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handoutMasterIdLst>
    <p:handoutMasterId r:id="rId19"/>
  </p:handoutMasterIdLst>
  <p:sldIdLst>
    <p:sldId id="256" r:id="rId2"/>
    <p:sldId id="257" r:id="rId3"/>
    <p:sldId id="274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25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322" autoAdjust="0"/>
  </p:normalViewPr>
  <p:slideViewPr>
    <p:cSldViewPr snapToGrid="0" snapToObjects="1">
      <p:cViewPr>
        <p:scale>
          <a:sx n="121" d="100"/>
          <a:sy n="121" d="100"/>
        </p:scale>
        <p:origin x="-102" y="11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C194E30-CB03-4B95-B8F4-BEC5387C1388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2880B48-45FC-42A9-B8B5-9D322300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289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CE38E4D-051A-41E1-86A4-E56916468FD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hutterstock.com/video/clip-841717-stock-footage-closeup-of-a-nuclear-fission-chain-reaction-animation-cgi-hd.html" TargetMode="External"/><Relationship Id="rId4" Type="http://schemas.openxmlformats.org/officeDocument/2006/relationships/hyperlink" Target="https://www.youtube.com/watch?v=Qthg5xE196w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Nuclear Chemistry</a:t>
            </a:r>
            <a:endParaRPr lang="en-US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 rot="20880931">
            <a:off x="546503" y="994262"/>
            <a:ext cx="3833501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Nuclear Power Plants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 rot="1034117">
            <a:off x="5121668" y="1678285"/>
            <a:ext cx="3384260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Radioactive Dating</a:t>
            </a:r>
            <a:endParaRPr lang="en-U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7513" y="4080311"/>
            <a:ext cx="5074226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Help treating certain cancers</a:t>
            </a:r>
            <a:endParaRPr lang="en-US" sz="3200" b="1" dirty="0">
              <a:ln w="3155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94849" y="5278900"/>
            <a:ext cx="39228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Radioactive Tracers</a:t>
            </a:r>
            <a:endParaRPr lang="en-US" sz="3600" b="1" cap="none" spc="0" dirty="0"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710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898942"/>
            <a:ext cx="8146541" cy="870404"/>
          </a:xfrm>
        </p:spPr>
        <p:txBody>
          <a:bodyPr/>
          <a:lstStyle/>
          <a:p>
            <a:r>
              <a:rPr lang="en-US" dirty="0" smtClean="0"/>
              <a:t>Nuclear Chemistry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457" y="1769346"/>
            <a:ext cx="8924674" cy="492277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dirty="0" smtClean="0"/>
              <a:t>*Nuclear Chemistry involves changes in the__________</a:t>
            </a:r>
          </a:p>
          <a:p>
            <a:pPr marL="0" indent="0">
              <a:buNone/>
            </a:pPr>
            <a:r>
              <a:rPr lang="en-US" sz="2800" dirty="0" smtClean="0"/>
              <a:t>*Transmutation __________________________________</a:t>
            </a:r>
          </a:p>
          <a:p>
            <a:pPr marL="0" indent="0">
              <a:buNone/>
            </a:pPr>
            <a:r>
              <a:rPr lang="en-US" sz="2800" dirty="0" smtClean="0"/>
              <a:t>_____________________________________________</a:t>
            </a:r>
          </a:p>
          <a:p>
            <a:pPr marL="0" indent="0">
              <a:buNone/>
            </a:pPr>
            <a:r>
              <a:rPr lang="en-US" sz="2800" dirty="0" smtClean="0"/>
              <a:t>*Stability of Nuclei- _____________________________</a:t>
            </a:r>
          </a:p>
          <a:p>
            <a:pPr marL="0" indent="0">
              <a:buNone/>
            </a:pPr>
            <a:r>
              <a:rPr lang="en-US" sz="2800" dirty="0" smtClean="0"/>
              <a:t>_____________________________________________	*</a:t>
            </a:r>
            <a:r>
              <a:rPr lang="en-US" dirty="0" smtClean="0"/>
              <a:t>Should be between equal numbers of protons and neutrons to 2x protons as neutrons</a:t>
            </a:r>
          </a:p>
          <a:p>
            <a:pPr marL="0" indent="0">
              <a:buNone/>
            </a:pPr>
            <a:r>
              <a:rPr lang="en-US" dirty="0" smtClean="0"/>
              <a:t>**Nuclei above atomic # 83 are unstable**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70877" y="1723603"/>
            <a:ext cx="1940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NUCLEUS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738190" y="2375075"/>
            <a:ext cx="607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When the atomic nucleus of 1 element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02696" y="3067572"/>
            <a:ext cx="7321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</a:t>
            </a:r>
            <a:r>
              <a:rPr lang="en-US" sz="2400" dirty="0" smtClean="0"/>
              <a:t>s changed into the nucleus of a different element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082870" y="3691646"/>
            <a:ext cx="5262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ratio of protons to neutrons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15925" y="4292666"/>
            <a:ext cx="6468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</a:t>
            </a:r>
            <a:r>
              <a:rPr lang="en-US" sz="2400" dirty="0" smtClean="0"/>
              <a:t>etermines the stability of a given nucleus.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390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87" y="1055899"/>
            <a:ext cx="8308974" cy="1284204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539868"/>
            <a:ext cx="8308975" cy="4065884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They Emit (give off) radiation in the following forms: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/>
              <a:t>*Alpha Particles:             or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/>
              <a:t>*Beta Particles:              or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/>
              <a:t>*Positron             or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/>
              <a:t>*Gamma Radiation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918" y="3273264"/>
            <a:ext cx="627914" cy="50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9530" y="4054314"/>
            <a:ext cx="596900" cy="546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792" y="4912311"/>
            <a:ext cx="497006" cy="533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824" y="3968700"/>
            <a:ext cx="584200" cy="6619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2832" y="4927852"/>
            <a:ext cx="491082" cy="5026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3834" y="5689282"/>
            <a:ext cx="482600" cy="508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2224" y="3197064"/>
            <a:ext cx="558800" cy="5842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28965" y="2876432"/>
            <a:ext cx="1061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Symbol</a:t>
            </a:r>
            <a:endParaRPr lang="en-US" u="sng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5383" y="3245764"/>
            <a:ext cx="558800" cy="44556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6183" y="3968700"/>
            <a:ext cx="508000" cy="4699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5383" y="4795237"/>
            <a:ext cx="545576" cy="54557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96183" y="5569289"/>
            <a:ext cx="520700" cy="5334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578828" y="2876432"/>
            <a:ext cx="228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Penetrating Power</a:t>
            </a:r>
            <a:endParaRPr lang="en-US" u="sng" dirty="0"/>
          </a:p>
        </p:txBody>
      </p:sp>
      <p:sp>
        <p:nvSpPr>
          <p:cNvPr id="20" name="TextBox 19"/>
          <p:cNvSpPr txBox="1"/>
          <p:nvPr/>
        </p:nvSpPr>
        <p:spPr>
          <a:xfrm>
            <a:off x="415924" y="1248614"/>
            <a:ext cx="7963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Radioisotopes</a:t>
            </a:r>
            <a:r>
              <a:rPr lang="en-US" sz="2800" dirty="0" smtClean="0"/>
              <a:t>- Unstable nuclei spontaneously decay to form products that are more stable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716111" y="3258044"/>
            <a:ext cx="1606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Largest and least </a:t>
            </a:r>
          </a:p>
          <a:p>
            <a:r>
              <a:rPr lang="en-US" sz="1400" dirty="0" smtClean="0"/>
              <a:t>able to penetrate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6716110" y="3891948"/>
            <a:ext cx="18209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Smaller, can be stopped by a few mm of Al foil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578828" y="5579469"/>
            <a:ext cx="1965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Not a particle, highest </a:t>
            </a:r>
          </a:p>
          <a:p>
            <a:r>
              <a:rPr lang="en-US" sz="1400" dirty="0" smtClean="0"/>
              <a:t>Penetrating power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0792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534482"/>
            <a:ext cx="8308975" cy="820925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Penetrating Power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Content Placeholder 3" descr="penetration-radioactivity.gi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4" r="-2894"/>
          <a:stretch/>
        </p:blipFill>
        <p:spPr>
          <a:xfrm>
            <a:off x="238688" y="1187002"/>
            <a:ext cx="8669090" cy="3988581"/>
          </a:xfrm>
        </p:spPr>
      </p:pic>
      <p:sp>
        <p:nvSpPr>
          <p:cNvPr id="3" name="TextBox 2"/>
          <p:cNvSpPr txBox="1"/>
          <p:nvPr/>
        </p:nvSpPr>
        <p:spPr>
          <a:xfrm>
            <a:off x="480848" y="5651938"/>
            <a:ext cx="7165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Check Table O and N for info on these types of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68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2213" y="107576"/>
            <a:ext cx="6360131" cy="1068006"/>
          </a:xfrm>
        </p:spPr>
        <p:txBody>
          <a:bodyPr/>
          <a:lstStyle/>
          <a:p>
            <a:r>
              <a:rPr lang="en-U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Radioactive Decay</a:t>
            </a:r>
            <a:endParaRPr 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5582"/>
            <a:ext cx="9144000" cy="5552527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Examples:</a:t>
            </a:r>
          </a:p>
          <a:p>
            <a:pPr marL="0" indent="0">
              <a:buNone/>
            </a:pPr>
            <a:r>
              <a:rPr lang="en-US" u="sng" dirty="0" smtClean="0"/>
              <a:t>Alpha Decay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 smtClean="0"/>
              <a:t>Beta Decay:</a:t>
            </a:r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r>
              <a:rPr lang="en-US" u="sng" dirty="0" smtClean="0"/>
              <a:t>Positron Emission:  </a:t>
            </a:r>
            <a:endParaRPr lang="en-US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983605" y="1708488"/>
            <a:ext cx="1133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30000" dirty="0" smtClean="0"/>
              <a:t>226</a:t>
            </a:r>
            <a:r>
              <a:rPr lang="en-US" sz="2400" dirty="0" smtClean="0"/>
              <a:t>Ra</a:t>
            </a:r>
            <a:endParaRPr lang="en-US" sz="2400" dirty="0"/>
          </a:p>
        </p:txBody>
      </p:sp>
      <p:sp>
        <p:nvSpPr>
          <p:cNvPr id="9" name="Right Arrow 8"/>
          <p:cNvSpPr/>
          <p:nvPr/>
        </p:nvSpPr>
        <p:spPr>
          <a:xfrm>
            <a:off x="2980657" y="1826351"/>
            <a:ext cx="776650" cy="19943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77002" y="1659832"/>
            <a:ext cx="1265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30000" dirty="0" smtClean="0"/>
              <a:t>222</a:t>
            </a:r>
            <a:r>
              <a:rPr lang="en-US" sz="2400" dirty="0" smtClean="0"/>
              <a:t>Rn</a:t>
            </a:r>
            <a:endParaRPr lang="en-US" sz="2400" dirty="0"/>
          </a:p>
        </p:txBody>
      </p:sp>
      <p:sp>
        <p:nvSpPr>
          <p:cNvPr id="12" name="Plus 11"/>
          <p:cNvSpPr/>
          <p:nvPr/>
        </p:nvSpPr>
        <p:spPr>
          <a:xfrm>
            <a:off x="4907535" y="1756164"/>
            <a:ext cx="235144" cy="269617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142680" y="1612773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30000" dirty="0" smtClean="0"/>
              <a:t>4</a:t>
            </a:r>
            <a:r>
              <a:rPr lang="en-US" sz="2400" dirty="0" smtClean="0"/>
              <a:t>He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142680" y="1755454"/>
            <a:ext cx="501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-25000" dirty="0" smtClean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877003" y="1831599"/>
            <a:ext cx="562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-25000" dirty="0" smtClean="0"/>
              <a:t>86</a:t>
            </a:r>
            <a:endParaRPr lang="en-US" sz="2400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078062" y="1894255"/>
            <a:ext cx="5142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-25000" dirty="0" smtClean="0"/>
              <a:t>88</a:t>
            </a:r>
            <a:endParaRPr lang="en-US" sz="2400" baseline="-25000" dirty="0"/>
          </a:p>
        </p:txBody>
      </p:sp>
      <p:sp>
        <p:nvSpPr>
          <p:cNvPr id="18" name="Rounded Rectangular Callout 17"/>
          <p:cNvSpPr/>
          <p:nvPr/>
        </p:nvSpPr>
        <p:spPr>
          <a:xfrm>
            <a:off x="5982300" y="1487182"/>
            <a:ext cx="1710728" cy="381153"/>
          </a:xfrm>
          <a:prstGeom prst="wedgeRoundRectCallout">
            <a:avLst>
              <a:gd name="adj1" fmla="val -54321"/>
              <a:gd name="adj2" fmla="val 74781"/>
              <a:gd name="adj3" fmla="val 16667"/>
            </a:avLst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Alpha Particle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25586" y="2936565"/>
            <a:ext cx="1133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30000" dirty="0" smtClean="0"/>
              <a:t>214</a:t>
            </a:r>
            <a:r>
              <a:rPr lang="en-US" sz="2400" dirty="0" smtClean="0"/>
              <a:t>Pb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2078062" y="3167398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82</a:t>
            </a:r>
            <a:endParaRPr lang="en-US" sz="2400" baseline="-25000" dirty="0"/>
          </a:p>
        </p:txBody>
      </p:sp>
      <p:sp>
        <p:nvSpPr>
          <p:cNvPr id="21" name="Right Arrow 20"/>
          <p:cNvSpPr/>
          <p:nvPr/>
        </p:nvSpPr>
        <p:spPr>
          <a:xfrm>
            <a:off x="3100352" y="3067683"/>
            <a:ext cx="776650" cy="19943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261077" y="2955167"/>
            <a:ext cx="1049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30000" dirty="0" smtClean="0"/>
              <a:t>214</a:t>
            </a:r>
            <a:r>
              <a:rPr lang="en-US" sz="2400" dirty="0" smtClean="0"/>
              <a:t>Bi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4261077" y="3184848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83</a:t>
            </a:r>
            <a:endParaRPr lang="en-US" sz="2400" baseline="-25000" dirty="0"/>
          </a:p>
        </p:txBody>
      </p:sp>
      <p:sp>
        <p:nvSpPr>
          <p:cNvPr id="24" name="Plus 23"/>
          <p:cNvSpPr/>
          <p:nvPr/>
        </p:nvSpPr>
        <p:spPr>
          <a:xfrm>
            <a:off x="5291211" y="3090321"/>
            <a:ext cx="235144" cy="269617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793385" y="2957939"/>
            <a:ext cx="479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0</a:t>
            </a:r>
            <a:r>
              <a:rPr lang="en-US" sz="2400" dirty="0" smtClean="0"/>
              <a:t>e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732648" y="3167398"/>
            <a:ext cx="3771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-1</a:t>
            </a:r>
            <a:endParaRPr lang="en-US" sz="2400" baseline="-25000" dirty="0"/>
          </a:p>
        </p:txBody>
      </p:sp>
      <p:sp>
        <p:nvSpPr>
          <p:cNvPr id="27" name="Rounded Rectangular Callout 26"/>
          <p:cNvSpPr/>
          <p:nvPr/>
        </p:nvSpPr>
        <p:spPr>
          <a:xfrm>
            <a:off x="6391616" y="2709168"/>
            <a:ext cx="1710728" cy="381153"/>
          </a:xfrm>
          <a:prstGeom prst="wedgeRoundRectCallout">
            <a:avLst>
              <a:gd name="adj1" fmla="val -54321"/>
              <a:gd name="adj2" fmla="val 74781"/>
              <a:gd name="adj3" fmla="val 16667"/>
            </a:avLst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Beta Particle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79359" y="4198507"/>
            <a:ext cx="87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30000" dirty="0" smtClean="0"/>
              <a:t>37</a:t>
            </a:r>
            <a:r>
              <a:rPr lang="en-US" sz="2400" dirty="0" smtClean="0"/>
              <a:t>K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3079359" y="4490895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19</a:t>
            </a:r>
            <a:endParaRPr lang="en-US" sz="2400" baseline="-25000" dirty="0"/>
          </a:p>
        </p:txBody>
      </p:sp>
      <p:sp>
        <p:nvSpPr>
          <p:cNvPr id="30" name="Right Arrow 29"/>
          <p:cNvSpPr/>
          <p:nvPr/>
        </p:nvSpPr>
        <p:spPr>
          <a:xfrm>
            <a:off x="3757307" y="4391180"/>
            <a:ext cx="776650" cy="19943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815202" y="4198507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37</a:t>
            </a:r>
            <a:r>
              <a:rPr lang="en-US" sz="2400" dirty="0" smtClean="0"/>
              <a:t>Ar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4815202" y="4421333"/>
            <a:ext cx="440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-25000" dirty="0" smtClean="0"/>
              <a:t>18</a:t>
            </a:r>
            <a:endParaRPr lang="en-US" sz="2400" baseline="-25000" dirty="0"/>
          </a:p>
        </p:txBody>
      </p:sp>
      <p:sp>
        <p:nvSpPr>
          <p:cNvPr id="33" name="Plus 32"/>
          <p:cNvSpPr/>
          <p:nvPr/>
        </p:nvSpPr>
        <p:spPr>
          <a:xfrm>
            <a:off x="5658385" y="4388375"/>
            <a:ext cx="235144" cy="269617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6151756" y="4198507"/>
            <a:ext cx="479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0</a:t>
            </a:r>
            <a:r>
              <a:rPr lang="en-US" sz="2400" dirty="0" smtClean="0"/>
              <a:t>e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6069322" y="4368548"/>
            <a:ext cx="449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+1</a:t>
            </a:r>
            <a:endParaRPr lang="en-US" sz="2400" baseline="-25000" dirty="0"/>
          </a:p>
        </p:txBody>
      </p:sp>
      <p:sp>
        <p:nvSpPr>
          <p:cNvPr id="36" name="Rounded Rectangular Callout 35"/>
          <p:cNvSpPr/>
          <p:nvPr/>
        </p:nvSpPr>
        <p:spPr>
          <a:xfrm>
            <a:off x="6743427" y="3987395"/>
            <a:ext cx="1710728" cy="381153"/>
          </a:xfrm>
          <a:prstGeom prst="wedgeRoundRectCallout">
            <a:avLst>
              <a:gd name="adj1" fmla="val -54321"/>
              <a:gd name="adj2" fmla="val 74781"/>
              <a:gd name="adj3" fmla="val 16667"/>
            </a:avLst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Positron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7429" y="5300616"/>
            <a:ext cx="6474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Law of conservation of mass and charge:</a:t>
            </a:r>
            <a:endParaRPr lang="en-US" sz="2400" u="sng" dirty="0"/>
          </a:p>
        </p:txBody>
      </p:sp>
      <p:sp>
        <p:nvSpPr>
          <p:cNvPr id="38" name="TextBox 37"/>
          <p:cNvSpPr txBox="1"/>
          <p:nvPr/>
        </p:nvSpPr>
        <p:spPr>
          <a:xfrm>
            <a:off x="335848" y="5888406"/>
            <a:ext cx="8658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Mass and charge can not be created or destroyed, what is on one side of the reaction MUST equal what is on the other side.</a:t>
            </a:r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94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8" grpId="0" animBg="1"/>
      <p:bldP spid="22" grpId="0"/>
      <p:bldP spid="23" grpId="0"/>
      <p:bldP spid="25" grpId="0"/>
      <p:bldP spid="26" grpId="0"/>
      <p:bldP spid="27" grpId="0" animBg="1"/>
      <p:bldP spid="31" grpId="0"/>
      <p:bldP spid="32" grpId="0"/>
      <p:bldP spid="34" grpId="0"/>
      <p:bldP spid="35" grpId="0"/>
      <p:bldP spid="36" grpId="0" animBg="1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856" y="3637744"/>
            <a:ext cx="308900" cy="3693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78502"/>
          </a:xfrm>
        </p:spPr>
        <p:txBody>
          <a:bodyPr/>
          <a:lstStyle/>
          <a:p>
            <a:r>
              <a:rPr lang="en-US" sz="3600" dirty="0" smtClean="0"/>
              <a:t>Types of Transmutations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401" y="1280544"/>
            <a:ext cx="8371150" cy="46867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Natural Transmutation</a:t>
            </a:r>
            <a:r>
              <a:rPr lang="en-US" dirty="0" smtClean="0"/>
              <a:t>:    ____________________________</a:t>
            </a:r>
          </a:p>
          <a:p>
            <a:pPr marL="0" indent="0">
              <a:buNone/>
            </a:pPr>
            <a:r>
              <a:rPr lang="en-US" dirty="0" smtClean="0"/>
              <a:t>___________________________________________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Artificial Transmutation</a:t>
            </a:r>
            <a:r>
              <a:rPr lang="en-US" dirty="0" smtClean="0"/>
              <a:t>:  _____________________________</a:t>
            </a:r>
          </a:p>
          <a:p>
            <a:pPr marL="0" indent="0">
              <a:buNone/>
            </a:pPr>
            <a:r>
              <a:rPr lang="en-US" dirty="0" smtClean="0"/>
              <a:t>____________________________________________________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 smtClean="0">
                <a:solidFill>
                  <a:srgbClr val="000090"/>
                </a:solidFill>
              </a:rPr>
              <a:t>Type 1: </a:t>
            </a:r>
            <a:r>
              <a:rPr lang="en-US" dirty="0" smtClean="0">
                <a:solidFill>
                  <a:srgbClr val="000090"/>
                </a:solidFill>
              </a:rPr>
              <a:t>  _____________________________________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		    _____________________________________</a:t>
            </a:r>
          </a:p>
          <a:p>
            <a:pPr marL="0" indent="0">
              <a:buNone/>
            </a:pPr>
            <a:r>
              <a:rPr lang="en-US" dirty="0">
                <a:solidFill>
                  <a:srgbClr val="000090"/>
                </a:solidFill>
              </a:rPr>
              <a:t>	</a:t>
            </a:r>
            <a:r>
              <a:rPr lang="en-US" u="sng" dirty="0" smtClean="0">
                <a:solidFill>
                  <a:srgbClr val="000090"/>
                </a:solidFill>
              </a:rPr>
              <a:t>Type </a:t>
            </a:r>
            <a:r>
              <a:rPr lang="en-US" u="sng" dirty="0" smtClean="0">
                <a:solidFill>
                  <a:srgbClr val="000090"/>
                </a:solidFill>
              </a:rPr>
              <a:t>2</a:t>
            </a:r>
            <a:r>
              <a:rPr lang="en-US" u="sng" dirty="0" smtClean="0">
                <a:solidFill>
                  <a:srgbClr val="000090"/>
                </a:solidFill>
              </a:rPr>
              <a:t>:</a:t>
            </a:r>
            <a:r>
              <a:rPr lang="en-US" dirty="0" smtClean="0">
                <a:solidFill>
                  <a:srgbClr val="000090"/>
                </a:solidFill>
              </a:rPr>
              <a:t>  ___________________________________</a:t>
            </a:r>
            <a:endParaRPr lang="en-US" dirty="0" smtClean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90"/>
                </a:solidFill>
              </a:rPr>
              <a:t>	</a:t>
            </a:r>
            <a:r>
              <a:rPr lang="en-US" dirty="0" smtClean="0">
                <a:solidFill>
                  <a:srgbClr val="000090"/>
                </a:solidFill>
              </a:rPr>
              <a:t>	  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77705" y="1280545"/>
            <a:ext cx="4460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Occurs </a:t>
            </a:r>
            <a:r>
              <a:rPr lang="en-US" sz="2400" dirty="0"/>
              <a:t>naturally. Alpha, 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29127" y="1832409"/>
            <a:ext cx="4290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Beta </a:t>
            </a:r>
            <a:r>
              <a:rPr lang="en-US" sz="2400" dirty="0"/>
              <a:t>and Positron </a:t>
            </a:r>
            <a:r>
              <a:rPr lang="en-US" sz="2400" dirty="0" smtClean="0"/>
              <a:t>emission.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156126" y="2489578"/>
            <a:ext cx="4355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When we bombard a nucleus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51297" y="3066873"/>
            <a:ext cx="7703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With high energy particles to bring about a change.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374071" y="3591578"/>
            <a:ext cx="5780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Collide a charged particle  (proton </a:t>
            </a:r>
            <a:r>
              <a:rPr lang="en-US" sz="2400" dirty="0" smtClean="0"/>
              <a:t>or     </a:t>
            </a:r>
            <a:r>
              <a:rPr lang="en-US" sz="2400" dirty="0" smtClean="0"/>
              <a:t>)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3903" y="4211098"/>
            <a:ext cx="3226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with a target nucleus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0668" y="4759473"/>
            <a:ext cx="5967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neutron collides with a target nucleus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2343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32126"/>
          </a:xfrm>
        </p:spPr>
        <p:txBody>
          <a:bodyPr/>
          <a:lstStyle/>
          <a:p>
            <a:r>
              <a:rPr lang="en-US" sz="3200" dirty="0" smtClean="0">
                <a:solidFill>
                  <a:srgbClr val="660066"/>
                </a:solidFill>
              </a:rPr>
              <a:t>Natural </a:t>
            </a:r>
            <a:r>
              <a:rPr lang="en-US" sz="3200" dirty="0" err="1" smtClean="0">
                <a:solidFill>
                  <a:srgbClr val="660066"/>
                </a:solidFill>
              </a:rPr>
              <a:t>vs</a:t>
            </a:r>
            <a:r>
              <a:rPr lang="en-US" sz="3200" dirty="0" smtClean="0">
                <a:solidFill>
                  <a:srgbClr val="660066"/>
                </a:solidFill>
              </a:rPr>
              <a:t> Artificial Transmutation</a:t>
            </a:r>
            <a:endParaRPr lang="en-US" sz="3200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429" y="997146"/>
            <a:ext cx="8434122" cy="494645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Examples: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u="sng" dirty="0" smtClean="0">
                <a:solidFill>
                  <a:srgbClr val="660066"/>
                </a:solidFill>
              </a:rPr>
              <a:t>Natural</a:t>
            </a:r>
            <a:r>
              <a:rPr lang="en-US" dirty="0" smtClean="0"/>
              <a:t>				</a:t>
            </a:r>
            <a:r>
              <a:rPr lang="en-US" u="sng" dirty="0" smtClean="0">
                <a:solidFill>
                  <a:srgbClr val="660066"/>
                </a:solidFill>
              </a:rPr>
              <a:t>Artificial</a:t>
            </a:r>
          </a:p>
          <a:p>
            <a:pPr marL="0" indent="0">
              <a:buNone/>
            </a:pPr>
            <a:endParaRPr lang="en-US" u="sng" dirty="0">
              <a:solidFill>
                <a:srgbClr val="66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2688" y="2036277"/>
            <a:ext cx="2322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**Single Reactant**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53765" y="2036277"/>
            <a:ext cx="191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**2 Reactants**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687" y="2405609"/>
            <a:ext cx="451297" cy="3386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060" y="2405609"/>
            <a:ext cx="508000" cy="3386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782" y="2405609"/>
            <a:ext cx="323041" cy="3835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29949" y="2374919"/>
            <a:ext cx="1028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Decay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06414" y="2886475"/>
            <a:ext cx="860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30000" dirty="0" smtClean="0"/>
              <a:t>43</a:t>
            </a:r>
            <a:r>
              <a:rPr lang="en-US" sz="2400" dirty="0" smtClean="0"/>
              <a:t>Sc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2684" y="3039112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21</a:t>
            </a:r>
            <a:endParaRPr lang="en-US" sz="2400" baseline="-25000" dirty="0"/>
          </a:p>
        </p:txBody>
      </p:sp>
      <p:sp>
        <p:nvSpPr>
          <p:cNvPr id="16" name="Right Arrow 15"/>
          <p:cNvSpPr/>
          <p:nvPr/>
        </p:nvSpPr>
        <p:spPr>
          <a:xfrm>
            <a:off x="1322403" y="3001933"/>
            <a:ext cx="671697" cy="3148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152205" y="2936993"/>
            <a:ext cx="822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43</a:t>
            </a:r>
            <a:r>
              <a:rPr lang="en-US" sz="2400" dirty="0" smtClean="0"/>
              <a:t>Ca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172856" y="3126661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20</a:t>
            </a:r>
            <a:endParaRPr lang="en-US" sz="2400" baseline="-25000" dirty="0"/>
          </a:p>
        </p:txBody>
      </p:sp>
      <p:sp>
        <p:nvSpPr>
          <p:cNvPr id="19" name="Plus 18"/>
          <p:cNvSpPr/>
          <p:nvPr/>
        </p:nvSpPr>
        <p:spPr>
          <a:xfrm>
            <a:off x="2692027" y="3048981"/>
            <a:ext cx="346344" cy="258053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1446" y="2934117"/>
            <a:ext cx="497006" cy="533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06414" y="3688480"/>
            <a:ext cx="67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30000" dirty="0" smtClean="0"/>
              <a:t>14</a:t>
            </a:r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549275" y="3828294"/>
            <a:ext cx="312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6</a:t>
            </a:r>
            <a:endParaRPr lang="en-US" sz="2400" baseline="-25000" dirty="0"/>
          </a:p>
        </p:txBody>
      </p:sp>
      <p:sp>
        <p:nvSpPr>
          <p:cNvPr id="25" name="Right Arrow 24"/>
          <p:cNvSpPr/>
          <p:nvPr/>
        </p:nvSpPr>
        <p:spPr>
          <a:xfrm>
            <a:off x="1220682" y="3768160"/>
            <a:ext cx="671697" cy="3148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103020" y="3755356"/>
            <a:ext cx="674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14</a:t>
            </a:r>
            <a:r>
              <a:rPr lang="en-US" sz="2400" dirty="0" smtClean="0"/>
              <a:t>N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3172856" y="3913771"/>
            <a:ext cx="312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7</a:t>
            </a:r>
            <a:endParaRPr lang="en-US" sz="2400" baseline="-25000" dirty="0"/>
          </a:p>
        </p:txBody>
      </p:sp>
      <p:sp>
        <p:nvSpPr>
          <p:cNvPr id="28" name="Plus 27"/>
          <p:cNvSpPr/>
          <p:nvPr/>
        </p:nvSpPr>
        <p:spPr>
          <a:xfrm>
            <a:off x="2692027" y="3887972"/>
            <a:ext cx="346344" cy="258053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1446" y="3688480"/>
            <a:ext cx="461797" cy="50615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721226" y="2472452"/>
            <a:ext cx="674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14</a:t>
            </a:r>
            <a:r>
              <a:rPr lang="en-US" sz="2400" dirty="0" smtClean="0"/>
              <a:t>N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4817326" y="2598439"/>
            <a:ext cx="312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7</a:t>
            </a:r>
            <a:endParaRPr lang="en-US" sz="2400" baseline="-25000" dirty="0"/>
          </a:p>
        </p:txBody>
      </p:sp>
      <p:sp>
        <p:nvSpPr>
          <p:cNvPr id="34" name="Plus 33"/>
          <p:cNvSpPr/>
          <p:nvPr/>
        </p:nvSpPr>
        <p:spPr>
          <a:xfrm>
            <a:off x="5396210" y="2598439"/>
            <a:ext cx="208262" cy="258053"/>
          </a:xfrm>
          <a:prstGeom prst="mathPlus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604472" y="2472452"/>
            <a:ext cx="70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4</a:t>
            </a:r>
            <a:r>
              <a:rPr lang="en-US" sz="2400" dirty="0" smtClean="0"/>
              <a:t>He</a:t>
            </a:r>
            <a:endParaRPr lang="en-US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5604472" y="2669239"/>
            <a:ext cx="312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37" name="Right Arrow 36"/>
          <p:cNvSpPr/>
          <p:nvPr/>
        </p:nvSpPr>
        <p:spPr>
          <a:xfrm>
            <a:off x="6312017" y="2684743"/>
            <a:ext cx="462828" cy="19274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864940" y="2448649"/>
            <a:ext cx="665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17</a:t>
            </a:r>
            <a:r>
              <a:rPr lang="en-US" sz="2400" dirty="0" smtClean="0"/>
              <a:t>O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6904968" y="2619854"/>
            <a:ext cx="312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8</a:t>
            </a:r>
            <a:endParaRPr lang="en-US" sz="2400" baseline="-25000" dirty="0"/>
          </a:p>
        </p:txBody>
      </p:sp>
      <p:sp>
        <p:nvSpPr>
          <p:cNvPr id="40" name="Plus 39"/>
          <p:cNvSpPr/>
          <p:nvPr/>
        </p:nvSpPr>
        <p:spPr>
          <a:xfrm>
            <a:off x="7530457" y="2657948"/>
            <a:ext cx="208262" cy="258053"/>
          </a:xfrm>
          <a:prstGeom prst="mathPlus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7738719" y="2496743"/>
            <a:ext cx="540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1</a:t>
            </a:r>
            <a:r>
              <a:rPr lang="en-US" sz="2400" dirty="0" smtClean="0"/>
              <a:t>H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7738719" y="2695752"/>
            <a:ext cx="312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1</a:t>
            </a:r>
            <a:endParaRPr lang="en-US" sz="2400" baseline="-25000" dirty="0"/>
          </a:p>
        </p:txBody>
      </p:sp>
      <p:sp>
        <p:nvSpPr>
          <p:cNvPr id="44" name="TextBox 43"/>
          <p:cNvSpPr txBox="1"/>
          <p:nvPr/>
        </p:nvSpPr>
        <p:spPr>
          <a:xfrm>
            <a:off x="4810070" y="3146833"/>
            <a:ext cx="70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4</a:t>
            </a:r>
            <a:r>
              <a:rPr lang="en-US" sz="2400" dirty="0" smtClean="0"/>
              <a:t>He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97312" y="3348140"/>
            <a:ext cx="312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46" name="Plus 45"/>
          <p:cNvSpPr/>
          <p:nvPr/>
        </p:nvSpPr>
        <p:spPr>
          <a:xfrm>
            <a:off x="5475634" y="3268295"/>
            <a:ext cx="208262" cy="258053"/>
          </a:xfrm>
          <a:prstGeom prst="mathPlus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5691747" y="3166489"/>
            <a:ext cx="722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27</a:t>
            </a:r>
            <a:r>
              <a:rPr lang="en-US" sz="2400" dirty="0" smtClean="0"/>
              <a:t>Al</a:t>
            </a:r>
            <a:endParaRPr lang="en-US" sz="2400" dirty="0"/>
          </a:p>
        </p:txBody>
      </p:sp>
      <p:sp>
        <p:nvSpPr>
          <p:cNvPr id="48" name="TextBox 47"/>
          <p:cNvSpPr txBox="1"/>
          <p:nvPr/>
        </p:nvSpPr>
        <p:spPr>
          <a:xfrm>
            <a:off x="5696805" y="3348140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13</a:t>
            </a:r>
            <a:endParaRPr lang="en-US" sz="2400" baseline="-25000" dirty="0"/>
          </a:p>
        </p:txBody>
      </p:sp>
      <p:sp>
        <p:nvSpPr>
          <p:cNvPr id="49" name="Right Arrow 48"/>
          <p:cNvSpPr/>
          <p:nvPr/>
        </p:nvSpPr>
        <p:spPr>
          <a:xfrm>
            <a:off x="6402112" y="3333606"/>
            <a:ext cx="462828" cy="19274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904968" y="3188101"/>
            <a:ext cx="649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30</a:t>
            </a:r>
            <a:r>
              <a:rPr lang="en-US" sz="2400" dirty="0" smtClean="0"/>
              <a:t>P</a:t>
            </a:r>
            <a:endParaRPr lang="en-US" sz="2400" dirty="0"/>
          </a:p>
        </p:txBody>
      </p:sp>
      <p:sp>
        <p:nvSpPr>
          <p:cNvPr id="51" name="TextBox 50"/>
          <p:cNvSpPr txBox="1"/>
          <p:nvPr/>
        </p:nvSpPr>
        <p:spPr>
          <a:xfrm>
            <a:off x="6904968" y="3375931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15</a:t>
            </a:r>
            <a:endParaRPr lang="en-US" sz="2400" baseline="-25000" dirty="0"/>
          </a:p>
        </p:txBody>
      </p:sp>
      <p:sp>
        <p:nvSpPr>
          <p:cNvPr id="52" name="Plus 51"/>
          <p:cNvSpPr/>
          <p:nvPr/>
        </p:nvSpPr>
        <p:spPr>
          <a:xfrm>
            <a:off x="7554405" y="3307034"/>
            <a:ext cx="208262" cy="258053"/>
          </a:xfrm>
          <a:prstGeom prst="mathPlus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7808524" y="3226815"/>
            <a:ext cx="4957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 smtClean="0"/>
              <a:t>1</a:t>
            </a:r>
            <a:r>
              <a:rPr lang="en-US" sz="2400" dirty="0" smtClean="0"/>
              <a:t>n</a:t>
            </a:r>
            <a:endParaRPr lang="en-US" sz="2400" dirty="0"/>
          </a:p>
        </p:txBody>
      </p:sp>
      <p:sp>
        <p:nvSpPr>
          <p:cNvPr id="54" name="TextBox 53"/>
          <p:cNvSpPr txBox="1"/>
          <p:nvPr/>
        </p:nvSpPr>
        <p:spPr>
          <a:xfrm>
            <a:off x="7808524" y="3395810"/>
            <a:ext cx="312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27352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6" grpId="0"/>
      <p:bldP spid="27" grpId="0"/>
      <p:bldP spid="38" grpId="0"/>
      <p:bldP spid="39" grpId="0"/>
      <p:bldP spid="41" grpId="0"/>
      <p:bldP spid="42" grpId="0"/>
      <p:bldP spid="50" grpId="0"/>
      <p:bldP spid="51" grpId="0"/>
      <p:bldP spid="53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5808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Fission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052340"/>
            <a:ext cx="8382196" cy="490447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*Fission: __________________________________________</a:t>
            </a:r>
          </a:p>
          <a:p>
            <a:pPr marL="0" indent="0">
              <a:buNone/>
            </a:pPr>
            <a:r>
              <a:rPr lang="en-US" dirty="0" smtClean="0"/>
              <a:t>___________________________________________________</a:t>
            </a:r>
          </a:p>
          <a:p>
            <a:pPr marL="0" indent="0">
              <a:buNone/>
            </a:pPr>
            <a:r>
              <a:rPr lang="en-US" dirty="0" smtClean="0"/>
              <a:t>       *The nucleus of a heavy atom ____________________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___________________________________________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*The product will be  ________________________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___________________________________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*These products will be ______________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67566" y="1039131"/>
            <a:ext cx="5961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reaction involving the </a:t>
            </a: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SPLITTING </a:t>
            </a:r>
            <a:r>
              <a:rPr lang="en-US" sz="2400" dirty="0" smtClean="0"/>
              <a:t>of a</a:t>
            </a:r>
            <a:endParaRPr lang="en-US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4931" y="1626581"/>
            <a:ext cx="6948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  <a:r>
              <a:rPr lang="en-US" sz="2400" dirty="0" smtClean="0"/>
              <a:t>eavy nucleus to produce a lighter one.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18949" y="2088246"/>
            <a:ext cx="3371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“</a:t>
            </a:r>
            <a:r>
              <a:rPr lang="en-US" sz="2400" dirty="0" smtClean="0">
                <a:solidFill>
                  <a:schemeClr val="tx2"/>
                </a:solidFill>
              </a:rPr>
              <a:t>captures</a:t>
            </a:r>
            <a:r>
              <a:rPr lang="en-US" sz="2400" dirty="0" smtClean="0"/>
              <a:t>” </a:t>
            </a:r>
            <a:r>
              <a:rPr lang="en-US" dirty="0" smtClean="0"/>
              <a:t>(collides with)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47754" y="2665796"/>
            <a:ext cx="6517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Neutron</a:t>
            </a:r>
            <a:r>
              <a:rPr lang="en-US" sz="2400" dirty="0" smtClean="0"/>
              <a:t> = unstable, so it splits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032806" y="3275504"/>
            <a:ext cx="3670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 middle weight nuclei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714975" y="3911599"/>
            <a:ext cx="3648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+ neutrons + energy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37586" y="4510402"/>
            <a:ext cx="1850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4040"/>
                </a:solidFill>
              </a:rPr>
              <a:t>Radioactive</a:t>
            </a:r>
            <a:endParaRPr lang="en-US" sz="2400" dirty="0">
              <a:solidFill>
                <a:srgbClr val="FF404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7616" y="4142432"/>
            <a:ext cx="1025129" cy="103548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118" y="5411299"/>
            <a:ext cx="4581966" cy="99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9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88999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Fission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1475" r="1475"/>
          <a:stretch>
            <a:fillRect/>
          </a:stretch>
        </p:blipFill>
        <p:spPr>
          <a:xfrm>
            <a:off x="549275" y="1280545"/>
            <a:ext cx="8042276" cy="3610717"/>
          </a:xfrm>
        </p:spPr>
      </p:pic>
      <p:sp>
        <p:nvSpPr>
          <p:cNvPr id="3" name="TextBox 2">
            <a:hlinkClick r:id="rId3" action="ppaction://hlinksldjump"/>
          </p:cNvPr>
          <p:cNvSpPr txBox="1"/>
          <p:nvPr/>
        </p:nvSpPr>
        <p:spPr>
          <a:xfrm>
            <a:off x="2049517" y="5328745"/>
            <a:ext cx="2475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Nuclear Power Plant</a:t>
            </a:r>
            <a:endParaRPr lang="en-US" dirty="0"/>
          </a:p>
        </p:txBody>
      </p:sp>
      <p:sp>
        <p:nvSpPr>
          <p:cNvPr id="6" name="TextBox 5">
            <a:hlinkClick r:id="rId5"/>
          </p:cNvPr>
          <p:cNvSpPr txBox="1"/>
          <p:nvPr/>
        </p:nvSpPr>
        <p:spPr>
          <a:xfrm>
            <a:off x="2238704" y="5812956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5"/>
              </a:rPr>
              <a:t>Fission Reaction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5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399" y="107576"/>
            <a:ext cx="4477180" cy="700637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Fusion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808213"/>
            <a:ext cx="8340215" cy="513538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*Fusion: ______________________________________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 smtClean="0">
                <a:solidFill>
                  <a:schemeClr val="tx1"/>
                </a:solidFill>
              </a:rPr>
              <a:t>_____________________________________________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* Produces _____________________________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*Products are ___________________________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*Fusion occurs ___________ and takes the _________ nuclei and converts it to _________ with the aid of a lot of energy and high pressure.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98399" y="724242"/>
            <a:ext cx="5488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reaction involving the </a:t>
            </a:r>
            <a:r>
              <a:rPr lang="en-US" sz="2400" dirty="0" smtClean="0">
                <a:solidFill>
                  <a:srgbClr val="FF0000"/>
                </a:solidFill>
              </a:rPr>
              <a:t>COMBINING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019924" y="1385166"/>
            <a:ext cx="6559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</a:t>
            </a:r>
            <a:r>
              <a:rPr lang="en-US" sz="2400" dirty="0" smtClean="0"/>
              <a:t>f light nuclei to produce a heavier nucleus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3194298" y="2001053"/>
            <a:ext cx="4173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HUGE</a:t>
            </a:r>
            <a:r>
              <a:rPr lang="en-US" sz="2400" dirty="0" smtClean="0"/>
              <a:t> amount of energy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662848" y="2613400"/>
            <a:ext cx="3117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not as radioactive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847285" y="3274837"/>
            <a:ext cx="1631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the sun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96385" y="3274837"/>
            <a:ext cx="1580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Hydrogen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210" y="3631197"/>
            <a:ext cx="122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Helium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125" y="4408435"/>
            <a:ext cx="4888907" cy="23196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1196460" y="478629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308" y="4768281"/>
            <a:ext cx="2836186" cy="105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8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11133"/>
          </a:xfrm>
        </p:spPr>
        <p:txBody>
          <a:bodyPr/>
          <a:lstStyle/>
          <a:p>
            <a:r>
              <a:rPr lang="en-US" dirty="0" smtClean="0"/>
              <a:t>Matter to Energy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937"/>
          <a:stretch/>
        </p:blipFill>
        <p:spPr>
          <a:xfrm>
            <a:off x="664725" y="1143000"/>
            <a:ext cx="2252960" cy="2424638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363" y="2355367"/>
            <a:ext cx="3232979" cy="24247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4822" y="5258631"/>
            <a:ext cx="7046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Conversion of matter to energy:  There is NO loss of mass </a:t>
            </a:r>
          </a:p>
          <a:p>
            <a:r>
              <a:rPr lang="en-US" dirty="0" smtClean="0"/>
              <a:t>in there nuclear reactions but a conversion of very little matter </a:t>
            </a:r>
          </a:p>
          <a:p>
            <a:r>
              <a:rPr lang="en-US" dirty="0" smtClean="0"/>
              <a:t>into a great deal of energy!!!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95103"/>
          </a:xfrm>
        </p:spPr>
        <p:txBody>
          <a:bodyPr/>
          <a:lstStyle/>
          <a:p>
            <a:r>
              <a:rPr lang="en-US" dirty="0" smtClean="0"/>
              <a:t>Half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986649"/>
            <a:ext cx="8361205" cy="495695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*Radioactive substances decay at a constant rate=</a:t>
            </a:r>
          </a:p>
          <a:p>
            <a:pPr marL="0" indent="0">
              <a:buNone/>
            </a:pPr>
            <a:r>
              <a:rPr lang="en-US" dirty="0" smtClean="0"/>
              <a:t>                             __________</a:t>
            </a:r>
          </a:p>
          <a:p>
            <a:pPr marL="0" indent="0">
              <a:buNone/>
            </a:pPr>
            <a:r>
              <a:rPr lang="en-US" dirty="0" smtClean="0"/>
              <a:t>__________, 	_______________  and ________________</a:t>
            </a:r>
          </a:p>
          <a:p>
            <a:pPr marL="0" indent="0">
              <a:buNone/>
            </a:pPr>
            <a:r>
              <a:rPr lang="en-US" dirty="0" smtClean="0"/>
              <a:t>Does </a:t>
            </a:r>
            <a:r>
              <a:rPr lang="en-US" dirty="0" smtClean="0">
                <a:solidFill>
                  <a:srgbClr val="C00000"/>
                </a:solidFill>
              </a:rPr>
              <a:t>NOT</a:t>
            </a:r>
            <a:r>
              <a:rPr lang="en-US" dirty="0" smtClean="0"/>
              <a:t> affect the half life period!!!!!!!!</a:t>
            </a:r>
          </a:p>
          <a:p>
            <a:pPr marL="0" indent="0">
              <a:buNone/>
            </a:pPr>
            <a:r>
              <a:rPr lang="en-US" dirty="0" smtClean="0"/>
              <a:t>Half Life: ____________________________________________</a:t>
            </a:r>
          </a:p>
          <a:p>
            <a:pPr marL="0" indent="0">
              <a:buNone/>
            </a:pPr>
            <a:r>
              <a:rPr lang="en-US" dirty="0" smtClean="0"/>
              <a:t>_____________________________________________________</a:t>
            </a:r>
          </a:p>
          <a:p>
            <a:pPr marL="0" indent="0">
              <a:buNone/>
            </a:pPr>
            <a:r>
              <a:rPr lang="en-US" dirty="0" smtClean="0"/>
              <a:t>**The shorter the half life, the ________________________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he isotope is.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42447" y="1500966"/>
            <a:ext cx="1553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/>
                </a:solidFill>
              </a:rPr>
              <a:t>Half Life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9275" y="2172727"/>
            <a:ext cx="1460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Pressure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430090" y="2172726"/>
            <a:ext cx="2024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Temperature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635958" y="2172727"/>
            <a:ext cx="2231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Concentration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009981" y="3253635"/>
            <a:ext cx="6114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time it takes for ½ of the atoms in a</a:t>
            </a:r>
          </a:p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086651" y="3845860"/>
            <a:ext cx="5664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Given sample of an element to decay.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622236" y="4768089"/>
            <a:ext cx="1817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Less stable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762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95103"/>
          </a:xfrm>
        </p:spPr>
        <p:txBody>
          <a:bodyPr/>
          <a:lstStyle/>
          <a:p>
            <a:r>
              <a:rPr lang="en-US" dirty="0" smtClean="0"/>
              <a:t>Half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12605"/>
            <a:ext cx="8042276" cy="483099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>
            <a:off x="897345" y="1878832"/>
            <a:ext cx="1227946" cy="3169874"/>
          </a:xfrm>
          <a:prstGeom prst="round2Same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 Side Corner Rectangle 7"/>
          <p:cNvSpPr/>
          <p:nvPr/>
        </p:nvSpPr>
        <p:spPr>
          <a:xfrm>
            <a:off x="3033132" y="2982817"/>
            <a:ext cx="1091508" cy="2078262"/>
          </a:xfrm>
          <a:prstGeom prst="round2Same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5031824" y="3895993"/>
            <a:ext cx="914400" cy="1165086"/>
          </a:xfrm>
          <a:prstGeom prst="round2Same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 Side Corner Rectangle 9"/>
          <p:cNvSpPr/>
          <p:nvPr/>
        </p:nvSpPr>
        <p:spPr>
          <a:xfrm>
            <a:off x="6916380" y="4429426"/>
            <a:ext cx="914400" cy="619280"/>
          </a:xfrm>
          <a:prstGeom prst="round2Same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55749" y="1509500"/>
            <a:ext cx="677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50 g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29283" y="2613485"/>
            <a:ext cx="677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25 g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052042" y="3486724"/>
            <a:ext cx="8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12.5 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64297" y="4021948"/>
            <a:ext cx="8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6.25 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155749" y="2960119"/>
            <a:ext cx="649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</a:t>
            </a:r>
            <a:r>
              <a:rPr lang="en-US" sz="2400" baseline="30000" dirty="0" smtClean="0"/>
              <a:t>14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229283" y="3560283"/>
            <a:ext cx="649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</a:t>
            </a:r>
            <a:r>
              <a:rPr lang="en-US" sz="2400" baseline="30000" dirty="0" smtClean="0"/>
              <a:t>14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163672" y="4244760"/>
            <a:ext cx="649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</a:t>
            </a:r>
            <a:r>
              <a:rPr lang="en-US" sz="2400" baseline="30000" dirty="0" smtClean="0"/>
              <a:t>14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027269" y="4498633"/>
            <a:ext cx="649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</a:t>
            </a:r>
            <a:r>
              <a:rPr lang="en-US" sz="2400" baseline="30000" dirty="0" smtClean="0"/>
              <a:t>14</a:t>
            </a:r>
            <a:endParaRPr lang="en-US" sz="2400" dirty="0"/>
          </a:p>
        </p:txBody>
      </p:sp>
      <p:sp>
        <p:nvSpPr>
          <p:cNvPr id="19" name="Right Arrow 18"/>
          <p:cNvSpPr/>
          <p:nvPr/>
        </p:nvSpPr>
        <p:spPr>
          <a:xfrm>
            <a:off x="2214501" y="3264340"/>
            <a:ext cx="713678" cy="22238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4219097" y="4021948"/>
            <a:ext cx="713678" cy="2228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6061674" y="4498633"/>
            <a:ext cx="760250" cy="27699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14502" y="2578527"/>
            <a:ext cx="818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 half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  life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19097" y="3421784"/>
            <a:ext cx="807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 half</a:t>
            </a:r>
          </a:p>
          <a:p>
            <a:r>
              <a:rPr lang="en-US" dirty="0">
                <a:solidFill>
                  <a:srgbClr val="FF0000"/>
                </a:solidFill>
              </a:rPr>
              <a:t>  life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14304" y="3921594"/>
            <a:ext cx="807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 half</a:t>
            </a:r>
          </a:p>
          <a:p>
            <a:r>
              <a:rPr lang="en-US" dirty="0">
                <a:solidFill>
                  <a:srgbClr val="FF0000"/>
                </a:solidFill>
              </a:rPr>
              <a:t>  life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84567" y="5300846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5,730y</a:t>
            </a:r>
            <a:endParaRPr lang="en-US" dirty="0"/>
          </a:p>
        </p:txBody>
      </p:sp>
      <p:sp>
        <p:nvSpPr>
          <p:cNvPr id="26" name="Right Bracket 25"/>
          <p:cNvSpPr/>
          <p:nvPr/>
        </p:nvSpPr>
        <p:spPr>
          <a:xfrm rot="5400000">
            <a:off x="2370135" y="4521971"/>
            <a:ext cx="222116" cy="1335174"/>
          </a:xfrm>
          <a:prstGeom prst="rightBracket">
            <a:avLst>
              <a:gd name="adj" fmla="val 0"/>
            </a:avLst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ket 26"/>
          <p:cNvSpPr/>
          <p:nvPr/>
        </p:nvSpPr>
        <p:spPr>
          <a:xfrm rot="5400000">
            <a:off x="3149199" y="3498280"/>
            <a:ext cx="591680" cy="3752119"/>
          </a:xfrm>
          <a:prstGeom prst="rightBracket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662569" y="5670180"/>
            <a:ext cx="109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11,460y</a:t>
            </a:r>
            <a:endParaRPr lang="en-US" dirty="0"/>
          </a:p>
        </p:txBody>
      </p:sp>
      <p:sp>
        <p:nvSpPr>
          <p:cNvPr id="29" name="Left Bracket 28"/>
          <p:cNvSpPr/>
          <p:nvPr/>
        </p:nvSpPr>
        <p:spPr>
          <a:xfrm rot="16200000">
            <a:off x="3937607" y="2521328"/>
            <a:ext cx="1040826" cy="6155168"/>
          </a:xfrm>
          <a:prstGeom prst="leftBracket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761559" y="6126266"/>
            <a:ext cx="109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17,190y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62569" y="5362403"/>
            <a:ext cx="12529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(2 half lives)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5774327" y="5831178"/>
            <a:ext cx="12529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(3 half lives)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1896082" y="4993069"/>
            <a:ext cx="1137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(1 half life)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5160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16096"/>
          </a:xfrm>
        </p:spPr>
        <p:txBody>
          <a:bodyPr/>
          <a:lstStyle/>
          <a:p>
            <a:r>
              <a:rPr lang="en-US" sz="3200" dirty="0" smtClean="0"/>
              <a:t>How to Calculate a Half Life Problem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420" y="1081116"/>
            <a:ext cx="8413131" cy="486248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000" dirty="0" smtClean="0"/>
              <a:t>*If given 2 times: ____________________________________________</a:t>
            </a:r>
          </a:p>
          <a:p>
            <a:pPr marL="0" indent="0">
              <a:buNone/>
            </a:pPr>
            <a:r>
              <a:rPr lang="en-US" sz="2000" dirty="0" smtClean="0"/>
              <a:t>*If given 2 masses: __________________________________________</a:t>
            </a:r>
          </a:p>
          <a:p>
            <a:pPr marL="0" indent="0">
              <a:buNone/>
            </a:pPr>
            <a:r>
              <a:rPr lang="en-US" sz="2000" dirty="0" smtClean="0"/>
              <a:t>_____________________________________________________________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*If there is only 1 mass and 1 time in the problem :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                    _____________________________________________________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***Always find out how many half lives you are dealing with before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you do anything else.***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81246" y="1039131"/>
            <a:ext cx="5294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Divide them and get the Number of Half Lives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3275" y="1408463"/>
            <a:ext cx="4933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the larger mass and keep cutting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8137" y="1856622"/>
            <a:ext cx="6554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t in half until you get to the smaller mass in the problem.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8137" y="2624067"/>
            <a:ext cx="7525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(The number of times you cut it in half is the number of half lives.)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847" y="3694685"/>
            <a:ext cx="7703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Look at </a:t>
            </a:r>
            <a:r>
              <a:rPr lang="en-US" b="1" dirty="0" smtClean="0">
                <a:solidFill>
                  <a:srgbClr val="FF0000"/>
                </a:solidFill>
              </a:rPr>
              <a:t>table N </a:t>
            </a:r>
            <a:r>
              <a:rPr lang="en-US" dirty="0" smtClean="0"/>
              <a:t>for another time (half life if specific isotope)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731719" y="4044986"/>
            <a:ext cx="4859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(Then follow the rule for 2 times given)</a:t>
            </a:r>
          </a:p>
        </p:txBody>
      </p:sp>
    </p:spTree>
    <p:extLst>
      <p:ext uri="{BB962C8B-B14F-4D97-AF65-F5344CB8AC3E}">
        <p14:creationId xmlns:p14="http://schemas.microsoft.com/office/powerpoint/2010/main" val="370585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21058"/>
          </a:xfrm>
        </p:spPr>
        <p:txBody>
          <a:bodyPr/>
          <a:lstStyle/>
          <a:p>
            <a:pPr algn="l"/>
            <a:r>
              <a:rPr lang="en-US" sz="2400" dirty="0" smtClean="0"/>
              <a:t>Example: Part A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217567"/>
            <a:ext cx="8042276" cy="4726034"/>
          </a:xfrm>
          <a:ln>
            <a:solidFill>
              <a:srgbClr val="00009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*Cr-51 has a half life of 28 days.  What </a:t>
            </a:r>
            <a:r>
              <a:rPr lang="en-US" u="sng" dirty="0" smtClean="0"/>
              <a:t>fraction</a:t>
            </a:r>
            <a:r>
              <a:rPr lang="en-US" dirty="0" smtClean="0"/>
              <a:t> will remain after 168 days?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Answer:                           	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smtClean="0">
                <a:solidFill>
                  <a:srgbClr val="FF0000"/>
                </a:solidFill>
              </a:rPr>
              <a:t>	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006" y="2210446"/>
            <a:ext cx="1057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168d </a:t>
            </a:r>
            <a:r>
              <a:rPr lang="en-US" dirty="0" smtClean="0"/>
              <a:t> = </a:t>
            </a:r>
            <a:endParaRPr lang="en-US" u="sng" dirty="0" smtClean="0"/>
          </a:p>
          <a:p>
            <a:r>
              <a:rPr lang="en-US" dirty="0"/>
              <a:t> </a:t>
            </a:r>
            <a:r>
              <a:rPr lang="en-US" dirty="0" smtClean="0"/>
              <a:t>28d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00467" y="2210446"/>
            <a:ext cx="807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 half</a:t>
            </a:r>
          </a:p>
          <a:p>
            <a:r>
              <a:rPr lang="en-US" dirty="0" smtClean="0"/>
              <a:t>lives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92323" y="3217832"/>
            <a:ext cx="73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1/64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42804" y="3140262"/>
            <a:ext cx="3949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½ x ½ x ½ x ½ x ½ x ½ =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542804" y="3582641"/>
            <a:ext cx="3851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1hl       1hl      1hl       1hl       1hl       1hl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94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564185"/>
          </a:xfrm>
        </p:spPr>
        <p:txBody>
          <a:bodyPr/>
          <a:lstStyle/>
          <a:p>
            <a:r>
              <a:rPr lang="en-US" sz="2400" dirty="0" smtClean="0"/>
              <a:t>Continuation of last problem Part B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965657"/>
            <a:ext cx="8042276" cy="497794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If the original mass of Chromium-51 was 52g, what mass will remain after 168 days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  <a:r>
              <a:rPr lang="en-US" sz="1800" dirty="0" smtClean="0">
                <a:solidFill>
                  <a:srgbClr val="FF0000"/>
                </a:solidFill>
              </a:rPr>
              <a:t> (use info from last problem)</a:t>
            </a:r>
          </a:p>
          <a:p>
            <a:pPr marL="0" indent="0">
              <a:buNone/>
            </a:pPr>
            <a:r>
              <a:rPr lang="en-US" dirty="0" smtClean="0"/>
              <a:t>Answer:  Use the info of 6 half lives from last part.</a:t>
            </a:r>
          </a:p>
        </p:txBody>
      </p:sp>
      <p:sp>
        <p:nvSpPr>
          <p:cNvPr id="4" name="Oval 3"/>
          <p:cNvSpPr/>
          <p:nvPr/>
        </p:nvSpPr>
        <p:spPr>
          <a:xfrm>
            <a:off x="7346686" y="2813001"/>
            <a:ext cx="503773" cy="44084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411832" y="2823497"/>
            <a:ext cx="503773" cy="44084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571778" y="2823497"/>
            <a:ext cx="503773" cy="44084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741780" y="2833993"/>
            <a:ext cx="503773" cy="44084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927746" y="2833993"/>
            <a:ext cx="503773" cy="44084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103216" y="2833993"/>
            <a:ext cx="503773" cy="44084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15371" y="2833993"/>
            <a:ext cx="503773" cy="44084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902593" y="2980941"/>
            <a:ext cx="419810" cy="1574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2083529" y="2975897"/>
            <a:ext cx="419810" cy="1574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3217018" y="2975897"/>
            <a:ext cx="419810" cy="1574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340012" y="2980941"/>
            <a:ext cx="419810" cy="1574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5499957" y="2975897"/>
            <a:ext cx="419810" cy="1574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6727465" y="2975897"/>
            <a:ext cx="419810" cy="1574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79723" y="337979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52g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307746" y="3350272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26g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503339" y="3350272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13g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636828" y="3350272"/>
            <a:ext cx="6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6.5g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759822" y="3379798"/>
            <a:ext cx="8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3.25g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919767" y="3379798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1.625g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244357" y="3350272"/>
            <a:ext cx="8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.813g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853776" y="2673164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1hl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2049369" y="2669608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1hl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4314605" y="2680104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1hl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82858" y="2680104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1hl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65797" y="2683660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1hl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93305" y="2697712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1hl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5849" y="4088936"/>
            <a:ext cx="8255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Hint</a:t>
            </a:r>
            <a:r>
              <a:rPr lang="en-US" dirty="0" smtClean="0"/>
              <a:t>: When you are given an amount and asked to back track to the original amount.. (how much was in the original) =Multiply by 2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49274" y="4922750"/>
            <a:ext cx="7517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Hint: When you are given an amount and asked how much will be left after X amount of time… (total mass remaining) = cut in half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854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47014"/>
          </a:xfrm>
        </p:spPr>
        <p:txBody>
          <a:bodyPr/>
          <a:lstStyle/>
          <a:p>
            <a:r>
              <a:rPr lang="en-US" dirty="0" smtClean="0"/>
              <a:t>Uses for Radioisotopes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270049"/>
            <a:ext cx="8042276" cy="4673552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I – 131 –</a:t>
            </a:r>
          </a:p>
          <a:p>
            <a:pPr marL="0" indent="0">
              <a:buNone/>
            </a:pPr>
            <a:r>
              <a:rPr lang="en-US" sz="1800" dirty="0" smtClean="0"/>
              <a:t>	*Patients are given small amounts and then a radiogram can be used to help diagnose a disorder.</a:t>
            </a:r>
          </a:p>
          <a:p>
            <a:pPr marL="0" indent="0">
              <a:buNone/>
            </a:pPr>
            <a:r>
              <a:rPr lang="en-US" sz="1800" dirty="0" smtClean="0"/>
              <a:t>	*Large doses will accumulate in the thyroid to destroy some of it to reduce the production </a:t>
            </a:r>
            <a:r>
              <a:rPr lang="en-US" sz="1800" smtClean="0"/>
              <a:t>of thyroxin.</a:t>
            </a:r>
            <a:r>
              <a:rPr lang="en-US" u="sng" smtClean="0"/>
              <a:t> </a:t>
            </a:r>
            <a:endParaRPr lang="en-US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899644" y="1274315"/>
            <a:ext cx="6994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Detection and treatment of thyroid conditions.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90205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1405</TotalTime>
  <Words>832</Words>
  <Application>Microsoft Office PowerPoint</Application>
  <PresentationFormat>On-screen Show (4:3)</PresentationFormat>
  <Paragraphs>233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Breeze</vt:lpstr>
      <vt:lpstr>Nuclear Chemistry</vt:lpstr>
      <vt:lpstr>Nuclear Chemistry</vt:lpstr>
      <vt:lpstr> </vt:lpstr>
      <vt:lpstr>Penetrating Power </vt:lpstr>
      <vt:lpstr>Radioactive Decay</vt:lpstr>
      <vt:lpstr>Types of Transmutations</vt:lpstr>
      <vt:lpstr>Natural vs Artificial Transmutation</vt:lpstr>
      <vt:lpstr>Fission</vt:lpstr>
      <vt:lpstr>Fission</vt:lpstr>
      <vt:lpstr>Fusion</vt:lpstr>
      <vt:lpstr>Matter to Energy</vt:lpstr>
      <vt:lpstr>Half Life</vt:lpstr>
      <vt:lpstr>Half Life</vt:lpstr>
      <vt:lpstr>How to Calculate a Half Life Problem</vt:lpstr>
      <vt:lpstr>Example: Part A</vt:lpstr>
      <vt:lpstr>Continuation of last problem Part B</vt:lpstr>
      <vt:lpstr>Uses for Radioisotopes</vt:lpstr>
    </vt:vector>
  </TitlesOfParts>
  <Company>Sachem High School East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Chemistry</dc:title>
  <dc:creator>Jamie Butalewicz</dc:creator>
  <cp:lastModifiedBy>Butalewicz, Christine</cp:lastModifiedBy>
  <cp:revision>63</cp:revision>
  <cp:lastPrinted>2014-10-10T17:05:21Z</cp:lastPrinted>
  <dcterms:created xsi:type="dcterms:W3CDTF">2014-09-17T00:23:42Z</dcterms:created>
  <dcterms:modified xsi:type="dcterms:W3CDTF">2014-10-15T17:25:12Z</dcterms:modified>
</cp:coreProperties>
</file>