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58" r:id="rId4"/>
    <p:sldId id="259" r:id="rId5"/>
    <p:sldId id="261" r:id="rId6"/>
    <p:sldId id="298" r:id="rId7"/>
    <p:sldId id="275" r:id="rId8"/>
    <p:sldId id="263" r:id="rId9"/>
    <p:sldId id="299" r:id="rId10"/>
    <p:sldId id="264" r:id="rId11"/>
    <p:sldId id="265" r:id="rId12"/>
    <p:sldId id="300" r:id="rId13"/>
    <p:sldId id="266" r:id="rId14"/>
    <p:sldId id="317" r:id="rId15"/>
    <p:sldId id="296" r:id="rId16"/>
    <p:sldId id="267" r:id="rId17"/>
    <p:sldId id="268" r:id="rId18"/>
    <p:sldId id="295" r:id="rId19"/>
    <p:sldId id="294" r:id="rId20"/>
    <p:sldId id="318" r:id="rId21"/>
    <p:sldId id="279" r:id="rId22"/>
    <p:sldId id="280" r:id="rId23"/>
    <p:sldId id="281" r:id="rId24"/>
    <p:sldId id="282" r:id="rId25"/>
    <p:sldId id="283" r:id="rId26"/>
    <p:sldId id="284" r:id="rId27"/>
    <p:sldId id="304" r:id="rId28"/>
    <p:sldId id="305" r:id="rId29"/>
    <p:sldId id="306" r:id="rId30"/>
    <p:sldId id="287" r:id="rId31"/>
    <p:sldId id="288" r:id="rId32"/>
    <p:sldId id="289" r:id="rId33"/>
    <p:sldId id="285" r:id="rId34"/>
    <p:sldId id="286" r:id="rId35"/>
    <p:sldId id="312" r:id="rId36"/>
    <p:sldId id="314" r:id="rId37"/>
    <p:sldId id="315" r:id="rId38"/>
    <p:sldId id="292" r:id="rId39"/>
    <p:sldId id="316" r:id="rId40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F2BBFD"/>
    <a:srgbClr val="FFE7FF"/>
    <a:srgbClr val="FED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EC4E8-23E6-4C80-AC12-BE2E3B19DD0F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1517B-54A0-4DEB-9951-D2FE080F6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80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2B907-E93C-4C73-9981-A5318FF1403F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389FB-BA7B-4476-9FC7-7B2269C5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40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98B6F-E8C4-44BC-B397-5C0582EF2E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4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53ED9-5AF4-423C-A081-3E3070EEF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4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AFD44-B92A-4CD1-8319-E1FDEDF47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93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E26E9-D19F-4AC5-882D-69E6104B9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9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5CB0A-0509-4397-970C-076BD4D96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49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0A863-9269-4D12-BB0E-13EFE453F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7F828-15CD-4756-BD52-A6130EC79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7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9AE31-1678-425B-B230-C3B5F864E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6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5E865-DED7-4F37-B333-BA0EDDF24A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4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AF17A-E3C3-46FF-8FAD-197E8A93A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24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E5267-6925-4627-AE94-77F1E2F6B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51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B868A8-E1A5-413E-8D5E-9B8ADC6B1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65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AC2BB-3CC9-4F9C-8901-8F326C3BB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2020"/>
      </p:ext>
    </p:extLst>
  </p:cSld>
  <p:clrMapOvr>
    <a:masterClrMapping/>
  </p:clrMapOvr>
  <p:transition spd="slow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9EE8BB2-FDAB-41DC-BC43-198AAA27E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en.wikipedia.org/wiki/Image:MRI_head_saggital.jpg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762000"/>
            <a:ext cx="7772400" cy="1470025"/>
          </a:xfrm>
        </p:spPr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Nuclear Chemistry</a:t>
            </a:r>
          </a:p>
        </p:txBody>
      </p:sp>
      <p:pic>
        <p:nvPicPr>
          <p:cNvPr id="2051" name="Picture 8" descr="Radioactive Material Symbol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90800"/>
            <a:ext cx="30099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Standards Addressed in this Chapter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610600" cy="5638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SPS3. Students will distinguish the characteristics and components of radioactivity.</a:t>
            </a:r>
          </a:p>
          <a:p>
            <a:pPr marL="1009650" lvl="1" indent="-609600" eaLnBrk="1" hangingPunct="1">
              <a:lnSpc>
                <a:spcPct val="90000"/>
              </a:lnSpc>
            </a:pPr>
            <a:r>
              <a:rPr lang="en-US" sz="1600" dirty="0" smtClean="0"/>
              <a:t>Differentiate among alpha and beta particles and gamma radiation.</a:t>
            </a:r>
          </a:p>
          <a:p>
            <a:pPr marL="1009650" lvl="1" indent="-609600" eaLnBrk="1" hangingPunct="1">
              <a:lnSpc>
                <a:spcPct val="90000"/>
              </a:lnSpc>
            </a:pPr>
            <a:r>
              <a:rPr lang="en-US" sz="1600" dirty="0" smtClean="0"/>
              <a:t>Differentiate between fission and fusion.</a:t>
            </a:r>
          </a:p>
          <a:p>
            <a:pPr marL="1009650" lvl="1" indent="-609600" eaLnBrk="1" hangingPunct="1">
              <a:lnSpc>
                <a:spcPct val="90000"/>
              </a:lnSpc>
            </a:pPr>
            <a:r>
              <a:rPr lang="en-US" sz="1600" dirty="0" smtClean="0"/>
              <a:t>Explain the process half-life as related to radioactive decay.</a:t>
            </a:r>
          </a:p>
          <a:p>
            <a:pPr marL="1009650" lvl="1" indent="-609600" eaLnBrk="1" hangingPunct="1">
              <a:lnSpc>
                <a:spcPct val="90000"/>
              </a:lnSpc>
            </a:pPr>
            <a:r>
              <a:rPr lang="en-US" sz="1600" dirty="0" smtClean="0"/>
              <a:t>Describe nuclear energy, its practical application as an alternative energy source, and its potential problems.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US" sz="20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SPS5.  Students will compare and contrast the phases of matter as they relate to atomic and molecular motion.</a:t>
            </a:r>
          </a:p>
          <a:p>
            <a:pPr marL="1009650" lvl="1" indent="-609600" eaLnBrk="1" hangingPunct="1">
              <a:lnSpc>
                <a:spcPct val="90000"/>
              </a:lnSpc>
            </a:pPr>
            <a:r>
              <a:rPr lang="en-US" sz="1600" dirty="0" smtClean="0"/>
              <a:t>Compare and contrast the atomic/molecular motion of solids, liquids, gases and plasmas.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305800" cy="9144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10.1 Radioactivity</a:t>
            </a:r>
            <a:br>
              <a:rPr lang="en-US" sz="3600" dirty="0" smtClean="0"/>
            </a:br>
            <a:endParaRPr lang="en-US" sz="36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 eaLnBrk="1" hangingPunct="1"/>
            <a:r>
              <a:rPr lang="en-US" sz="2800" u="sng" dirty="0" smtClean="0"/>
              <a:t>Radioactivity</a:t>
            </a:r>
            <a:r>
              <a:rPr lang="en-US" sz="2800" dirty="0" smtClean="0"/>
              <a:t> is the process in which an unstable atomic nucleus emits charged particles and energy.</a:t>
            </a:r>
          </a:p>
          <a:p>
            <a:pPr eaLnBrk="1" hangingPunct="1"/>
            <a:r>
              <a:rPr lang="en-US" sz="2800" u="sng" dirty="0" smtClean="0"/>
              <a:t>Radioisotope</a:t>
            </a:r>
            <a:r>
              <a:rPr lang="en-US" sz="2800" dirty="0" smtClean="0"/>
              <a:t> is short for radioactive isotopes, which is any atom containing an unstable nucleus.</a:t>
            </a:r>
          </a:p>
          <a:p>
            <a:pPr eaLnBrk="1" hangingPunct="1"/>
            <a:r>
              <a:rPr lang="en-US" sz="2800" dirty="0" smtClean="0"/>
              <a:t>Radioisotopes spontaneously change into other isotopes over time and is said to undergo nuclear decay.</a:t>
            </a:r>
          </a:p>
          <a:p>
            <a:pPr eaLnBrk="1" hangingPunct="1"/>
            <a:r>
              <a:rPr lang="en-US" sz="2800" b="1" dirty="0" smtClean="0"/>
              <a:t>During nuclear decay, atoms of one element can change into atoms of a different element altogether. </a:t>
            </a:r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Types of Nuclear Radiation</a:t>
            </a:r>
            <a:endParaRPr lang="en-US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Nuclear radiation </a:t>
            </a:r>
            <a:r>
              <a:rPr lang="en-US" dirty="0" smtClean="0"/>
              <a:t> is charged particles and energy that are emitted from the nuclei of radioisotopes</a:t>
            </a:r>
          </a:p>
          <a:p>
            <a:pPr eaLnBrk="1" hangingPunct="1"/>
            <a:r>
              <a:rPr lang="en-US" b="1" dirty="0" smtClean="0"/>
              <a:t>Common types of nuclear radiation include alpha particles, beta particles and gamma rays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71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 Alpha Decay</a:t>
            </a:r>
            <a:endParaRPr 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638800"/>
          </a:xfrm>
        </p:spPr>
        <p:txBody>
          <a:bodyPr/>
          <a:lstStyle/>
          <a:p>
            <a:pPr lvl="1" eaLnBrk="1" hangingPunct="1"/>
            <a:r>
              <a:rPr lang="en-US" u="sng" dirty="0" smtClean="0"/>
              <a:t>Alpha particle</a:t>
            </a:r>
            <a:r>
              <a:rPr lang="en-US" dirty="0" smtClean="0"/>
              <a:t> is a positively charged particle made up of two protons and two neutrons (the same as helium nucleus)</a:t>
            </a:r>
          </a:p>
          <a:p>
            <a:pPr lvl="1" eaLnBrk="1" hangingPunct="1"/>
            <a:r>
              <a:rPr lang="en-US" dirty="0" smtClean="0"/>
              <a:t>Alpha particles are the least penetrating type of nuclear radiation.</a:t>
            </a:r>
          </a:p>
          <a:p>
            <a:pPr lvl="1" eaLnBrk="1" hangingPunct="1"/>
            <a:r>
              <a:rPr lang="en-US" dirty="0" smtClean="0"/>
              <a:t>They can be stopped by a sheet of paper of by clothing.</a:t>
            </a:r>
          </a:p>
          <a:p>
            <a:pPr lvl="1" eaLnBrk="1" hangingPunct="1"/>
            <a:r>
              <a:rPr lang="en-US" dirty="0" smtClean="0"/>
              <a:t>The alpha particle has no electrons so it has a 2+ charge.</a:t>
            </a:r>
          </a:p>
          <a:p>
            <a:pPr lvl="1" eaLnBrk="1" hangingPunct="1"/>
            <a:r>
              <a:rPr lang="en-US" dirty="0" smtClean="0"/>
              <a:t> </a:t>
            </a:r>
            <a:r>
              <a:rPr lang="en-US" baseline="30000" dirty="0" smtClean="0"/>
              <a:t>4</a:t>
            </a:r>
            <a:r>
              <a:rPr lang="en-US" baseline="-25000" dirty="0" smtClean="0"/>
              <a:t>2</a:t>
            </a:r>
            <a:r>
              <a:rPr lang="en-US" dirty="0" smtClean="0"/>
              <a:t>He is the symbol for an alpha particle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Alpha Decay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66018"/>
            <a:ext cx="8229600" cy="4525963"/>
          </a:xfrm>
        </p:spPr>
        <p:txBody>
          <a:bodyPr/>
          <a:lstStyle/>
          <a:p>
            <a:r>
              <a:rPr lang="en-US" dirty="0"/>
              <a:t>Alpha decay is expressed as an equation</a:t>
            </a:r>
          </a:p>
        </p:txBody>
      </p:sp>
      <p:pic>
        <p:nvPicPr>
          <p:cNvPr id="10249" name="Picture 9" descr="Alpha-Exampl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45" y="2521527"/>
            <a:ext cx="5000625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Alpha-Exampl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50292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lpha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810000"/>
            <a:ext cx="3810000" cy="271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9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 Beta Decay</a:t>
            </a:r>
            <a:endParaRPr lang="en-US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715000"/>
          </a:xfrm>
        </p:spPr>
        <p:txBody>
          <a:bodyPr/>
          <a:lstStyle/>
          <a:p>
            <a:pPr lvl="1" eaLnBrk="1" hangingPunct="1"/>
            <a:r>
              <a:rPr lang="en-US" sz="3600" u="sng" dirty="0" smtClean="0"/>
              <a:t>Beta particle </a:t>
            </a:r>
            <a:r>
              <a:rPr lang="en-US" sz="3600" dirty="0" smtClean="0"/>
              <a:t> is an electron emitted by an unstable nucleus</a:t>
            </a:r>
          </a:p>
          <a:p>
            <a:pPr lvl="1" eaLnBrk="1" hangingPunct="1"/>
            <a:r>
              <a:rPr lang="en-US" sz="3600" dirty="0" smtClean="0"/>
              <a:t>Beta particles are abbreviated β or </a:t>
            </a:r>
            <a:r>
              <a:rPr lang="en-US" sz="3600" baseline="30000" dirty="0" smtClean="0"/>
              <a:t>0</a:t>
            </a:r>
            <a:r>
              <a:rPr lang="en-US" sz="3600" baseline="-25000" dirty="0" smtClean="0"/>
              <a:t>-1</a:t>
            </a:r>
            <a:r>
              <a:rPr lang="en-US" sz="3600" dirty="0" smtClean="0"/>
              <a:t>e</a:t>
            </a:r>
          </a:p>
          <a:p>
            <a:pPr lvl="1" eaLnBrk="1" hangingPunct="1"/>
            <a:r>
              <a:rPr lang="en-US" sz="3600" dirty="0" smtClean="0"/>
              <a:t>Beta particles are more penetrating than alpha particles.</a:t>
            </a:r>
          </a:p>
          <a:p>
            <a:pPr lvl="1" eaLnBrk="1" hangingPunct="1"/>
            <a:r>
              <a:rPr lang="en-US" sz="3600" dirty="0" smtClean="0"/>
              <a:t>Beta particles pass through paper but can be stopped by a thin sheet of metal.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/>
            <a:r>
              <a:rPr lang="en-US" smtClean="0"/>
              <a:t>2. Beta Decay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3505200"/>
          </a:xfrm>
        </p:spPr>
        <p:txBody>
          <a:bodyPr/>
          <a:lstStyle/>
          <a:p>
            <a:pPr lvl="1" eaLnBrk="1" hangingPunct="1"/>
            <a:r>
              <a:rPr lang="en-US" sz="3600" dirty="0" smtClean="0"/>
              <a:t>The beta particle has no mass</a:t>
            </a:r>
            <a:r>
              <a:rPr lang="en-US" sz="3400" dirty="0" smtClean="0"/>
              <a:t> </a:t>
            </a:r>
          </a:p>
          <a:p>
            <a:pPr lvl="1" eaLnBrk="1" hangingPunct="1"/>
            <a:r>
              <a:rPr lang="en-US" sz="3400" dirty="0" smtClean="0"/>
              <a:t>During beta decay a neutron decomposes into a proton and an electron</a:t>
            </a:r>
          </a:p>
          <a:p>
            <a:pPr lvl="1" eaLnBrk="1" hangingPunct="1"/>
            <a:r>
              <a:rPr lang="en-US" sz="3400" dirty="0" smtClean="0"/>
              <a:t>The proton stays trapped  in the nucleus while the electron is released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Beta Decay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2514600"/>
          </a:xfrm>
        </p:spPr>
        <p:txBody>
          <a:bodyPr/>
          <a:lstStyle/>
          <a:p>
            <a:r>
              <a:rPr lang="en-US"/>
              <a:t>Beta decay is expressed as an equation</a:t>
            </a:r>
          </a:p>
        </p:txBody>
      </p:sp>
      <p:pic>
        <p:nvPicPr>
          <p:cNvPr id="9221" name="Picture 5" descr="Beta-Exampl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5143500" cy="72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Beta-Exampl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3220244"/>
            <a:ext cx="5191125" cy="68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Blank_white_page2-881x14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577" y="3215123"/>
            <a:ext cx="1009650" cy="6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Blank_white_page2-881x14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2365374"/>
            <a:ext cx="100965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bet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646" y="3907632"/>
            <a:ext cx="3950353" cy="295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41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 Gamma Decay</a:t>
            </a:r>
            <a:endParaRPr 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715000"/>
          </a:xfrm>
        </p:spPr>
        <p:txBody>
          <a:bodyPr/>
          <a:lstStyle/>
          <a:p>
            <a:pPr lvl="1" eaLnBrk="1" hangingPunct="1"/>
            <a:r>
              <a:rPr lang="en-US" sz="3200" u="sng" dirty="0" smtClean="0"/>
              <a:t>Gamma ray</a:t>
            </a:r>
            <a:r>
              <a:rPr lang="en-US" sz="3200" dirty="0" smtClean="0"/>
              <a:t> is a penetrating ray of energy emitted by an unstable nucleus.</a:t>
            </a:r>
          </a:p>
          <a:p>
            <a:pPr lvl="1" eaLnBrk="1" hangingPunct="1"/>
            <a:r>
              <a:rPr lang="en-US" sz="3200" dirty="0" smtClean="0"/>
              <a:t>The symbol for a gamma ray is </a:t>
            </a:r>
            <a:r>
              <a:rPr lang="en-US" sz="4000" b="1" dirty="0" smtClean="0">
                <a:sym typeface="Symbol" pitchFamily="18" charset="2"/>
              </a:rPr>
              <a:t></a:t>
            </a:r>
            <a:endParaRPr lang="en-US" sz="4000" b="1" dirty="0" smtClean="0"/>
          </a:p>
          <a:p>
            <a:pPr lvl="1" eaLnBrk="1" hangingPunct="1"/>
            <a:r>
              <a:rPr lang="en-US" sz="3200" dirty="0" smtClean="0"/>
              <a:t>The gamma radiation has no mass and no charge</a:t>
            </a:r>
          </a:p>
          <a:p>
            <a:pPr lvl="1" eaLnBrk="1" hangingPunct="1"/>
            <a:r>
              <a:rPr lang="en-US" sz="3200" dirty="0" smtClean="0"/>
              <a:t>During gamma decay the atomic number and mass number of the atom remain the same but the energy of the nucleus decreases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pPr eaLnBrk="1" hangingPunct="1"/>
            <a:r>
              <a:rPr lang="en-US" dirty="0" smtClean="0"/>
              <a:t>Gamma Decay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763000" cy="4525963"/>
          </a:xfrm>
        </p:spPr>
        <p:txBody>
          <a:bodyPr/>
          <a:lstStyle/>
          <a:p>
            <a:pPr lvl="1" eaLnBrk="1" hangingPunct="1"/>
            <a:r>
              <a:rPr lang="en-US" sz="3000" dirty="0" smtClean="0"/>
              <a:t>Gamma decay often accompanies alpha or beta decay.</a:t>
            </a:r>
          </a:p>
          <a:p>
            <a:pPr lvl="1" eaLnBrk="1" hangingPunct="1"/>
            <a:r>
              <a:rPr lang="en-US" sz="3000" dirty="0" smtClean="0"/>
              <a:t>Gamma rays have the most energy of the three, </a:t>
            </a:r>
          </a:p>
          <a:p>
            <a:pPr lvl="1" eaLnBrk="1" hangingPunct="1"/>
            <a:r>
              <a:rPr lang="en-US" sz="3000" dirty="0" smtClean="0"/>
              <a:t>gamma rays can pass through paper and aluminum but is stopped by thick concrete or lead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/>
          <a:lstStyle/>
          <a:p>
            <a:r>
              <a:rPr lang="en-US" dirty="0" smtClean="0"/>
              <a:t>Gamma Decay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Gamma decay</a:t>
            </a:r>
          </a:p>
        </p:txBody>
      </p:sp>
      <p:pic>
        <p:nvPicPr>
          <p:cNvPr id="19460" name="Picture 4" descr="gamma dec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43200"/>
            <a:ext cx="4667250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15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Comparing Strength of Nuclear radiation</a:t>
            </a:r>
          </a:p>
        </p:txBody>
      </p:sp>
      <p:pic>
        <p:nvPicPr>
          <p:cNvPr id="12291" name="Picture 4" descr="radiation_pen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53440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smtClean="0"/>
              <a:t>Nuclear Ration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19" y="997527"/>
            <a:ext cx="2687782" cy="5486400"/>
          </a:xfrm>
          <a:ln>
            <a:solidFill>
              <a:srgbClr val="FF0000"/>
            </a:solidFill>
          </a:ln>
        </p:spPr>
        <p:txBody>
          <a:bodyPr/>
          <a:lstStyle/>
          <a:p>
            <a:pPr marL="0" lvl="0" indent="0">
              <a:buNone/>
            </a:pPr>
            <a:r>
              <a:rPr kumimoji="0" lang="en-US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Alpha Particles</a:t>
            </a:r>
          </a:p>
          <a:p>
            <a:endParaRPr kumimoji="0" lang="en-US" sz="2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Symbol </a:t>
            </a:r>
            <a:r>
              <a:rPr kumimoji="0" lang="en-US" sz="25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4</a:t>
            </a:r>
            <a:r>
              <a:rPr kumimoji="0" lang="en-US" sz="25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He</a:t>
            </a: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 protons &amp; 2 neutrons </a:t>
            </a: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Has a charge +2 and mass of 4 atm</a:t>
            </a: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Weakest</a:t>
            </a: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Stopped by paper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48000" y="990600"/>
            <a:ext cx="2743200" cy="548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buNone/>
            </a:pPr>
            <a:r>
              <a:rPr kumimoji="0" lang="en-US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Beta Particles</a:t>
            </a:r>
          </a:p>
          <a:p>
            <a:pPr marL="0" lvl="0" indent="0">
              <a:buNone/>
            </a:pP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Symbol β or    </a:t>
            </a:r>
            <a:r>
              <a:rPr kumimoji="0" lang="en-US" sz="25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0</a:t>
            </a:r>
            <a:r>
              <a:rPr kumimoji="0" lang="en-US" sz="25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-1</a:t>
            </a: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</a:t>
            </a: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An electron</a:t>
            </a: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Has no mass</a:t>
            </a: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Stronger than Alpha</a:t>
            </a:r>
          </a:p>
          <a:p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Stopped by sheet of metal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9800" y="990600"/>
            <a:ext cx="2895600" cy="5493812"/>
          </a:xfrm>
          <a:prstGeom prst="rect">
            <a:avLst/>
          </a:prstGeom>
          <a:noFill/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20000"/>
              </a:spcBef>
            </a:pPr>
            <a:r>
              <a:rPr lang="en-US" sz="2500" b="1" dirty="0"/>
              <a:t>Gamma Ray</a:t>
            </a:r>
          </a:p>
          <a:p>
            <a:pPr lvl="0" eaLnBrk="0" hangingPunct="0">
              <a:spcBef>
                <a:spcPct val="20000"/>
              </a:spcBef>
            </a:pPr>
            <a:endParaRPr lang="en-US" sz="2500" b="1" dirty="0"/>
          </a:p>
          <a:p>
            <a:pPr marL="285750" lvl="0" indent="-28575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500" dirty="0"/>
              <a:t>Symbol </a:t>
            </a:r>
            <a:r>
              <a:rPr lang="en-US" sz="2500" b="1" dirty="0" smtClean="0">
                <a:sym typeface="Symbol" pitchFamily="18" charset="2"/>
              </a:rPr>
              <a:t></a:t>
            </a:r>
            <a:endParaRPr lang="en-US" sz="2500" dirty="0"/>
          </a:p>
          <a:p>
            <a:pPr marL="285750" lvl="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500" dirty="0"/>
              <a:t>Only </a:t>
            </a:r>
            <a:r>
              <a:rPr lang="en-US" sz="2500" dirty="0" smtClean="0"/>
              <a:t>energy</a:t>
            </a:r>
            <a:endParaRPr lang="en-US" sz="2500" dirty="0"/>
          </a:p>
          <a:p>
            <a:pPr marL="285750" lvl="0" indent="-28575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500" dirty="0"/>
              <a:t>No mass, </a:t>
            </a:r>
            <a:r>
              <a:rPr lang="en-US" sz="2500" dirty="0" smtClean="0"/>
              <a:t>No charge</a:t>
            </a:r>
            <a:endParaRPr lang="en-US" sz="2500" dirty="0"/>
          </a:p>
          <a:p>
            <a:pPr marL="285750" lvl="0" indent="-28575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500" dirty="0" smtClean="0"/>
              <a:t>Strongest</a:t>
            </a:r>
            <a:endParaRPr lang="en-US" sz="2500" dirty="0"/>
          </a:p>
          <a:p>
            <a:pPr marL="285750" lvl="0" indent="-28575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500" dirty="0"/>
              <a:t>Stopped by thick lead or thick </a:t>
            </a:r>
            <a:r>
              <a:rPr lang="en-US" sz="2500" dirty="0" smtClean="0"/>
              <a:t>concrete</a:t>
            </a:r>
          </a:p>
          <a:p>
            <a:pPr lvl="0" eaLnBrk="0" hangingPunct="0">
              <a:spcBef>
                <a:spcPct val="20000"/>
              </a:spcBef>
            </a:pPr>
            <a:endParaRPr lang="en-US" sz="25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21" name="Group 29"/>
          <p:cNvGrpSpPr>
            <a:grpSpLocks/>
          </p:cNvGrpSpPr>
          <p:nvPr/>
        </p:nvGrpSpPr>
        <p:grpSpPr bwMode="auto">
          <a:xfrm>
            <a:off x="5137856" y="1595439"/>
            <a:ext cx="1389944" cy="1565275"/>
            <a:chOff x="4818" y="1629"/>
            <a:chExt cx="1002" cy="986"/>
          </a:xfrm>
        </p:grpSpPr>
        <p:sp>
          <p:nvSpPr>
            <p:cNvPr id="4115" name="AutoShape 27"/>
            <p:cNvSpPr>
              <a:spLocks noChangeArrowheads="1"/>
            </p:cNvSpPr>
            <p:nvPr/>
          </p:nvSpPr>
          <p:spPr bwMode="auto">
            <a:xfrm>
              <a:off x="4818" y="1629"/>
              <a:ext cx="1002" cy="986"/>
            </a:xfrm>
            <a:prstGeom prst="star16">
              <a:avLst>
                <a:gd name="adj" fmla="val 40366"/>
              </a:avLst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4116" name="Object 25"/>
            <p:cNvGraphicFramePr>
              <a:graphicFrameLocks noChangeAspect="1"/>
            </p:cNvGraphicFramePr>
            <p:nvPr/>
          </p:nvGraphicFramePr>
          <p:xfrm>
            <a:off x="4972" y="1830"/>
            <a:ext cx="774" cy="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58" name="Equation" r:id="rId3" imgW="304668" imgH="228501" progId="Equation.3">
                    <p:embed/>
                  </p:oleObj>
                </mc:Choice>
                <mc:Fallback>
                  <p:oleObj name="Equation" r:id="rId3" imgW="304668" imgH="228501" progId="Equation.3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72" y="1830"/>
                          <a:ext cx="774" cy="5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22" name="Rectangle 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Types of Radiation</a:t>
            </a:r>
          </a:p>
        </p:txBody>
      </p:sp>
      <p:sp>
        <p:nvSpPr>
          <p:cNvPr id="8223" name="Rectangle 31"/>
          <p:cNvSpPr>
            <a:spLocks noGrp="1" noChangeArrowheads="1"/>
          </p:cNvSpPr>
          <p:nvPr>
            <p:ph type="body" idx="1"/>
          </p:nvPr>
        </p:nvSpPr>
        <p:spPr>
          <a:xfrm>
            <a:off x="381002" y="1595439"/>
            <a:ext cx="7382933" cy="1314450"/>
          </a:xfrm>
        </p:spPr>
        <p:txBody>
          <a:bodyPr/>
          <a:lstStyle/>
          <a:p>
            <a:r>
              <a:rPr lang="en-US" b="1" dirty="0" smtClean="0"/>
              <a:t>Alpha (</a:t>
            </a:r>
            <a:r>
              <a:rPr lang="en-US" b="1" dirty="0" smtClean="0">
                <a:sym typeface="Symbol" pitchFamily="18" charset="2"/>
              </a:rPr>
              <a:t>)</a:t>
            </a:r>
            <a:endParaRPr lang="en-US" dirty="0" smtClean="0"/>
          </a:p>
          <a:p>
            <a:pPr lvl="1"/>
            <a:r>
              <a:rPr lang="en-US" dirty="0" smtClean="0"/>
              <a:t>helium nucleus</a:t>
            </a:r>
          </a:p>
        </p:txBody>
      </p:sp>
      <p:sp>
        <p:nvSpPr>
          <p:cNvPr id="8224" name="AutoShape 32"/>
          <p:cNvSpPr>
            <a:spLocks noChangeArrowheads="1"/>
          </p:cNvSpPr>
          <p:nvPr/>
        </p:nvSpPr>
        <p:spPr bwMode="auto">
          <a:xfrm rot="5400000" flipH="1">
            <a:off x="7414595" y="1936839"/>
            <a:ext cx="1423988" cy="903111"/>
          </a:xfrm>
          <a:prstGeom prst="parallelogram">
            <a:avLst>
              <a:gd name="adj" fmla="val 0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/>
            <a:r>
              <a:rPr lang="en-US">
                <a:solidFill>
                  <a:schemeClr val="bg2"/>
                </a:solidFill>
                <a:latin typeface="Impact" pitchFamily="34" charset="0"/>
              </a:rPr>
              <a:t>paper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8226" name="Text Box 34"/>
          <p:cNvSpPr txBox="1">
            <a:spLocks noChangeArrowheads="1"/>
          </p:cNvSpPr>
          <p:nvPr/>
        </p:nvSpPr>
        <p:spPr bwMode="auto">
          <a:xfrm>
            <a:off x="6545615" y="1595439"/>
            <a:ext cx="6783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600" b="1" dirty="0"/>
              <a:t>2+</a:t>
            </a:r>
          </a:p>
        </p:txBody>
      </p:sp>
      <p:sp>
        <p:nvSpPr>
          <p:cNvPr id="8227" name="Rectangle 35"/>
          <p:cNvSpPr>
            <a:spLocks noChangeArrowheads="1"/>
          </p:cNvSpPr>
          <p:nvPr/>
        </p:nvSpPr>
        <p:spPr bwMode="auto">
          <a:xfrm>
            <a:off x="457201" y="3389313"/>
            <a:ext cx="8386234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457200" indent="-457200"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ª"/>
            </a:pPr>
            <a:r>
              <a:rPr lang="en-US" sz="3400" b="1" dirty="0">
                <a:latin typeface="Arial" charset="0"/>
              </a:rPr>
              <a:t>Beta-minus (</a:t>
            </a:r>
            <a:r>
              <a:rPr lang="en-US" sz="3400" b="1" dirty="0">
                <a:latin typeface="Arial" charset="0"/>
                <a:sym typeface="Symbol" pitchFamily="18" charset="2"/>
              </a:rPr>
              <a:t>-)</a:t>
            </a:r>
            <a:endParaRPr lang="en-US" sz="3400" dirty="0">
              <a:latin typeface="Arial" charset="0"/>
            </a:endParaRPr>
          </a:p>
          <a:p>
            <a:pPr marL="909638" lvl="1" indent="-338138">
              <a:spcBef>
                <a:spcPct val="20000"/>
              </a:spcBef>
              <a:buClr>
                <a:schemeClr val="folHlink"/>
              </a:buClr>
              <a:buSzPct val="100000"/>
              <a:buFont typeface="Wingdings" pitchFamily="2" charset="2"/>
              <a:buChar char="w"/>
            </a:pPr>
            <a:r>
              <a:rPr lang="en-US" sz="3400" dirty="0">
                <a:latin typeface="Arial" charset="0"/>
              </a:rPr>
              <a:t>electron</a:t>
            </a:r>
          </a:p>
        </p:txBody>
      </p:sp>
      <p:grpSp>
        <p:nvGrpSpPr>
          <p:cNvPr id="8232" name="Group 40"/>
          <p:cNvGrpSpPr>
            <a:grpSpLocks/>
          </p:cNvGrpSpPr>
          <p:nvPr/>
        </p:nvGrpSpPr>
        <p:grpSpPr bwMode="auto">
          <a:xfrm>
            <a:off x="5139267" y="3398839"/>
            <a:ext cx="1389945" cy="1563687"/>
            <a:chOff x="3403" y="3271"/>
            <a:chExt cx="985" cy="985"/>
          </a:xfrm>
        </p:grpSpPr>
        <p:sp>
          <p:nvSpPr>
            <p:cNvPr id="4113" name="AutoShape 39"/>
            <p:cNvSpPr>
              <a:spLocks noChangeArrowheads="1"/>
            </p:cNvSpPr>
            <p:nvPr/>
          </p:nvSpPr>
          <p:spPr bwMode="auto">
            <a:xfrm>
              <a:off x="3403" y="3271"/>
              <a:ext cx="985" cy="985"/>
            </a:xfrm>
            <a:prstGeom prst="star24">
              <a:avLst>
                <a:gd name="adj" fmla="val 42347"/>
              </a:avLst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4114" name="Object 38"/>
            <p:cNvGraphicFramePr>
              <a:graphicFrameLocks noChangeAspect="1"/>
            </p:cNvGraphicFramePr>
            <p:nvPr/>
          </p:nvGraphicFramePr>
          <p:xfrm>
            <a:off x="3651" y="3464"/>
            <a:ext cx="515" cy="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59" name="Equation" r:id="rId5" imgW="203112" imgH="228501" progId="Equation.3">
                    <p:embed/>
                  </p:oleObj>
                </mc:Choice>
                <mc:Fallback>
                  <p:oleObj name="Equation" r:id="rId5" imgW="203112" imgH="228501" progId="Equation.3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1" y="3464"/>
                          <a:ext cx="515" cy="5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33" name="Text Box 41"/>
          <p:cNvSpPr txBox="1">
            <a:spLocks noChangeArrowheads="1"/>
          </p:cNvSpPr>
          <p:nvPr/>
        </p:nvSpPr>
        <p:spPr bwMode="auto">
          <a:xfrm>
            <a:off x="6545615" y="3443000"/>
            <a:ext cx="5693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600" b="1" dirty="0"/>
              <a:t>1-</a:t>
            </a:r>
          </a:p>
        </p:txBody>
      </p:sp>
      <p:sp>
        <p:nvSpPr>
          <p:cNvPr id="8235" name="AutoShape 43"/>
          <p:cNvSpPr>
            <a:spLocks noChangeArrowheads="1"/>
          </p:cNvSpPr>
          <p:nvPr/>
        </p:nvSpPr>
        <p:spPr bwMode="auto">
          <a:xfrm rot="5400000" flipH="1">
            <a:off x="7414596" y="3681502"/>
            <a:ext cx="1423987" cy="903111"/>
          </a:xfrm>
          <a:prstGeom prst="parallelogram">
            <a:avLst>
              <a:gd name="adj" fmla="val 0"/>
            </a:avLst>
          </a:prstGeom>
          <a:gradFill rotWithShape="0">
            <a:gsLst>
              <a:gs pos="0">
                <a:srgbClr val="A1A1A1"/>
              </a:gs>
              <a:gs pos="100000">
                <a:srgbClr val="5F5F5F"/>
              </a:gs>
            </a:gsLst>
            <a:lin ang="27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5F5F5F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>
            <a:flatTx/>
          </a:bodyPr>
          <a:lstStyle/>
          <a:p>
            <a:pPr algn="ctr"/>
            <a:r>
              <a:rPr lang="en-US">
                <a:latin typeface="Impact" pitchFamily="34" charset="0"/>
              </a:rPr>
              <a:t>lead</a:t>
            </a:r>
            <a:endParaRPr lang="en-US"/>
          </a:p>
        </p:txBody>
      </p:sp>
      <p:sp>
        <p:nvSpPr>
          <p:cNvPr id="8242" name="Rectangle 50"/>
          <p:cNvSpPr>
            <a:spLocks noChangeArrowheads="1"/>
          </p:cNvSpPr>
          <p:nvPr/>
        </p:nvSpPr>
        <p:spPr bwMode="auto">
          <a:xfrm>
            <a:off x="457201" y="5127626"/>
            <a:ext cx="8386233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457200" indent="-457200"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ª"/>
            </a:pPr>
            <a:r>
              <a:rPr lang="en-US" sz="3400" b="1" dirty="0">
                <a:latin typeface="Arial" charset="0"/>
              </a:rPr>
              <a:t>Gamma (</a:t>
            </a:r>
            <a:r>
              <a:rPr lang="en-US" sz="3400" b="1" dirty="0">
                <a:latin typeface="Arial" charset="0"/>
                <a:sym typeface="Symbol" pitchFamily="18" charset="2"/>
              </a:rPr>
              <a:t>)</a:t>
            </a:r>
            <a:endParaRPr lang="en-US" sz="3400" dirty="0">
              <a:latin typeface="Arial" charset="0"/>
            </a:endParaRPr>
          </a:p>
          <a:p>
            <a:pPr marL="909638" lvl="1" indent="-338138">
              <a:spcBef>
                <a:spcPct val="20000"/>
              </a:spcBef>
              <a:buClr>
                <a:schemeClr val="folHlink"/>
              </a:buClr>
              <a:buSzPct val="100000"/>
              <a:buFont typeface="Wingdings" pitchFamily="2" charset="2"/>
              <a:buChar char="w"/>
            </a:pPr>
            <a:r>
              <a:rPr lang="en-US" sz="3400" dirty="0">
                <a:latin typeface="Arial" charset="0"/>
              </a:rPr>
              <a:t>high-energy photon</a:t>
            </a:r>
          </a:p>
        </p:txBody>
      </p:sp>
      <p:grpSp>
        <p:nvGrpSpPr>
          <p:cNvPr id="8247" name="Group 55"/>
          <p:cNvGrpSpPr>
            <a:grpSpLocks/>
          </p:cNvGrpSpPr>
          <p:nvPr/>
        </p:nvGrpSpPr>
        <p:grpSpPr bwMode="auto">
          <a:xfrm>
            <a:off x="5411612" y="5524501"/>
            <a:ext cx="891822" cy="506413"/>
            <a:chOff x="3820" y="3802"/>
            <a:chExt cx="632" cy="319"/>
          </a:xfrm>
        </p:grpSpPr>
        <p:sp>
          <p:nvSpPr>
            <p:cNvPr id="4111" name="Freeform 53"/>
            <p:cNvSpPr>
              <a:spLocks/>
            </p:cNvSpPr>
            <p:nvPr/>
          </p:nvSpPr>
          <p:spPr bwMode="auto">
            <a:xfrm>
              <a:off x="3820" y="3802"/>
              <a:ext cx="632" cy="155"/>
            </a:xfrm>
            <a:custGeom>
              <a:avLst/>
              <a:gdLst>
                <a:gd name="T0" fmla="*/ 0 w 1418"/>
                <a:gd name="T1" fmla="*/ 53 h 428"/>
                <a:gd name="T2" fmla="*/ 53 w 1418"/>
                <a:gd name="T3" fmla="*/ 2 h 428"/>
                <a:gd name="T4" fmla="*/ 115 w 1418"/>
                <a:gd name="T5" fmla="*/ 53 h 428"/>
                <a:gd name="T6" fmla="*/ 186 w 1418"/>
                <a:gd name="T7" fmla="*/ 0 h 428"/>
                <a:gd name="T8" fmla="*/ 238 w 1418"/>
                <a:gd name="T9" fmla="*/ 53 h 428"/>
                <a:gd name="T10" fmla="*/ 282 w 1418"/>
                <a:gd name="T11" fmla="*/ 22 h 4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18" h="428">
                  <a:moveTo>
                    <a:pt x="0" y="406"/>
                  </a:moveTo>
                  <a:cubicBezTo>
                    <a:pt x="44" y="339"/>
                    <a:pt x="169" y="17"/>
                    <a:pt x="265" y="17"/>
                  </a:cubicBezTo>
                  <a:cubicBezTo>
                    <a:pt x="361" y="17"/>
                    <a:pt x="465" y="409"/>
                    <a:pt x="577" y="406"/>
                  </a:cubicBezTo>
                  <a:cubicBezTo>
                    <a:pt x="689" y="403"/>
                    <a:pt x="832" y="2"/>
                    <a:pt x="935" y="1"/>
                  </a:cubicBezTo>
                  <a:cubicBezTo>
                    <a:pt x="1038" y="0"/>
                    <a:pt x="1116" y="372"/>
                    <a:pt x="1196" y="400"/>
                  </a:cubicBezTo>
                  <a:cubicBezTo>
                    <a:pt x="1276" y="428"/>
                    <a:pt x="1372" y="218"/>
                    <a:pt x="1418" y="171"/>
                  </a:cubicBezTo>
                </a:path>
              </a:pathLst>
            </a:custGeom>
            <a:noFill/>
            <a:ln w="38100" cap="sq" cmpd="sng">
              <a:solidFill>
                <a:srgbClr val="FFC000"/>
              </a:solidFill>
              <a:prstDash val="solid"/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112" name="Freeform 54"/>
            <p:cNvSpPr>
              <a:spLocks/>
            </p:cNvSpPr>
            <p:nvPr/>
          </p:nvSpPr>
          <p:spPr bwMode="auto">
            <a:xfrm>
              <a:off x="3820" y="3966"/>
              <a:ext cx="632" cy="155"/>
            </a:xfrm>
            <a:custGeom>
              <a:avLst/>
              <a:gdLst>
                <a:gd name="T0" fmla="*/ 0 w 1418"/>
                <a:gd name="T1" fmla="*/ 53 h 428"/>
                <a:gd name="T2" fmla="*/ 53 w 1418"/>
                <a:gd name="T3" fmla="*/ 2 h 428"/>
                <a:gd name="T4" fmla="*/ 115 w 1418"/>
                <a:gd name="T5" fmla="*/ 53 h 428"/>
                <a:gd name="T6" fmla="*/ 186 w 1418"/>
                <a:gd name="T7" fmla="*/ 0 h 428"/>
                <a:gd name="T8" fmla="*/ 238 w 1418"/>
                <a:gd name="T9" fmla="*/ 53 h 428"/>
                <a:gd name="T10" fmla="*/ 282 w 1418"/>
                <a:gd name="T11" fmla="*/ 22 h 4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18" h="428">
                  <a:moveTo>
                    <a:pt x="0" y="406"/>
                  </a:moveTo>
                  <a:cubicBezTo>
                    <a:pt x="44" y="339"/>
                    <a:pt x="169" y="17"/>
                    <a:pt x="265" y="17"/>
                  </a:cubicBezTo>
                  <a:cubicBezTo>
                    <a:pt x="361" y="17"/>
                    <a:pt x="465" y="409"/>
                    <a:pt x="577" y="406"/>
                  </a:cubicBezTo>
                  <a:cubicBezTo>
                    <a:pt x="689" y="403"/>
                    <a:pt x="832" y="2"/>
                    <a:pt x="935" y="1"/>
                  </a:cubicBezTo>
                  <a:cubicBezTo>
                    <a:pt x="1038" y="0"/>
                    <a:pt x="1116" y="372"/>
                    <a:pt x="1196" y="400"/>
                  </a:cubicBezTo>
                  <a:cubicBezTo>
                    <a:pt x="1276" y="428"/>
                    <a:pt x="1372" y="218"/>
                    <a:pt x="1418" y="171"/>
                  </a:cubicBezTo>
                </a:path>
              </a:pathLst>
            </a:custGeom>
            <a:noFill/>
            <a:ln w="38100" cap="sq" cmpd="sng">
              <a:solidFill>
                <a:srgbClr val="FFC000"/>
              </a:solidFill>
              <a:prstDash val="solid"/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8248" name="Text Box 56"/>
          <p:cNvSpPr txBox="1">
            <a:spLocks noChangeArrowheads="1"/>
          </p:cNvSpPr>
          <p:nvPr/>
        </p:nvSpPr>
        <p:spPr bwMode="auto">
          <a:xfrm>
            <a:off x="6677061" y="5512667"/>
            <a:ext cx="4154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600" b="1" dirty="0"/>
              <a:t>0</a:t>
            </a:r>
          </a:p>
        </p:txBody>
      </p:sp>
      <p:sp>
        <p:nvSpPr>
          <p:cNvPr id="8249" name="AutoShape 57" descr="Newsprint"/>
          <p:cNvSpPr>
            <a:spLocks noChangeArrowheads="1"/>
          </p:cNvSpPr>
          <p:nvPr/>
        </p:nvSpPr>
        <p:spPr bwMode="auto">
          <a:xfrm rot="5400000" flipH="1">
            <a:off x="7323579" y="5431279"/>
            <a:ext cx="1423987" cy="1124656"/>
          </a:xfrm>
          <a:prstGeom prst="parallelogram">
            <a:avLst>
              <a:gd name="adj" fmla="val 0"/>
            </a:avLst>
          </a:prstGeom>
          <a:blipFill dpi="0" rotWithShape="0">
            <a:blip r:embed="rId7"/>
            <a:srcRect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8F8F8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>
            <a:flatTx/>
          </a:bodyPr>
          <a:lstStyle/>
          <a:p>
            <a:pPr algn="ctr"/>
            <a:r>
              <a:rPr lang="en-US">
                <a:solidFill>
                  <a:schemeClr val="bg2"/>
                </a:solidFill>
                <a:latin typeface="Impact" pitchFamily="34" charset="0"/>
              </a:rPr>
              <a:t>concrete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4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3" grpId="0" build="p" autoUpdateAnimBg="0"/>
      <p:bldP spid="8224" grpId="0" animBg="1" autoUpdateAnimBg="0"/>
      <p:bldP spid="8226" grpId="0" autoUpdateAnimBg="0"/>
      <p:bldP spid="8227" grpId="0" autoUpdateAnimBg="0"/>
      <p:bldP spid="8233" grpId="0" autoUpdateAnimBg="0"/>
      <p:bldP spid="8235" grpId="0" animBg="1" autoUpdateAnimBg="0"/>
      <p:bldP spid="8242" grpId="0" autoUpdateAnimBg="0"/>
      <p:bldP spid="8248" grpId="0" autoUpdateAnimBg="0"/>
      <p:bldP spid="824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10.2 Rates of Nuclear Decay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257800"/>
          </a:xfrm>
        </p:spPr>
        <p:txBody>
          <a:bodyPr/>
          <a:lstStyle/>
          <a:p>
            <a:pPr eaLnBrk="1" hangingPunct="1"/>
            <a:r>
              <a:rPr lang="en-US" u="sng" dirty="0" smtClean="0"/>
              <a:t>Half-life</a:t>
            </a:r>
            <a:r>
              <a:rPr lang="en-US" dirty="0" smtClean="0"/>
              <a:t> is the time required for one half of a sample of radioisotope to decay</a:t>
            </a:r>
          </a:p>
          <a:p>
            <a:pPr eaLnBrk="1" hangingPunct="1"/>
            <a:r>
              <a:rPr lang="en-US" dirty="0" smtClean="0"/>
              <a:t>After one half-life, half of the atoms in a sample have decayed, while the other half remains unchanged. </a:t>
            </a:r>
          </a:p>
          <a:p>
            <a:pPr eaLnBrk="1" hangingPunct="1"/>
            <a:r>
              <a:rPr lang="en-US" dirty="0" smtClean="0"/>
              <a:t>Half-lives can vary from fractions of a second to billions of years</a:t>
            </a:r>
          </a:p>
          <a:p>
            <a:pPr eaLnBrk="1" hangingPunct="1"/>
            <a:r>
              <a:rPr lang="en-US" dirty="0" smtClean="0"/>
              <a:t>Time in which ½ of the original isotopes decay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3"/>
          </a:xfrm>
        </p:spPr>
        <p:txBody>
          <a:bodyPr/>
          <a:lstStyle/>
          <a:p>
            <a:pPr eaLnBrk="1" hangingPunct="1"/>
            <a:r>
              <a:rPr lang="en-US" smtClean="0"/>
              <a:t>A. Half-Life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562600"/>
          </a:xfrm>
        </p:spPr>
        <p:txBody>
          <a:bodyPr/>
          <a:lstStyle/>
          <a:p>
            <a:pPr eaLnBrk="1" hangingPunct="1"/>
            <a:r>
              <a:rPr lang="en-US" dirty="0" smtClean="0"/>
              <a:t>First Half-life 		½ original isotopes remain		½ decayed</a:t>
            </a:r>
          </a:p>
          <a:p>
            <a:pPr eaLnBrk="1" hangingPunct="1"/>
            <a:r>
              <a:rPr lang="en-US" dirty="0" smtClean="0"/>
              <a:t>Second Half-life   	¼ original isotopes remain		¾ decayed</a:t>
            </a:r>
          </a:p>
          <a:p>
            <a:pPr eaLnBrk="1" hangingPunct="1"/>
            <a:r>
              <a:rPr lang="en-US" dirty="0" smtClean="0"/>
              <a:t>Third Half-life   1/8  original isotopes remain		7/8 decayed</a:t>
            </a:r>
          </a:p>
          <a:p>
            <a:pPr eaLnBrk="1" hangingPunct="1"/>
            <a:r>
              <a:rPr lang="en-US" b="1" dirty="0" smtClean="0"/>
              <a:t>Unlike chemical reaction rates, which vary with the conditions of a reaction, nuclear decay rates are constant.  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3626197" y="1536772"/>
            <a:ext cx="1828800" cy="18276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Oval 4"/>
          <p:cNvSpPr>
            <a:spLocks noChangeArrowheads="1"/>
          </p:cNvSpPr>
          <p:nvPr/>
        </p:nvSpPr>
        <p:spPr bwMode="auto">
          <a:xfrm>
            <a:off x="505280" y="1528423"/>
            <a:ext cx="1828800" cy="18276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1" name="PubPieSlice"/>
          <p:cNvSpPr>
            <a:spLocks noEditPoints="1" noChangeArrowheads="1"/>
          </p:cNvSpPr>
          <p:nvPr/>
        </p:nvSpPr>
        <p:spPr bwMode="auto">
          <a:xfrm>
            <a:off x="3626197" y="1536772"/>
            <a:ext cx="1828800" cy="1828800"/>
          </a:xfrm>
          <a:custGeom>
            <a:avLst/>
            <a:gdLst>
              <a:gd name="G0" fmla="+- 0 0 0"/>
              <a:gd name="G1" fmla="sin 10800 17694720"/>
              <a:gd name="G2" fmla="cos 10800 17694720"/>
              <a:gd name="G3" fmla="sin 10800 5976456"/>
              <a:gd name="G4" fmla="cos 10800 5976456"/>
              <a:gd name="G5" fmla="+- G1 10800 0"/>
              <a:gd name="G6" fmla="+- G2 10800 0"/>
              <a:gd name="G7" fmla="+- G3 10800 0"/>
              <a:gd name="G8" fmla="+- G4 10800 0"/>
              <a:gd name="G9" fmla="+- 10800 0 0"/>
              <a:gd name="T0" fmla="*/ 10799 w 21600"/>
              <a:gd name="T1" fmla="*/ 0 h 21600"/>
              <a:gd name="T2" fmla="*/ 10800 w 21600"/>
              <a:gd name="T3" fmla="*/ 10800 h 21600"/>
              <a:gd name="T4" fmla="*/ 10575 w 21600"/>
              <a:gd name="T5" fmla="*/ 21597 h 21600"/>
              <a:gd name="T6" fmla="*/ 3163 w 21600"/>
              <a:gd name="T7" fmla="*/ 3163 h 21600"/>
              <a:gd name="T8" fmla="*/ 18437 w 21600"/>
              <a:gd name="T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10799" y="0"/>
                </a:moveTo>
                <a:cubicBezTo>
                  <a:pt x="4834" y="0"/>
                  <a:pt x="0" y="4835"/>
                  <a:pt x="0" y="10799"/>
                </a:cubicBezTo>
                <a:cubicBezTo>
                  <a:pt x="-1" y="16676"/>
                  <a:pt x="4699" y="21475"/>
                  <a:pt x="10574" y="21597"/>
                </a:cubicBezTo>
                <a:lnTo>
                  <a:pt x="10800" y="108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6869545" y="1253346"/>
            <a:ext cx="1828800" cy="18272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610509" y="3768497"/>
            <a:ext cx="1828800" cy="18272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3476306" y="4088708"/>
            <a:ext cx="1828800" cy="18272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6306506" y="4101378"/>
            <a:ext cx="1828800" cy="18272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6" name="PubPieSlice"/>
          <p:cNvSpPr>
            <a:spLocks noEditPoints="1" noChangeArrowheads="1"/>
          </p:cNvSpPr>
          <p:nvPr/>
        </p:nvSpPr>
        <p:spPr bwMode="auto">
          <a:xfrm>
            <a:off x="6869545" y="1253346"/>
            <a:ext cx="1828800" cy="1828800"/>
          </a:xfrm>
          <a:custGeom>
            <a:avLst/>
            <a:gdLst>
              <a:gd name="G0" fmla="+- 0 0 0"/>
              <a:gd name="G1" fmla="sin 10800 17694720"/>
              <a:gd name="G2" fmla="cos 10800 17694720"/>
              <a:gd name="G3" fmla="sin 10800 43854"/>
              <a:gd name="G4" fmla="cos 10800 43854"/>
              <a:gd name="G5" fmla="+- G1 10800 0"/>
              <a:gd name="G6" fmla="+- G2 10800 0"/>
              <a:gd name="G7" fmla="+- G3 10800 0"/>
              <a:gd name="G8" fmla="+- G4 10800 0"/>
              <a:gd name="G9" fmla="+- 10800 0 0"/>
              <a:gd name="T0" fmla="*/ 10799 w 21600"/>
              <a:gd name="T1" fmla="*/ 0 h 21600"/>
              <a:gd name="T2" fmla="*/ 10800 w 21600"/>
              <a:gd name="T3" fmla="*/ 10800 h 21600"/>
              <a:gd name="T4" fmla="*/ 21599 w 21600"/>
              <a:gd name="T5" fmla="*/ 10926 h 21600"/>
              <a:gd name="T6" fmla="*/ 3163 w 21600"/>
              <a:gd name="T7" fmla="*/ 3163 h 21600"/>
              <a:gd name="T8" fmla="*/ 18437 w 21600"/>
              <a:gd name="T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10799" y="0"/>
                </a:moveTo>
                <a:cubicBezTo>
                  <a:pt x="4834" y="0"/>
                  <a:pt x="0" y="48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15" y="21600"/>
                  <a:pt x="21530" y="16841"/>
                  <a:pt x="21599" y="10926"/>
                </a:cubicBezTo>
                <a:lnTo>
                  <a:pt x="10800" y="108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707" name="PubPieSlice"/>
          <p:cNvSpPr>
            <a:spLocks noEditPoints="1" noChangeArrowheads="1"/>
          </p:cNvSpPr>
          <p:nvPr/>
        </p:nvSpPr>
        <p:spPr bwMode="auto">
          <a:xfrm>
            <a:off x="610509" y="3768497"/>
            <a:ext cx="1828800" cy="1828800"/>
          </a:xfrm>
          <a:custGeom>
            <a:avLst/>
            <a:gdLst>
              <a:gd name="G0" fmla="+- 0 0 0"/>
              <a:gd name="G1" fmla="sin 10800 17694720"/>
              <a:gd name="G2" fmla="cos 10800 17694720"/>
              <a:gd name="G3" fmla="sin 10800 -2485145"/>
              <a:gd name="G4" fmla="cos 10800 -2485145"/>
              <a:gd name="G5" fmla="+- G1 10800 0"/>
              <a:gd name="G6" fmla="+- G2 10800 0"/>
              <a:gd name="G7" fmla="+- G3 10800 0"/>
              <a:gd name="G8" fmla="+- G4 10800 0"/>
              <a:gd name="G9" fmla="+- 10800 0 0"/>
              <a:gd name="T0" fmla="*/ 10799 w 21600"/>
              <a:gd name="T1" fmla="*/ 0 h 21600"/>
              <a:gd name="T2" fmla="*/ 10800 w 21600"/>
              <a:gd name="T3" fmla="*/ 10800 h 21600"/>
              <a:gd name="T4" fmla="*/ 19319 w 21600"/>
              <a:gd name="T5" fmla="*/ 4162 h 21600"/>
              <a:gd name="T6" fmla="*/ 3163 w 21600"/>
              <a:gd name="T7" fmla="*/ 3163 h 21600"/>
              <a:gd name="T8" fmla="*/ 18437 w 21600"/>
              <a:gd name="T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10799" y="0"/>
                </a:moveTo>
                <a:cubicBezTo>
                  <a:pt x="4834" y="0"/>
                  <a:pt x="0" y="48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8395"/>
                  <a:pt x="20797" y="6058"/>
                  <a:pt x="19319" y="4161"/>
                </a:cubicBezTo>
                <a:lnTo>
                  <a:pt x="10800" y="108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708" name="PubPieSlice"/>
          <p:cNvSpPr>
            <a:spLocks noEditPoints="1" noChangeArrowheads="1"/>
          </p:cNvSpPr>
          <p:nvPr/>
        </p:nvSpPr>
        <p:spPr bwMode="auto">
          <a:xfrm>
            <a:off x="3476306" y="4088708"/>
            <a:ext cx="1828800" cy="1828800"/>
          </a:xfrm>
          <a:custGeom>
            <a:avLst/>
            <a:gdLst>
              <a:gd name="G0" fmla="+- 0 0 0"/>
              <a:gd name="G1" fmla="sin 10800 17694720"/>
              <a:gd name="G2" fmla="cos 10800 17694720"/>
              <a:gd name="G3" fmla="sin 10800 -3961425"/>
              <a:gd name="G4" fmla="cos 10800 -3961425"/>
              <a:gd name="G5" fmla="+- G1 10800 0"/>
              <a:gd name="G6" fmla="+- G2 10800 0"/>
              <a:gd name="G7" fmla="+- G3 10800 0"/>
              <a:gd name="G8" fmla="+- G4 10800 0"/>
              <a:gd name="G9" fmla="+- 10800 0 0"/>
              <a:gd name="T0" fmla="*/ 10799 w 21600"/>
              <a:gd name="T1" fmla="*/ 0 h 21600"/>
              <a:gd name="T2" fmla="*/ 10800 w 21600"/>
              <a:gd name="T3" fmla="*/ 10800 h 21600"/>
              <a:gd name="T4" fmla="*/ 16126 w 21600"/>
              <a:gd name="T5" fmla="*/ 1405 h 21600"/>
              <a:gd name="T6" fmla="*/ 3163 w 21600"/>
              <a:gd name="T7" fmla="*/ 3163 h 21600"/>
              <a:gd name="T8" fmla="*/ 18437 w 21600"/>
              <a:gd name="T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10799" y="0"/>
                </a:moveTo>
                <a:cubicBezTo>
                  <a:pt x="4834" y="0"/>
                  <a:pt x="0" y="48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6911"/>
                  <a:pt x="19509" y="3322"/>
                  <a:pt x="16126" y="1404"/>
                </a:cubicBezTo>
                <a:lnTo>
                  <a:pt x="10800" y="108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709" name="PubPieSlice"/>
          <p:cNvSpPr>
            <a:spLocks noEditPoints="1" noChangeArrowheads="1"/>
          </p:cNvSpPr>
          <p:nvPr/>
        </p:nvSpPr>
        <p:spPr bwMode="auto">
          <a:xfrm>
            <a:off x="6306506" y="4101378"/>
            <a:ext cx="1828800" cy="1828800"/>
          </a:xfrm>
          <a:custGeom>
            <a:avLst/>
            <a:gdLst>
              <a:gd name="G0" fmla="+- 0 0 0"/>
              <a:gd name="G1" fmla="sin 10800 17694720"/>
              <a:gd name="G2" fmla="cos 10800 17694720"/>
              <a:gd name="G3" fmla="sin 10800 -4962239"/>
              <a:gd name="G4" fmla="cos 10800 -4962239"/>
              <a:gd name="G5" fmla="+- G1 10800 0"/>
              <a:gd name="G6" fmla="+- G2 10800 0"/>
              <a:gd name="G7" fmla="+- G3 10800 0"/>
              <a:gd name="G8" fmla="+- G4 10800 0"/>
              <a:gd name="G9" fmla="+- 10800 0 0"/>
              <a:gd name="T0" fmla="*/ 10799 w 21600"/>
              <a:gd name="T1" fmla="*/ 0 h 21600"/>
              <a:gd name="T2" fmla="*/ 10800 w 21600"/>
              <a:gd name="T3" fmla="*/ 10800 h 21600"/>
              <a:gd name="T4" fmla="*/ 13464 w 21600"/>
              <a:gd name="T5" fmla="*/ 333 h 21600"/>
              <a:gd name="T6" fmla="*/ 3163 w 21600"/>
              <a:gd name="T7" fmla="*/ 3163 h 21600"/>
              <a:gd name="T8" fmla="*/ 18437 w 21600"/>
              <a:gd name="T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10799" y="0"/>
                </a:moveTo>
                <a:cubicBezTo>
                  <a:pt x="4834" y="0"/>
                  <a:pt x="0" y="48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5861"/>
                  <a:pt x="18249" y="1551"/>
                  <a:pt x="13463" y="333"/>
                </a:cubicBezTo>
                <a:lnTo>
                  <a:pt x="10800" y="108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43198" y="200890"/>
            <a:ext cx="9144000" cy="109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b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Half-Life progression of </a:t>
            </a:r>
            <a:r>
              <a:rPr lang="en-US" sz="4400" dirty="0" smtClean="0">
                <a:solidFill>
                  <a:schemeClr val="tx2"/>
                </a:solidFill>
              </a:rPr>
              <a:t>Iodine-131</a:t>
            </a:r>
          </a:p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100 gram sample with 8.1 day ½ life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3297512" y="3406192"/>
            <a:ext cx="18485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 smtClean="0">
                <a:latin typeface="Times New Roman" pitchFamily="18" charset="0"/>
              </a:rPr>
              <a:t>First ½ life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>
            <a:off x="7783945" y="2167746"/>
            <a:ext cx="0" cy="914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7" name="Line 21"/>
          <p:cNvSpPr>
            <a:spLocks noChangeShapeType="1"/>
          </p:cNvSpPr>
          <p:nvPr/>
        </p:nvSpPr>
        <p:spPr bwMode="auto">
          <a:xfrm>
            <a:off x="1524909" y="4682897"/>
            <a:ext cx="0" cy="914400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1524909" y="4682897"/>
            <a:ext cx="914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9" name="Line 23"/>
          <p:cNvSpPr>
            <a:spLocks noChangeShapeType="1"/>
          </p:cNvSpPr>
          <p:nvPr/>
        </p:nvSpPr>
        <p:spPr bwMode="auto">
          <a:xfrm>
            <a:off x="4390706" y="5003108"/>
            <a:ext cx="0" cy="914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Line 24"/>
          <p:cNvSpPr>
            <a:spLocks noChangeShapeType="1"/>
          </p:cNvSpPr>
          <p:nvPr/>
        </p:nvSpPr>
        <p:spPr bwMode="auto">
          <a:xfrm>
            <a:off x="4390706" y="5003108"/>
            <a:ext cx="914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 flipV="1">
            <a:off x="4390706" y="4393508"/>
            <a:ext cx="685800" cy="609600"/>
          </a:xfrm>
          <a:prstGeom prst="line">
            <a:avLst/>
          </a:prstGeom>
          <a:noFill/>
          <a:ln w="3175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7220906" y="5015778"/>
            <a:ext cx="0" cy="914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3" name="Line 27"/>
          <p:cNvSpPr>
            <a:spLocks noChangeShapeType="1"/>
          </p:cNvSpPr>
          <p:nvPr/>
        </p:nvSpPr>
        <p:spPr bwMode="auto">
          <a:xfrm>
            <a:off x="7220906" y="5015778"/>
            <a:ext cx="914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4" name="Line 28"/>
          <p:cNvSpPr>
            <a:spLocks noChangeShapeType="1"/>
          </p:cNvSpPr>
          <p:nvPr/>
        </p:nvSpPr>
        <p:spPr bwMode="auto">
          <a:xfrm flipV="1">
            <a:off x="7220906" y="4406178"/>
            <a:ext cx="609600" cy="609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 flipV="1">
            <a:off x="7220906" y="4177578"/>
            <a:ext cx="381000" cy="838200"/>
          </a:xfrm>
          <a:prstGeom prst="line">
            <a:avLst/>
          </a:prstGeom>
          <a:noFill/>
          <a:ln w="3175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8158232" y="6171406"/>
            <a:ext cx="908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>
                <a:latin typeface="Times New Roman" pitchFamily="18" charset="0"/>
              </a:rPr>
              <a:t>Etc.</a:t>
            </a:r>
          </a:p>
        </p:txBody>
      </p:sp>
      <p:sp>
        <p:nvSpPr>
          <p:cNvPr id="29727" name="Text Box 31"/>
          <p:cNvSpPr txBox="1">
            <a:spLocks noChangeArrowheads="1"/>
          </p:cNvSpPr>
          <p:nvPr/>
        </p:nvSpPr>
        <p:spPr bwMode="auto">
          <a:xfrm>
            <a:off x="3626197" y="1841572"/>
            <a:ext cx="20329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8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1 days</a:t>
            </a:r>
          </a:p>
          <a:p>
            <a:pPr eaLnBrk="0" hangingPunct="0"/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50 g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</a:rPr>
              <a:t>remains</a:t>
            </a:r>
            <a:endParaRPr lang="en-US" sz="2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6869545" y="1558146"/>
            <a:ext cx="195438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16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2 days</a:t>
            </a:r>
          </a:p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25 g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</a:rPr>
              <a:t>remains</a:t>
            </a:r>
            <a:endParaRPr lang="en-US" sz="2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9729" name="Text Box 33"/>
          <p:cNvSpPr txBox="1">
            <a:spLocks noChangeArrowheads="1"/>
          </p:cNvSpPr>
          <p:nvPr/>
        </p:nvSpPr>
        <p:spPr bwMode="auto">
          <a:xfrm>
            <a:off x="3466424" y="4402149"/>
            <a:ext cx="214834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32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4 days</a:t>
            </a:r>
          </a:p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6.25g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</a:rPr>
              <a:t>remains</a:t>
            </a:r>
            <a:endParaRPr lang="en-US" sz="2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6230306" y="4634778"/>
            <a:ext cx="24432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40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5 days</a:t>
            </a:r>
          </a:p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3.125 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</a:rPr>
              <a:t> remains</a:t>
            </a:r>
            <a:endParaRPr lang="en-US" sz="2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534309" y="4073297"/>
            <a:ext cx="226376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24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3 days</a:t>
            </a:r>
          </a:p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12.5 g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</a:rPr>
              <a:t>remains</a:t>
            </a:r>
            <a:endParaRPr lang="en-US" sz="2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731030" y="1852687"/>
            <a:ext cx="13773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0 days</a:t>
            </a:r>
          </a:p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</a:rPr>
              <a:t>100 g</a:t>
            </a:r>
            <a:endParaRPr lang="en-US" sz="36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6922443" y="3411707"/>
            <a:ext cx="22092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>
                <a:latin typeface="Times New Roman" pitchFamily="18" charset="0"/>
              </a:rPr>
              <a:t>S</a:t>
            </a:r>
            <a:r>
              <a:rPr lang="en-US" sz="2800" b="1" dirty="0" smtClean="0">
                <a:latin typeface="Times New Roman" pitchFamily="18" charset="0"/>
              </a:rPr>
              <a:t>econd ½ life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auto">
          <a:xfrm>
            <a:off x="315050" y="5821363"/>
            <a:ext cx="20088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 smtClean="0">
                <a:latin typeface="Times New Roman" pitchFamily="18" charset="0"/>
              </a:rPr>
              <a:t>Third ½ life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3476306" y="6063743"/>
            <a:ext cx="21900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 smtClean="0">
                <a:latin typeface="Times New Roman" pitchFamily="18" charset="0"/>
              </a:rPr>
              <a:t>Fourth ½ life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auto">
          <a:xfrm>
            <a:off x="6125894" y="6159726"/>
            <a:ext cx="18710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 smtClean="0">
                <a:latin typeface="Times New Roman" pitchFamily="18" charset="0"/>
              </a:rPr>
              <a:t>Fifth ½ life</a:t>
            </a:r>
            <a:endParaRPr lang="en-US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9823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1" grpId="0"/>
      <p:bldP spid="29716" grpId="0" animBg="1"/>
      <p:bldP spid="29717" grpId="0" animBg="1"/>
      <p:bldP spid="29718" grpId="0" animBg="1"/>
      <p:bldP spid="29719" grpId="0" animBg="1"/>
      <p:bldP spid="29720" grpId="0" animBg="1"/>
      <p:bldP spid="29721" grpId="0" animBg="1"/>
      <p:bldP spid="29722" grpId="0" animBg="1"/>
      <p:bldP spid="29723" grpId="0" animBg="1"/>
      <p:bldP spid="29724" grpId="0" animBg="1"/>
      <p:bldP spid="29725" grpId="0" animBg="1"/>
      <p:bldP spid="29726" grpId="0"/>
      <p:bldP spid="29727" grpId="0"/>
      <p:bldP spid="29728" grpId="0"/>
      <p:bldP spid="29729" grpId="0"/>
      <p:bldP spid="29730" grpId="0"/>
      <p:bldP spid="29731" grpId="0"/>
      <p:bldP spid="42" grpId="0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/>
              <a:t>Half-life graph</a:t>
            </a:r>
          </a:p>
        </p:txBody>
      </p:sp>
      <p:pic>
        <p:nvPicPr>
          <p:cNvPr id="30723" name="Picture 3" descr="half%20life%20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38200"/>
            <a:ext cx="80772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600200" y="0"/>
            <a:ext cx="6264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/>
              <a:t>http://einstein.byu.edu/~masong/htmstuff/Radioactive2.html</a:t>
            </a:r>
          </a:p>
        </p:txBody>
      </p:sp>
    </p:spTree>
    <p:extLst>
      <p:ext uri="{BB962C8B-B14F-4D97-AF65-F5344CB8AC3E}">
        <p14:creationId xmlns:p14="http://schemas.microsoft.com/office/powerpoint/2010/main" val="100260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½ life 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8915400" cy="1219200"/>
          </a:xfrm>
        </p:spPr>
        <p:txBody>
          <a:bodyPr/>
          <a:lstStyle/>
          <a:p>
            <a:r>
              <a:rPr lang="en-US" sz="2500" dirty="0" smtClean="0"/>
              <a:t>Amount of sample divide by two for each ½ life that passed</a:t>
            </a:r>
          </a:p>
          <a:p>
            <a:r>
              <a:rPr lang="en-US" sz="2500" dirty="0" smtClean="0"/>
              <a:t>Amount of time = (# of ½ lives) X ( length of one ½ life)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12987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14400"/>
          </a:xfrm>
        </p:spPr>
        <p:txBody>
          <a:bodyPr/>
          <a:lstStyle/>
          <a:p>
            <a:pPr eaLnBrk="1" hangingPunct="1"/>
            <a:r>
              <a:rPr lang="en-US" smtClean="0"/>
              <a:t>A. Half-Life Practice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28600" y="995065"/>
            <a:ext cx="8763000" cy="5334000"/>
          </a:xfrm>
        </p:spPr>
        <p:txBody>
          <a:bodyPr/>
          <a:lstStyle/>
          <a:p>
            <a:pPr marL="514350" indent="-514350" eaLnBrk="1" hangingPunct="1">
              <a:buFontTx/>
              <a:buAutoNum type="arabicPeriod"/>
            </a:pPr>
            <a:r>
              <a:rPr lang="en-US" sz="2500" dirty="0" smtClean="0"/>
              <a:t>If we start with 400 atoms of a radioactive substance, </a:t>
            </a:r>
          </a:p>
          <a:p>
            <a:pPr marL="400050" lvl="1" indent="0" eaLnBrk="1" hangingPunct="1">
              <a:buNone/>
            </a:pPr>
            <a:r>
              <a:rPr lang="en-US" sz="2500" dirty="0" smtClean="0"/>
              <a:t>how many would remain after one half-life?_________ </a:t>
            </a:r>
          </a:p>
          <a:p>
            <a:pPr marL="400050" lvl="1" indent="0" eaLnBrk="1" hangingPunct="1">
              <a:buNone/>
            </a:pPr>
            <a:r>
              <a:rPr lang="en-US" sz="2500" dirty="0" smtClean="0"/>
              <a:t>after two half-lives? _________ </a:t>
            </a:r>
          </a:p>
          <a:p>
            <a:pPr marL="400050" lvl="1" indent="0" eaLnBrk="1" hangingPunct="1">
              <a:buNone/>
            </a:pPr>
            <a:r>
              <a:rPr lang="en-US" sz="2500" dirty="0" smtClean="0"/>
              <a:t>after three half-lives? _______</a:t>
            </a:r>
          </a:p>
          <a:p>
            <a:pPr eaLnBrk="1" hangingPunct="1">
              <a:buFontTx/>
              <a:buNone/>
            </a:pPr>
            <a:r>
              <a:rPr lang="en-US" sz="2500" dirty="0" smtClean="0"/>
              <a:t>2. If we start with 48 g of a radioactive substance with a 2 hour ½ life , </a:t>
            </a:r>
          </a:p>
          <a:p>
            <a:pPr eaLnBrk="1" hangingPunct="1">
              <a:buFontTx/>
              <a:buNone/>
            </a:pPr>
            <a:r>
              <a:rPr lang="en-US" sz="2500" dirty="0"/>
              <a:t>	</a:t>
            </a:r>
            <a:r>
              <a:rPr lang="en-US" sz="2500" dirty="0" smtClean="0"/>
              <a:t>how much is left after two half-lives? _____ </a:t>
            </a:r>
          </a:p>
          <a:p>
            <a:pPr eaLnBrk="1" hangingPunct="1">
              <a:buFontTx/>
              <a:buNone/>
            </a:pPr>
            <a:r>
              <a:rPr lang="en-US" sz="2500" dirty="0"/>
              <a:t>	</a:t>
            </a:r>
            <a:r>
              <a:rPr lang="en-US" sz="2500" dirty="0" smtClean="0"/>
              <a:t>after four half-lives?___  </a:t>
            </a:r>
          </a:p>
          <a:p>
            <a:pPr eaLnBrk="1" hangingPunct="1">
              <a:buFontTx/>
              <a:buNone/>
            </a:pPr>
            <a:r>
              <a:rPr lang="en-US" sz="2500" dirty="0"/>
              <a:t>	</a:t>
            </a:r>
            <a:r>
              <a:rPr lang="en-US" sz="2500" dirty="0" smtClean="0"/>
              <a:t>how much time has passed for 4 ½ lives? ______</a:t>
            </a:r>
          </a:p>
          <a:p>
            <a:pPr marL="457200" indent="-457200" eaLnBrk="1" hangingPunct="1">
              <a:buFontTx/>
              <a:buAutoNum type="arabicPeriod" startAt="3"/>
            </a:pPr>
            <a:r>
              <a:rPr lang="en-US" sz="2500" dirty="0" smtClean="0"/>
              <a:t>If we start with 16 grams of a radioactive substance that has a 6 day ½ life,</a:t>
            </a:r>
          </a:p>
          <a:p>
            <a:pPr marL="400050" lvl="1" indent="0" eaLnBrk="1" hangingPunct="1">
              <a:buNone/>
            </a:pPr>
            <a:r>
              <a:rPr lang="en-US" sz="2100" dirty="0" smtClean="0"/>
              <a:t> </a:t>
            </a:r>
            <a:r>
              <a:rPr lang="en-US" sz="2100" dirty="0"/>
              <a:t>H</a:t>
            </a:r>
            <a:r>
              <a:rPr lang="en-US" sz="2100" dirty="0" smtClean="0"/>
              <a:t>ow much will remain after three half-lives?________ </a:t>
            </a:r>
          </a:p>
          <a:p>
            <a:pPr marL="400050" lvl="1" indent="0" eaLnBrk="1" hangingPunct="1">
              <a:buNone/>
            </a:pPr>
            <a:r>
              <a:rPr lang="en-US" sz="2100" dirty="0" smtClean="0"/>
              <a:t>How much time would have passed?_______</a:t>
            </a:r>
            <a:endParaRPr lang="en-US" sz="2100" dirty="0"/>
          </a:p>
          <a:p>
            <a:pPr eaLnBrk="1" hangingPunct="1">
              <a:buFontTx/>
              <a:buNone/>
            </a:pPr>
            <a:endParaRPr lang="en-US" sz="25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802582" y="1424659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2</a:t>
            </a:r>
            <a:r>
              <a:rPr lang="en-US" sz="2400" b="1" dirty="0" smtClean="0">
                <a:solidFill>
                  <a:srgbClr val="7030A0"/>
                </a:solidFill>
              </a:rPr>
              <a:t>00 atoms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8114" y="1886324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1</a:t>
            </a:r>
            <a:r>
              <a:rPr lang="en-US" sz="2400" b="1" dirty="0" smtClean="0">
                <a:solidFill>
                  <a:srgbClr val="7030A0"/>
                </a:solidFill>
              </a:rPr>
              <a:t>00 atoms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828" y="2313376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50 atoms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3568086"/>
            <a:ext cx="1011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12 g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8114" y="4170951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3</a:t>
            </a:r>
            <a:r>
              <a:rPr lang="en-US" sz="2400" b="1" dirty="0" smtClean="0">
                <a:solidFill>
                  <a:srgbClr val="7030A0"/>
                </a:solidFill>
              </a:rPr>
              <a:t> g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3857" y="5734536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2 grams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2571" y="6196201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18 days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91514" y="4632616"/>
            <a:ext cx="139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8 hours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04800" y="5075229"/>
            <a:ext cx="8534400" cy="160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6. If a sample originally had 150 grams of carbon-14, how many atoms will remain after 16,110 years? _______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488791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4953000" y="228600"/>
            <a:ext cx="38862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dirty="0"/>
              <a:t>4. </a:t>
            </a:r>
            <a:r>
              <a:rPr lang="en-US" sz="3200" dirty="0" smtClean="0"/>
              <a:t>What is the half life of carbon-14?________</a:t>
            </a:r>
            <a:endParaRPr lang="en-US" sz="3200" dirty="0"/>
          </a:p>
          <a:p>
            <a:pPr eaLnBrk="1" hangingPunct="1"/>
            <a:r>
              <a:rPr lang="en-US" sz="3200" dirty="0"/>
              <a:t>5. If only 25% of the carbon-14 remains, how old is the material containing the carbon-14? </a:t>
            </a:r>
            <a:r>
              <a:rPr lang="en-US" sz="3200" dirty="0" smtClean="0"/>
              <a:t>___________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1295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5730 years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0313" y="4186535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10740 years old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6063596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</a:rPr>
              <a:t>18.75 </a:t>
            </a:r>
            <a:r>
              <a:rPr lang="en-US" sz="2400" b="1" dirty="0" smtClean="0">
                <a:solidFill>
                  <a:srgbClr val="7030A0"/>
                </a:solidFill>
              </a:rPr>
              <a:t>grams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10.4 Fission and Fusion</a:t>
            </a:r>
            <a:endParaRPr 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334000"/>
          </a:xfrm>
        </p:spPr>
        <p:txBody>
          <a:bodyPr/>
          <a:lstStyle/>
          <a:p>
            <a:pPr eaLnBrk="1" hangingPunct="1"/>
            <a:r>
              <a:rPr lang="en-US" u="sng" dirty="0" smtClean="0"/>
              <a:t>Strong nuclear force</a:t>
            </a:r>
            <a:r>
              <a:rPr lang="en-US" dirty="0" smtClean="0"/>
              <a:t> is the attractive force that binds protons and neutrons together in the nucleus. </a:t>
            </a:r>
          </a:p>
          <a:p>
            <a:pPr eaLnBrk="1" hangingPunct="1"/>
            <a:r>
              <a:rPr lang="en-US" b="1" dirty="0" smtClean="0"/>
              <a:t>Over very short distances the strong nuclear force is much great than the electric forces among protons.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 The effect of size on Nuclear Forces</a:t>
            </a:r>
            <a:endParaRPr lang="en-US" sz="3600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334000"/>
          </a:xfrm>
        </p:spPr>
        <p:txBody>
          <a:bodyPr/>
          <a:lstStyle/>
          <a:p>
            <a:pPr eaLnBrk="1" hangingPunct="1"/>
            <a:r>
              <a:rPr lang="en-US" dirty="0" smtClean="0"/>
              <a:t>The greater the number of protons in a nucleus the greater is the electric force that repels those protons.</a:t>
            </a:r>
          </a:p>
          <a:p>
            <a:pPr eaLnBrk="1" hangingPunct="1"/>
            <a:r>
              <a:rPr lang="en-US" dirty="0" smtClean="0"/>
              <a:t>In larger nuclei, the repulsive electric force is stronger than in smaller nuclei</a:t>
            </a:r>
          </a:p>
          <a:p>
            <a:pPr eaLnBrk="1" hangingPunct="1"/>
            <a:r>
              <a:rPr lang="en-US" dirty="0" smtClean="0"/>
              <a:t>Larger numbers of electric forces make larger nucleus less stable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 Unstable Nuclei</a:t>
            </a:r>
            <a:endParaRPr lang="en-US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334000"/>
          </a:xfrm>
        </p:spPr>
        <p:txBody>
          <a:bodyPr/>
          <a:lstStyle/>
          <a:p>
            <a:pPr eaLnBrk="1" hangingPunct="1"/>
            <a:r>
              <a:rPr lang="en-US" dirty="0" smtClean="0"/>
              <a:t>A nucleus becomes unstable (radioactive) when the strong nuclear force can no longer overcome the repulsive electric forces among protons.</a:t>
            </a:r>
          </a:p>
          <a:p>
            <a:pPr eaLnBrk="1" hangingPunct="1"/>
            <a:r>
              <a:rPr lang="en-US" dirty="0" smtClean="0"/>
              <a:t>All nuclei with more than 83 protons are radioactive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Fission</a:t>
            </a:r>
            <a:endParaRPr lang="en-US" dirty="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2895600"/>
          </a:xfrm>
        </p:spPr>
        <p:txBody>
          <a:bodyPr/>
          <a:lstStyle/>
          <a:p>
            <a:pPr eaLnBrk="1" hangingPunct="1"/>
            <a:r>
              <a:rPr lang="en-US" u="sng" dirty="0" smtClean="0"/>
              <a:t>Fission</a:t>
            </a:r>
            <a:r>
              <a:rPr lang="en-US" dirty="0" smtClean="0"/>
              <a:t> is the splitting of an atomic nucleus into two smaller parts.</a:t>
            </a:r>
          </a:p>
          <a:p>
            <a:pPr eaLnBrk="1" hangingPunct="1"/>
            <a:r>
              <a:rPr lang="en-US" b="1" dirty="0" smtClean="0"/>
              <a:t>In nuclear fission, tremendous amounts of energy can be produced from very small amounts of mass.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23556" name="il_fi" descr="fissio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8305800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Chain Reaction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181600"/>
          </a:xfrm>
        </p:spPr>
        <p:txBody>
          <a:bodyPr/>
          <a:lstStyle/>
          <a:p>
            <a:r>
              <a:rPr lang="en-US" sz="3600" dirty="0" smtClean="0"/>
              <a:t>A chain reaction refers to a process in which neutrons released in fission produce an additional fission in at least one further nucleus. </a:t>
            </a:r>
          </a:p>
          <a:p>
            <a:r>
              <a:rPr lang="en-US" sz="3600" dirty="0" smtClean="0"/>
              <a:t>This nucleus in turn produces neutrons, and the process repeats. </a:t>
            </a:r>
          </a:p>
          <a:p>
            <a:r>
              <a:rPr lang="en-US" sz="3600" dirty="0" smtClean="0"/>
              <a:t>The process may be controlled (nuclear power) or uncontrolled (nuclear weapons). </a:t>
            </a:r>
          </a:p>
        </p:txBody>
      </p:sp>
    </p:spTree>
    <p:extLst>
      <p:ext uri="{BB962C8B-B14F-4D97-AF65-F5344CB8AC3E}">
        <p14:creationId xmlns:p14="http://schemas.microsoft.com/office/powerpoint/2010/main" val="8952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Nuclear Chain Reaction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28600"/>
            <a:ext cx="7924800" cy="6492875"/>
          </a:xfrm>
          <a:noFill/>
        </p:spPr>
      </p:pic>
    </p:spTree>
    <p:extLst>
      <p:ext uri="{BB962C8B-B14F-4D97-AF65-F5344CB8AC3E}">
        <p14:creationId xmlns:p14="http://schemas.microsoft.com/office/powerpoint/2010/main" val="32644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152400"/>
            <a:ext cx="5638800" cy="685800"/>
          </a:xfrm>
        </p:spPr>
        <p:txBody>
          <a:bodyPr/>
          <a:lstStyle/>
          <a:p>
            <a:r>
              <a:rPr lang="en-US" sz="5400" dirty="0" smtClean="0"/>
              <a:t>Critical Mass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685800"/>
            <a:ext cx="4876800" cy="6019800"/>
          </a:xfrm>
        </p:spPr>
        <p:txBody>
          <a:bodyPr/>
          <a:lstStyle/>
          <a:p>
            <a:r>
              <a:rPr lang="en-US" sz="4400" dirty="0" smtClean="0"/>
              <a:t>The minimum amount of a substance that can sustain a chain reaction.  </a:t>
            </a:r>
          </a:p>
          <a:p>
            <a:r>
              <a:rPr lang="en-US" sz="4400" dirty="0" smtClean="0"/>
              <a:t>It takes very little Uranium-235 to reach critical mass.</a:t>
            </a:r>
          </a:p>
        </p:txBody>
      </p:sp>
      <p:pic>
        <p:nvPicPr>
          <p:cNvPr id="2560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2057400"/>
            <a:ext cx="3733800" cy="3886200"/>
          </a:xfrm>
          <a:noFill/>
        </p:spPr>
      </p:pic>
    </p:spTree>
    <p:extLst>
      <p:ext uri="{BB962C8B-B14F-4D97-AF65-F5344CB8AC3E}">
        <p14:creationId xmlns:p14="http://schemas.microsoft.com/office/powerpoint/2010/main" val="1241098488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Fusion</a:t>
            </a:r>
            <a:endParaRPr lang="en-US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715000"/>
          </a:xfrm>
        </p:spPr>
        <p:txBody>
          <a:bodyPr/>
          <a:lstStyle/>
          <a:p>
            <a:pPr eaLnBrk="1" hangingPunct="1"/>
            <a:r>
              <a:rPr lang="en-US" u="sng" dirty="0" smtClean="0"/>
              <a:t>Fusion</a:t>
            </a:r>
            <a:r>
              <a:rPr lang="en-US" dirty="0" smtClean="0"/>
              <a:t> is a process in which the nuclei of two atoms combine to form a larger nucleus.</a:t>
            </a:r>
          </a:p>
          <a:p>
            <a:pPr eaLnBrk="1" hangingPunct="1"/>
            <a:r>
              <a:rPr lang="en-US" dirty="0" smtClean="0"/>
              <a:t>During fusion a small fraction of the reactant mass is converted into energy.</a:t>
            </a:r>
          </a:p>
          <a:p>
            <a:pPr eaLnBrk="1" hangingPunct="1"/>
            <a:r>
              <a:rPr lang="en-US" dirty="0" smtClean="0"/>
              <a:t>Inside the sun an estimated 600 millions tons of hydrogen undergo fusion each second</a:t>
            </a:r>
          </a:p>
          <a:p>
            <a:pPr eaLnBrk="1" hangingPunct="1"/>
            <a:r>
              <a:rPr lang="en-US" dirty="0" smtClean="0"/>
              <a:t>Fusion requires extremely high temperatures (10,000,000◦C).</a:t>
            </a:r>
          </a:p>
          <a:p>
            <a:pPr eaLnBrk="1" hangingPunct="1"/>
            <a:r>
              <a:rPr lang="en-US" dirty="0" smtClean="0"/>
              <a:t>At these temperature matter can exist as plasma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14400"/>
          </a:xfrm>
        </p:spPr>
        <p:txBody>
          <a:bodyPr/>
          <a:lstStyle/>
          <a:p>
            <a:pPr eaLnBrk="1" hangingPunct="1"/>
            <a:r>
              <a:rPr lang="en-US" smtClean="0"/>
              <a:t>C. Fusion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334000"/>
          </a:xfrm>
        </p:spPr>
        <p:txBody>
          <a:bodyPr/>
          <a:lstStyle/>
          <a:p>
            <a:pPr eaLnBrk="1" hangingPunct="1"/>
            <a:r>
              <a:rPr lang="en-US" sz="2500" u="sng" dirty="0" smtClean="0"/>
              <a:t>Plasma</a:t>
            </a:r>
            <a:r>
              <a:rPr lang="en-US" sz="2500" dirty="0" smtClean="0"/>
              <a:t> is a state of matter in which atoms have been stripped of their electrons.</a:t>
            </a:r>
          </a:p>
          <a:p>
            <a:pPr eaLnBrk="1" hangingPunct="1"/>
            <a:r>
              <a:rPr lang="en-US" sz="2500" dirty="0" smtClean="0"/>
              <a:t>Fusion reactions produce much more energy per gram of fuel and produce less radioactive waste than fission.</a:t>
            </a:r>
          </a:p>
          <a:p>
            <a:pPr eaLnBrk="1" hangingPunct="1"/>
            <a:r>
              <a:rPr lang="en-US" sz="2500" dirty="0" smtClean="0"/>
              <a:t>Two main problems in designing a fusion rector </a:t>
            </a:r>
          </a:p>
          <a:p>
            <a:pPr lvl="1" eaLnBrk="1" hangingPunct="1"/>
            <a:r>
              <a:rPr lang="en-US" sz="2500" dirty="0" smtClean="0"/>
              <a:t>1</a:t>
            </a:r>
            <a:r>
              <a:rPr lang="en-US" sz="2500" baseline="30000" dirty="0" smtClean="0"/>
              <a:t>st</a:t>
            </a:r>
            <a:r>
              <a:rPr lang="en-US" sz="2500" dirty="0" smtClean="0"/>
              <a:t> they need to achieve high temperatures required to start the reaction</a:t>
            </a:r>
          </a:p>
          <a:p>
            <a:pPr lvl="1" eaLnBrk="1" hangingPunct="1"/>
            <a:r>
              <a:rPr lang="en-US" sz="2500" dirty="0" smtClean="0"/>
              <a:t> It requires a heat of about 10 million degrees Celsius.  Scientist have to find a way of producing and containing that much heat.</a:t>
            </a:r>
          </a:p>
          <a:p>
            <a:pPr lvl="1" eaLnBrk="1" hangingPunct="1"/>
            <a:r>
              <a:rPr lang="en-US" sz="2500" dirty="0" smtClean="0"/>
              <a:t>2</a:t>
            </a:r>
            <a:r>
              <a:rPr lang="en-US" sz="2500" baseline="30000" dirty="0" smtClean="0"/>
              <a:t>nd</a:t>
            </a:r>
            <a:r>
              <a:rPr lang="en-US" sz="2500" dirty="0" smtClean="0"/>
              <a:t> they must contain the plasma</a:t>
            </a:r>
          </a:p>
          <a:p>
            <a:pPr lvl="1" eaLnBrk="1" hangingPunct="1"/>
            <a:r>
              <a:rPr lang="en-US" sz="2400" dirty="0" smtClean="0"/>
              <a:t>Fusion can occur only in the plasma state of matter (super-heated gas).</a:t>
            </a:r>
            <a:endParaRPr lang="en-US" sz="2500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3"/>
          <p:cNvSpPr txBox="1">
            <a:spLocks noChangeArrowheads="1"/>
          </p:cNvSpPr>
          <p:nvPr/>
        </p:nvSpPr>
        <p:spPr bwMode="auto">
          <a:xfrm>
            <a:off x="304800" y="381000"/>
            <a:ext cx="4267200" cy="524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b="1" dirty="0"/>
              <a:t>Fission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/>
              <a:t>Splitting a larger atom into smaller atoms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/>
              <a:t>Releases two or three neutrons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/>
              <a:t>Releases large amounts of energy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/>
              <a:t>Used as a source for electricity </a:t>
            </a:r>
          </a:p>
          <a:p>
            <a:pPr eaLnBrk="1" hangingPunct="1"/>
            <a:endParaRPr lang="en-US" dirty="0"/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4724400" y="228600"/>
            <a:ext cx="42672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b="1" dirty="0"/>
              <a:t>Fusion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/>
              <a:t>Combining small atoms into a larger atom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/>
              <a:t>Requires very high temperatures</a:t>
            </a:r>
          </a:p>
          <a:p>
            <a:pPr eaLnBrk="1" hangingPunct="1">
              <a:buFont typeface="Arial" charset="0"/>
              <a:buChar char="•"/>
            </a:pPr>
            <a:r>
              <a:rPr lang="en-US" sz="3200" dirty="0"/>
              <a:t>Releases large amounts of energy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 Nuclear Energy from Fission</a:t>
            </a:r>
            <a:endParaRPr lang="en-US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763000" cy="5334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Nuclear power plants generate about 20% of the electricity in the US</a:t>
            </a:r>
          </a:p>
          <a:p>
            <a:pPr eaLnBrk="1" hangingPunct="1"/>
            <a:r>
              <a:rPr lang="en-US" sz="4000" dirty="0" smtClean="0"/>
              <a:t>Nuclear power plant do not emit air pollutants</a:t>
            </a:r>
          </a:p>
          <a:p>
            <a:pPr eaLnBrk="1" hangingPunct="1"/>
            <a:r>
              <a:rPr lang="en-US" sz="4000" dirty="0" smtClean="0"/>
              <a:t>But workers are made to wear protective clothing to recue their exposure to nuclear radiation.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3246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Nuclear power plants produce radioactive waste that must be isolated and stored so that it does not harm people or the environment.</a:t>
            </a:r>
          </a:p>
          <a:p>
            <a:pPr eaLnBrk="1" hangingPunct="1"/>
            <a:r>
              <a:rPr lang="en-US" sz="4000" dirty="0" smtClean="0"/>
              <a:t>If the reactors cooling systems failed a meltdown might occur</a:t>
            </a:r>
          </a:p>
          <a:p>
            <a:pPr eaLnBrk="1" hangingPunct="1"/>
            <a:r>
              <a:rPr lang="en-US" sz="4000" dirty="0" smtClean="0"/>
              <a:t>During a meltdown the core of the reactor melts and radioactive material may be released.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 Nuclear Power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229600" cy="4525963"/>
          </a:xfrm>
        </p:spPr>
        <p:txBody>
          <a:bodyPr/>
          <a:lstStyle/>
          <a:p>
            <a:r>
              <a:rPr lang="en-US" b="1" dirty="0" smtClean="0"/>
              <a:t>Fission Reactors</a:t>
            </a:r>
            <a:endParaRPr lang="en-US" dirty="0" smtClean="0"/>
          </a:p>
        </p:txBody>
      </p:sp>
      <p:pic>
        <p:nvPicPr>
          <p:cNvPr id="15364" name="Picture 14" descr="C:\MYDOCU~1\GRAPHICS\CHEM\nuclea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245" y="2235200"/>
            <a:ext cx="2967567" cy="3987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16" descr="C:\My Documents\Christy's Stuff\Teaching Stuff\Media\nuclear power plan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7" y="1752600"/>
            <a:ext cx="5631361" cy="4770439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83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Nuclear Power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297334" cy="725488"/>
          </a:xfrm>
        </p:spPr>
        <p:txBody>
          <a:bodyPr/>
          <a:lstStyle/>
          <a:p>
            <a:r>
              <a:rPr lang="en-US" b="1" dirty="0" smtClean="0"/>
              <a:t>Fusion Reactors</a:t>
            </a:r>
            <a:r>
              <a:rPr lang="en-US" dirty="0" smtClean="0"/>
              <a:t> (not yet sustainable)</a:t>
            </a:r>
          </a:p>
        </p:txBody>
      </p:sp>
      <p:pic>
        <p:nvPicPr>
          <p:cNvPr id="17412" name="Picture 5" descr="C:\My Documents\Christy's Stuff\Teaching Stuff\Media\fusion rea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634" y="2247900"/>
            <a:ext cx="4395611" cy="3238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6" descr="C:\My Documents\Christy's Stuff\Teaching Stuff\Media\fusion - Prince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3575050"/>
            <a:ext cx="3386667" cy="31051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1696475" y="5553075"/>
            <a:ext cx="385028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/>
              <a:t>Tokamak Fusion Test Reactor</a:t>
            </a:r>
          </a:p>
          <a:p>
            <a:pPr algn="ctr"/>
            <a:endParaRPr lang="en-US"/>
          </a:p>
          <a:p>
            <a:pPr algn="ctr"/>
            <a:r>
              <a:rPr lang="en-US">
                <a:solidFill>
                  <a:schemeClr val="accent1"/>
                </a:solidFill>
              </a:rPr>
              <a:t>Princeton University</a:t>
            </a:r>
            <a:endParaRPr lang="en-US"/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6072012" y="2708276"/>
            <a:ext cx="283492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/>
              <a:t>National Spherical Torus Experiment</a:t>
            </a:r>
          </a:p>
        </p:txBody>
      </p:sp>
    </p:spTree>
    <p:extLst>
      <p:ext uri="{BB962C8B-B14F-4D97-AF65-F5344CB8AC3E}">
        <p14:creationId xmlns:p14="http://schemas.microsoft.com/office/powerpoint/2010/main" val="37621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Nuclear Power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4878" y="4009014"/>
            <a:ext cx="3623733" cy="2330450"/>
          </a:xfrm>
        </p:spPr>
        <p:txBody>
          <a:bodyPr/>
          <a:lstStyle/>
          <a:p>
            <a:r>
              <a:rPr lang="en-US" sz="3000" baseline="30000" dirty="0" smtClean="0"/>
              <a:t>235</a:t>
            </a:r>
            <a:r>
              <a:rPr lang="en-US" sz="3000" dirty="0" smtClean="0"/>
              <a:t>U is limited</a:t>
            </a:r>
          </a:p>
          <a:p>
            <a:r>
              <a:rPr lang="en-US" sz="3000" dirty="0" smtClean="0"/>
              <a:t>danger of meltdown</a:t>
            </a:r>
          </a:p>
          <a:p>
            <a:r>
              <a:rPr lang="en-US" sz="3000" dirty="0" smtClean="0"/>
              <a:t>toxic waste</a:t>
            </a:r>
          </a:p>
          <a:p>
            <a:r>
              <a:rPr lang="en-US" sz="3000" dirty="0" smtClean="0"/>
              <a:t>thermal pollution</a:t>
            </a:r>
            <a:endParaRPr lang="en-US" sz="3000" baseline="30000" dirty="0" smtClean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4083992"/>
            <a:ext cx="4495800" cy="2355850"/>
          </a:xfrm>
        </p:spPr>
        <p:txBody>
          <a:bodyPr/>
          <a:lstStyle/>
          <a:p>
            <a:r>
              <a:rPr lang="en-US" sz="3000" dirty="0" smtClean="0"/>
              <a:t>Hydrogen is abundant</a:t>
            </a:r>
          </a:p>
          <a:p>
            <a:r>
              <a:rPr lang="en-US" sz="3000" dirty="0" smtClean="0"/>
              <a:t>no danger of meltdown</a:t>
            </a:r>
          </a:p>
          <a:p>
            <a:r>
              <a:rPr lang="en-US" sz="3000" dirty="0" smtClean="0"/>
              <a:t>no toxic waste</a:t>
            </a:r>
          </a:p>
          <a:p>
            <a:r>
              <a:rPr lang="en-US" sz="3000" dirty="0" smtClean="0"/>
              <a:t>not yet sustainable</a:t>
            </a:r>
          </a:p>
        </p:txBody>
      </p:sp>
      <p:pic>
        <p:nvPicPr>
          <p:cNvPr id="18437" name="Picture 5" descr="C:\My Documents\Christy's Stuff\Teaching Stuff\Media\fission &amp; fus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795" y="1219201"/>
            <a:ext cx="4476044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1905000" y="1158310"/>
            <a:ext cx="2921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dirty="0">
                <a:solidFill>
                  <a:srgbClr val="FF0000"/>
                </a:solidFill>
                <a:latin typeface="Impact" pitchFamily="34" charset="0"/>
              </a:rPr>
              <a:t>FISSION</a:t>
            </a:r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7132654" y="1232767"/>
            <a:ext cx="2921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dirty="0">
                <a:solidFill>
                  <a:srgbClr val="FF0000"/>
                </a:solidFill>
                <a:latin typeface="Impact" pitchFamily="34" charset="0"/>
              </a:rPr>
              <a:t>FUSION</a:t>
            </a:r>
          </a:p>
        </p:txBody>
      </p:sp>
      <p:sp>
        <p:nvSpPr>
          <p:cNvPr id="18440" name="Text Box 9"/>
          <p:cNvSpPr txBox="1">
            <a:spLocks noChangeArrowheads="1"/>
          </p:cNvSpPr>
          <p:nvPr/>
        </p:nvSpPr>
        <p:spPr bwMode="auto">
          <a:xfrm>
            <a:off x="4832148" y="2497138"/>
            <a:ext cx="519694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>
                <a:solidFill>
                  <a:schemeClr val="bg2"/>
                </a:solidFill>
                <a:latin typeface="Impact" pitchFamily="34" charset="0"/>
              </a:rPr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371095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  <p:bldP spid="54276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7010400" cy="6019800"/>
          </a:xfrm>
        </p:spPr>
        <p:txBody>
          <a:bodyPr/>
          <a:lstStyle/>
          <a:p>
            <a:r>
              <a:rPr lang="en-US" sz="4400" dirty="0" smtClean="0"/>
              <a:t>Dangers Nuclear Decay – </a:t>
            </a:r>
          </a:p>
          <a:p>
            <a:pPr lvl="1"/>
            <a:r>
              <a:rPr lang="en-US" sz="4000" dirty="0" smtClean="0"/>
              <a:t>nuclear waste</a:t>
            </a:r>
          </a:p>
          <a:p>
            <a:pPr lvl="1"/>
            <a:r>
              <a:rPr lang="en-US" sz="4000" dirty="0" smtClean="0"/>
              <a:t>Nuclear radiation</a:t>
            </a:r>
          </a:p>
          <a:p>
            <a:r>
              <a:rPr lang="en-US" sz="4400" dirty="0" smtClean="0"/>
              <a:t>Benefits – </a:t>
            </a:r>
          </a:p>
          <a:p>
            <a:pPr lvl="1"/>
            <a:r>
              <a:rPr lang="en-US" sz="4000" dirty="0" smtClean="0"/>
              <a:t>Medical</a:t>
            </a:r>
          </a:p>
          <a:p>
            <a:pPr lvl="2"/>
            <a:r>
              <a:rPr lang="en-US" sz="3600" dirty="0" smtClean="0"/>
              <a:t>Cancer Treatment</a:t>
            </a:r>
          </a:p>
          <a:p>
            <a:pPr lvl="2"/>
            <a:r>
              <a:rPr lang="en-US" sz="3600" dirty="0" smtClean="0"/>
              <a:t>Radioactive tracers</a:t>
            </a:r>
          </a:p>
          <a:p>
            <a:pPr lvl="1"/>
            <a:r>
              <a:rPr lang="en-US" sz="4000" dirty="0" smtClean="0"/>
              <a:t>Nuclear Power</a:t>
            </a:r>
          </a:p>
          <a:p>
            <a:endParaRPr lang="en-US" dirty="0" smtClean="0"/>
          </a:p>
        </p:txBody>
      </p:sp>
      <p:pic>
        <p:nvPicPr>
          <p:cNvPr id="28675" name="Picture 5" descr="Magnetic Resonance Image showing a median sagittal cross section through a human head.">
            <a:hlinkClick r:id="rId2" tooltip="Magnetic Resonance Image showing a median sagittal cross section through a human head.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192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Other Uses of Radiation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164689" cy="1333500"/>
          </a:xfrm>
        </p:spPr>
        <p:txBody>
          <a:bodyPr/>
          <a:lstStyle/>
          <a:p>
            <a:pPr lvl="1">
              <a:spcBef>
                <a:spcPct val="50000"/>
              </a:spcBef>
            </a:pPr>
            <a:r>
              <a:rPr lang="en-US" dirty="0" smtClean="0"/>
              <a:t>Irradiated Food (p.676)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Radioactive Dating (p.683)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Nuclear Medicine (p.692-693)</a:t>
            </a:r>
          </a:p>
        </p:txBody>
      </p:sp>
    </p:spTree>
    <p:extLst>
      <p:ext uri="{BB962C8B-B14F-4D97-AF65-F5344CB8AC3E}">
        <p14:creationId xmlns:p14="http://schemas.microsoft.com/office/powerpoint/2010/main" val="143607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</TotalTime>
  <Words>1483</Words>
  <Application>Microsoft Office PowerPoint</Application>
  <PresentationFormat>On-screen Show (4:3)</PresentationFormat>
  <Paragraphs>228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Impact</vt:lpstr>
      <vt:lpstr>Symbol</vt:lpstr>
      <vt:lpstr>Times New Roman</vt:lpstr>
      <vt:lpstr>Wingdings</vt:lpstr>
      <vt:lpstr>Default Design</vt:lpstr>
      <vt:lpstr>Equation</vt:lpstr>
      <vt:lpstr> Nuclear Chemistry</vt:lpstr>
      <vt:lpstr>Standards Addressed in this Chapter</vt:lpstr>
      <vt:lpstr>10.1 Radioactivity </vt:lpstr>
      <vt:lpstr>Types of Nuclear Radiation</vt:lpstr>
      <vt:lpstr>1.  Alpha Decay</vt:lpstr>
      <vt:lpstr>Alpha Decay</vt:lpstr>
      <vt:lpstr>2.  Beta Decay</vt:lpstr>
      <vt:lpstr>2. Beta Decay</vt:lpstr>
      <vt:lpstr>Beta Decay</vt:lpstr>
      <vt:lpstr>3.  Gamma Decay</vt:lpstr>
      <vt:lpstr>Gamma Decay</vt:lpstr>
      <vt:lpstr>Gamma Decay</vt:lpstr>
      <vt:lpstr>Comparing Strength of Nuclear radiation</vt:lpstr>
      <vt:lpstr>Nuclear Ration Summary</vt:lpstr>
      <vt:lpstr>Types of Radiation</vt:lpstr>
      <vt:lpstr>10.2 Rates of Nuclear Decay</vt:lpstr>
      <vt:lpstr>A. Half-Life</vt:lpstr>
      <vt:lpstr>PowerPoint Presentation</vt:lpstr>
      <vt:lpstr>Half-life graph</vt:lpstr>
      <vt:lpstr>½ life calculations</vt:lpstr>
      <vt:lpstr>A. Half-Life Practice</vt:lpstr>
      <vt:lpstr>PowerPoint Presentation</vt:lpstr>
      <vt:lpstr>10.4 Fission and Fusion</vt:lpstr>
      <vt:lpstr>1.  The effect of size on Nuclear Forces</vt:lpstr>
      <vt:lpstr>2.  Unstable Nuclei</vt:lpstr>
      <vt:lpstr>Fission</vt:lpstr>
      <vt:lpstr>Chain Reaction</vt:lpstr>
      <vt:lpstr>PowerPoint Presentation</vt:lpstr>
      <vt:lpstr>Critical Mass</vt:lpstr>
      <vt:lpstr>Fusion</vt:lpstr>
      <vt:lpstr>C. Fusion</vt:lpstr>
      <vt:lpstr>PowerPoint Presentation</vt:lpstr>
      <vt:lpstr>3.  Nuclear Energy from Fission</vt:lpstr>
      <vt:lpstr>PowerPoint Presentation</vt:lpstr>
      <vt:lpstr> Nuclear Power</vt:lpstr>
      <vt:lpstr>Nuclear Power</vt:lpstr>
      <vt:lpstr>Nuclear Power</vt:lpstr>
      <vt:lpstr>PowerPoint Presentation</vt:lpstr>
      <vt:lpstr>Other Uses of Radiation</vt:lpstr>
    </vt:vector>
  </TitlesOfParts>
  <Company>HCS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 10 Nuclear Chemistry</dc:title>
  <dc:creator>charlena.raines</dc:creator>
  <cp:lastModifiedBy>Windows User</cp:lastModifiedBy>
  <cp:revision>56</cp:revision>
  <cp:lastPrinted>2015-11-04T11:46:32Z</cp:lastPrinted>
  <dcterms:created xsi:type="dcterms:W3CDTF">2011-04-26T17:45:04Z</dcterms:created>
  <dcterms:modified xsi:type="dcterms:W3CDTF">2018-11-06T19:21:36Z</dcterms:modified>
</cp:coreProperties>
</file>