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72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70" r:id="rId10"/>
    <p:sldId id="269" r:id="rId11"/>
    <p:sldId id="271" r:id="rId12"/>
    <p:sldId id="273" r:id="rId13"/>
    <p:sldId id="268" r:id="rId14"/>
    <p:sldId id="274" r:id="rId15"/>
    <p:sldId id="263" r:id="rId16"/>
    <p:sldId id="264" r:id="rId17"/>
    <p:sldId id="265" r:id="rId18"/>
    <p:sldId id="266" r:id="rId19"/>
    <p:sldId id="267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09" autoAdjust="0"/>
    <p:restoredTop sz="94660"/>
  </p:normalViewPr>
  <p:slideViewPr>
    <p:cSldViewPr>
      <p:cViewPr varScale="1">
        <p:scale>
          <a:sx n="104" d="100"/>
          <a:sy n="104" d="100"/>
        </p:scale>
        <p:origin x="-1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83E5E6-1083-445E-AE0D-0E139B6C00D1}" type="datetimeFigureOut">
              <a:rPr lang="en-US" smtClean="0"/>
              <a:pPr/>
              <a:t>10/28/2011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661356-CB0C-4E06-9CA2-1719E7958FC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D41199-C8C0-4FE7-B512-2BF988C6BECD}" type="datetimeFigureOut">
              <a:rPr lang="en-US" smtClean="0"/>
              <a:pPr/>
              <a:t>10/28/2011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D1DE9-6D3E-444A-A778-4E802D73B65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/>
              <a:t>http://web.jjay.cuny.edu/~acarpi/NSC/6-react.htm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DD1DE9-6D3E-444A-A778-4E802D73B652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http://highered.mcgraw-hill.com/sites/0072495855/student_view0/chapter2/animation__how_enzymes_work.html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DD1DE9-6D3E-444A-A778-4E802D73B652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5B40-C305-4222-BB37-2FBEB54D6728}" type="datetimeFigureOut">
              <a:rPr lang="en-US" smtClean="0"/>
              <a:pPr/>
              <a:t>10/28/2011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97759-2AB3-4151-9588-083FA18B9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5B40-C305-4222-BB37-2FBEB54D6728}" type="datetimeFigureOut">
              <a:rPr lang="en-US" smtClean="0"/>
              <a:pPr/>
              <a:t>10/28/2011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97759-2AB3-4151-9588-083FA18B9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5B40-C305-4222-BB37-2FBEB54D6728}" type="datetimeFigureOut">
              <a:rPr lang="en-US" smtClean="0"/>
              <a:pPr/>
              <a:t>10/28/2011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97759-2AB3-4151-9588-083FA18B9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5B40-C305-4222-BB37-2FBEB54D6728}" type="datetimeFigureOut">
              <a:rPr lang="en-US" smtClean="0"/>
              <a:pPr/>
              <a:t>10/28/2011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97759-2AB3-4151-9588-083FA18B9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5B40-C305-4222-BB37-2FBEB54D6728}" type="datetimeFigureOut">
              <a:rPr lang="en-US" smtClean="0"/>
              <a:pPr/>
              <a:t>10/28/2011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97759-2AB3-4151-9588-083FA18B9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5B40-C305-4222-BB37-2FBEB54D6728}" type="datetimeFigureOut">
              <a:rPr lang="en-US" smtClean="0"/>
              <a:pPr/>
              <a:t>10/28/2011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97759-2AB3-4151-9588-083FA18B9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5B40-C305-4222-BB37-2FBEB54D6728}" type="datetimeFigureOut">
              <a:rPr lang="en-US" smtClean="0"/>
              <a:pPr/>
              <a:t>10/28/2011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97759-2AB3-4151-9588-083FA18B9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5B40-C305-4222-BB37-2FBEB54D6728}" type="datetimeFigureOut">
              <a:rPr lang="en-US" smtClean="0"/>
              <a:pPr/>
              <a:t>10/28/2011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97759-2AB3-4151-9588-083FA18B9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5B40-C305-4222-BB37-2FBEB54D6728}" type="datetimeFigureOut">
              <a:rPr lang="en-US" smtClean="0"/>
              <a:pPr/>
              <a:t>10/28/2011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97759-2AB3-4151-9588-083FA18B9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5B40-C305-4222-BB37-2FBEB54D6728}" type="datetimeFigureOut">
              <a:rPr lang="en-US" smtClean="0"/>
              <a:pPr/>
              <a:t>10/28/2011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97759-2AB3-4151-9588-083FA18B9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5B40-C305-4222-BB37-2FBEB54D6728}" type="datetimeFigureOut">
              <a:rPr lang="en-US" smtClean="0"/>
              <a:pPr/>
              <a:t>10/28/2011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97759-2AB3-4151-9588-083FA18B9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85B40-C305-4222-BB37-2FBEB54D6728}" type="datetimeFigureOut">
              <a:rPr lang="en-US" smtClean="0"/>
              <a:pPr/>
              <a:t>10/28/2011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97759-2AB3-4151-9588-083FA18B9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dapperstache.com/index.php?contenttype=ptoa&amp;title=ptoa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0"/>
            <a:ext cx="7772400" cy="1470025"/>
          </a:xfrm>
        </p:spPr>
        <p:txBody>
          <a:bodyPr/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Warm up 10/21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371600"/>
            <a:ext cx="8458200" cy="5257800"/>
          </a:xfrm>
        </p:spPr>
        <p:txBody>
          <a:bodyPr>
            <a:normAutofit/>
          </a:bodyPr>
          <a:lstStyle/>
          <a:p>
            <a:pPr marL="514350" lvl="0" indent="-514350" algn="l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Turn in your signed lab safety sheet. 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What is an atom?  An element?  The periodic table?   If you can’t remember dig </a:t>
            </a:r>
            <a:r>
              <a:rPr lang="en-US" dirty="0" err="1" smtClean="0">
                <a:solidFill>
                  <a:schemeClr val="tx1"/>
                </a:solidFill>
              </a:rPr>
              <a:t>waaaay</a:t>
            </a:r>
            <a:r>
              <a:rPr lang="en-US" dirty="0" smtClean="0">
                <a:solidFill>
                  <a:schemeClr val="tx1"/>
                </a:solidFill>
              </a:rPr>
              <a:t> back into your brain and try to make a really close guess.  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What do you think the four macromolecules are that are listed on the state standard?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6600" b="1" dirty="0" smtClean="0">
                <a:solidFill>
                  <a:srgbClr val="00B0F0"/>
                </a:solidFill>
                <a:latin typeface="Arial Black" pitchFamily="34" charset="0"/>
              </a:rPr>
              <a:t>Unit 3 </a:t>
            </a:r>
            <a:r>
              <a:rPr lang="en-US" sz="4800" b="1" dirty="0" smtClean="0">
                <a:solidFill>
                  <a:srgbClr val="00B0F0"/>
                </a:solidFill>
                <a:latin typeface="Arial Black" pitchFamily="34" charset="0"/>
              </a:rPr>
              <a:t/>
            </a:r>
            <a:br>
              <a:rPr lang="en-US" sz="4800" b="1" dirty="0" smtClean="0">
                <a:solidFill>
                  <a:srgbClr val="00B0F0"/>
                </a:solidFill>
                <a:latin typeface="Arial Black" pitchFamily="34" charset="0"/>
              </a:rPr>
            </a:br>
            <a:r>
              <a:rPr lang="en-US" sz="4800" b="1" dirty="0" smtClean="0">
                <a:solidFill>
                  <a:srgbClr val="00B0F0"/>
                </a:solidFill>
                <a:latin typeface="Arial Black" pitchFamily="34" charset="0"/>
              </a:rPr>
              <a:t>Chemistry of Life</a:t>
            </a:r>
            <a:endParaRPr lang="en-US" sz="4800" b="1" dirty="0">
              <a:solidFill>
                <a:srgbClr val="00B0F0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304800"/>
            <a:ext cx="7772400" cy="8080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TW" sz="4000" b="1" noProof="1">
                <a:solidFill>
                  <a:srgbClr val="002060"/>
                </a:solidFill>
                <a:latin typeface="+mj-lt"/>
                <a:cs typeface="+mn-cs"/>
              </a:rPr>
              <a:t>Matter</a:t>
            </a:r>
            <a:r>
              <a:rPr lang="en-US" altLang="zh-TW" sz="4000" b="1" dirty="0">
                <a:solidFill>
                  <a:srgbClr val="002060"/>
                </a:solidFill>
                <a:latin typeface="+mj-lt"/>
                <a:cs typeface="+mn-cs"/>
              </a:rPr>
              <a:t> is</a:t>
            </a:r>
            <a:r>
              <a:rPr lang="en-US" altLang="zh-TW" sz="4000" b="1" noProof="1">
                <a:solidFill>
                  <a:srgbClr val="002060"/>
                </a:solidFill>
                <a:latin typeface="+mj-lt"/>
                <a:cs typeface="+mn-cs"/>
              </a:rPr>
              <a:t> made up of atoms</a:t>
            </a:r>
            <a:r>
              <a:rPr lang="en-US" altLang="zh-TW" sz="4000" b="1" noProof="1">
                <a:solidFill>
                  <a:srgbClr val="002060"/>
                </a:solidFill>
                <a:latin typeface="+mn-lt"/>
                <a:cs typeface="+mn-cs"/>
              </a:rPr>
              <a:t>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58825" y="2714625"/>
            <a:ext cx="2879725" cy="2879725"/>
            <a:chOff x="567" y="1924"/>
            <a:chExt cx="1814" cy="1814"/>
          </a:xfrm>
        </p:grpSpPr>
        <p:sp>
          <p:nvSpPr>
            <p:cNvPr id="3084" name="Oval 5"/>
            <p:cNvSpPr>
              <a:spLocks noChangeArrowheads="1"/>
            </p:cNvSpPr>
            <p:nvPr/>
          </p:nvSpPr>
          <p:spPr bwMode="auto">
            <a:xfrm>
              <a:off x="567" y="1924"/>
              <a:ext cx="1814" cy="1814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charset="0"/>
              </a:endParaRPr>
            </a:p>
          </p:txBody>
        </p:sp>
        <p:sp>
          <p:nvSpPr>
            <p:cNvPr id="3085" name="Oval 6"/>
            <p:cNvSpPr>
              <a:spLocks noChangeArrowheads="1"/>
            </p:cNvSpPr>
            <p:nvPr/>
          </p:nvSpPr>
          <p:spPr bwMode="auto">
            <a:xfrm>
              <a:off x="844" y="2213"/>
              <a:ext cx="1247" cy="1247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charset="0"/>
              </a:endParaRPr>
            </a:p>
          </p:txBody>
        </p:sp>
        <p:sp>
          <p:nvSpPr>
            <p:cNvPr id="3086" name="Oval 7"/>
            <p:cNvSpPr>
              <a:spLocks noChangeArrowheads="1"/>
            </p:cNvSpPr>
            <p:nvPr/>
          </p:nvSpPr>
          <p:spPr bwMode="auto">
            <a:xfrm>
              <a:off x="1245" y="2625"/>
              <a:ext cx="181" cy="181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charset="0"/>
              </a:endParaRPr>
            </a:p>
          </p:txBody>
        </p:sp>
        <p:sp>
          <p:nvSpPr>
            <p:cNvPr id="3087" name="Oval 8"/>
            <p:cNvSpPr>
              <a:spLocks noChangeArrowheads="1"/>
            </p:cNvSpPr>
            <p:nvPr/>
          </p:nvSpPr>
          <p:spPr bwMode="auto">
            <a:xfrm>
              <a:off x="1482" y="2648"/>
              <a:ext cx="181" cy="181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charset="0"/>
              </a:endParaRPr>
            </a:p>
          </p:txBody>
        </p:sp>
        <p:sp>
          <p:nvSpPr>
            <p:cNvPr id="3088" name="Oval 9"/>
            <p:cNvSpPr>
              <a:spLocks noChangeArrowheads="1"/>
            </p:cNvSpPr>
            <p:nvPr/>
          </p:nvSpPr>
          <p:spPr bwMode="auto">
            <a:xfrm>
              <a:off x="1341" y="2880"/>
              <a:ext cx="181" cy="181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charset="0"/>
              </a:endParaRPr>
            </a:p>
          </p:txBody>
        </p:sp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1174" y="2725"/>
              <a:ext cx="209" cy="250"/>
              <a:chOff x="1174" y="2725"/>
              <a:chExt cx="209" cy="250"/>
            </a:xfrm>
          </p:grpSpPr>
          <p:sp>
            <p:nvSpPr>
              <p:cNvPr id="3106" name="Oval 11"/>
              <p:cNvSpPr>
                <a:spLocks noChangeArrowheads="1"/>
              </p:cNvSpPr>
              <p:nvPr/>
            </p:nvSpPr>
            <p:spPr bwMode="auto">
              <a:xfrm>
                <a:off x="1186" y="2760"/>
                <a:ext cx="181" cy="190"/>
              </a:xfrm>
              <a:prstGeom prst="ellipse">
                <a:avLst/>
              </a:prstGeom>
              <a:solidFill>
                <a:srgbClr val="FF99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charset="0"/>
                </a:endParaRPr>
              </a:p>
            </p:txBody>
          </p:sp>
          <p:sp>
            <p:nvSpPr>
              <p:cNvPr id="3107" name="Text Box 12"/>
              <p:cNvSpPr txBox="1">
                <a:spLocks noChangeArrowheads="1"/>
              </p:cNvSpPr>
              <p:nvPr/>
            </p:nvSpPr>
            <p:spPr bwMode="auto">
              <a:xfrm>
                <a:off x="1174" y="2725"/>
                <a:ext cx="20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TW" sz="2000">
                    <a:solidFill>
                      <a:schemeClr val="accent2"/>
                    </a:solidFill>
                  </a:rPr>
                  <a:t>+</a:t>
                </a:r>
                <a:endParaRPr lang="zh-TW" sz="3200">
                  <a:latin typeface="Times New Roman" charset="0"/>
                </a:endParaRPr>
              </a:p>
            </p:txBody>
          </p:sp>
        </p:grpSp>
        <p:grpSp>
          <p:nvGrpSpPr>
            <p:cNvPr id="5" name="Group 13"/>
            <p:cNvGrpSpPr>
              <a:grpSpLocks/>
            </p:cNvGrpSpPr>
            <p:nvPr/>
          </p:nvGrpSpPr>
          <p:grpSpPr bwMode="auto">
            <a:xfrm>
              <a:off x="1362" y="2540"/>
              <a:ext cx="209" cy="250"/>
              <a:chOff x="4899" y="2374"/>
              <a:chExt cx="209" cy="250"/>
            </a:xfrm>
          </p:grpSpPr>
          <p:sp>
            <p:nvSpPr>
              <p:cNvPr id="3104" name="Oval 14"/>
              <p:cNvSpPr>
                <a:spLocks noChangeArrowheads="1"/>
              </p:cNvSpPr>
              <p:nvPr/>
            </p:nvSpPr>
            <p:spPr bwMode="auto">
              <a:xfrm>
                <a:off x="4912" y="2400"/>
                <a:ext cx="181" cy="181"/>
              </a:xfrm>
              <a:prstGeom prst="ellipse">
                <a:avLst/>
              </a:prstGeom>
              <a:solidFill>
                <a:srgbClr val="FF99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charset="0"/>
                </a:endParaRPr>
              </a:p>
            </p:txBody>
          </p:sp>
          <p:sp>
            <p:nvSpPr>
              <p:cNvPr id="3105" name="Text Box 15"/>
              <p:cNvSpPr txBox="1">
                <a:spLocks noChangeArrowheads="1"/>
              </p:cNvSpPr>
              <p:nvPr/>
            </p:nvSpPr>
            <p:spPr bwMode="auto">
              <a:xfrm>
                <a:off x="4899" y="2374"/>
                <a:ext cx="20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zh-TW" sz="2000">
                    <a:solidFill>
                      <a:schemeClr val="accent2"/>
                    </a:solidFill>
                  </a:rPr>
                  <a:t>+</a:t>
                </a:r>
                <a:endParaRPr lang="zh-TW" sz="3200">
                  <a:latin typeface="Times New Roman" charset="0"/>
                </a:endParaRPr>
              </a:p>
            </p:txBody>
          </p:sp>
        </p:grpSp>
        <p:grpSp>
          <p:nvGrpSpPr>
            <p:cNvPr id="6" name="Group 16"/>
            <p:cNvGrpSpPr>
              <a:grpSpLocks/>
            </p:cNvGrpSpPr>
            <p:nvPr/>
          </p:nvGrpSpPr>
          <p:grpSpPr bwMode="auto">
            <a:xfrm>
              <a:off x="1510" y="2780"/>
              <a:ext cx="209" cy="250"/>
              <a:chOff x="1510" y="2780"/>
              <a:chExt cx="209" cy="250"/>
            </a:xfrm>
          </p:grpSpPr>
          <p:sp>
            <p:nvSpPr>
              <p:cNvPr id="3102" name="Oval 17"/>
              <p:cNvSpPr>
                <a:spLocks noChangeArrowheads="1"/>
              </p:cNvSpPr>
              <p:nvPr/>
            </p:nvSpPr>
            <p:spPr bwMode="auto">
              <a:xfrm>
                <a:off x="1514" y="2806"/>
                <a:ext cx="181" cy="181"/>
              </a:xfrm>
              <a:prstGeom prst="ellipse">
                <a:avLst/>
              </a:prstGeom>
              <a:solidFill>
                <a:srgbClr val="FF99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charset="0"/>
                </a:endParaRPr>
              </a:p>
            </p:txBody>
          </p:sp>
          <p:sp>
            <p:nvSpPr>
              <p:cNvPr id="3103" name="Text Box 18"/>
              <p:cNvSpPr txBox="1">
                <a:spLocks noChangeArrowheads="1"/>
              </p:cNvSpPr>
              <p:nvPr/>
            </p:nvSpPr>
            <p:spPr bwMode="auto">
              <a:xfrm>
                <a:off x="1510" y="2780"/>
                <a:ext cx="20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zh-TW" sz="2000">
                    <a:solidFill>
                      <a:schemeClr val="accent2"/>
                    </a:solidFill>
                  </a:rPr>
                  <a:t>+</a:t>
                </a:r>
                <a:endParaRPr lang="zh-TW" sz="3200">
                  <a:latin typeface="Times New Roman" charset="0"/>
                </a:endParaRPr>
              </a:p>
            </p:txBody>
          </p:sp>
        </p:grpSp>
        <p:sp>
          <p:nvSpPr>
            <p:cNvPr id="3092" name="Oval 19"/>
            <p:cNvSpPr>
              <a:spLocks noChangeArrowheads="1"/>
            </p:cNvSpPr>
            <p:nvPr/>
          </p:nvSpPr>
          <p:spPr bwMode="auto">
            <a:xfrm>
              <a:off x="1353" y="2747"/>
              <a:ext cx="181" cy="181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charset="0"/>
              </a:endParaRPr>
            </a:p>
          </p:txBody>
        </p:sp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1146" y="2152"/>
              <a:ext cx="205" cy="250"/>
              <a:chOff x="4665" y="2379"/>
              <a:chExt cx="205" cy="250"/>
            </a:xfrm>
          </p:grpSpPr>
          <p:sp>
            <p:nvSpPr>
              <p:cNvPr id="3100" name="Oval 21"/>
              <p:cNvSpPr>
                <a:spLocks noChangeArrowheads="1"/>
              </p:cNvSpPr>
              <p:nvPr/>
            </p:nvSpPr>
            <p:spPr bwMode="auto">
              <a:xfrm>
                <a:off x="4665" y="2416"/>
                <a:ext cx="181" cy="181"/>
              </a:xfrm>
              <a:prstGeom prst="ellipse">
                <a:avLst/>
              </a:prstGeom>
              <a:solidFill>
                <a:srgbClr val="99CC00"/>
              </a:solidFill>
              <a:ln w="952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charset="0"/>
                </a:endParaRPr>
              </a:p>
            </p:txBody>
          </p:sp>
          <p:sp>
            <p:nvSpPr>
              <p:cNvPr id="3101" name="Text Box 22"/>
              <p:cNvSpPr txBox="1">
                <a:spLocks noChangeArrowheads="1"/>
              </p:cNvSpPr>
              <p:nvPr/>
            </p:nvSpPr>
            <p:spPr bwMode="auto">
              <a:xfrm>
                <a:off x="4665" y="2379"/>
                <a:ext cx="20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zh-TW" sz="2000">
                    <a:solidFill>
                      <a:srgbClr val="333399"/>
                    </a:solidFill>
                  </a:rPr>
                  <a:t>–</a:t>
                </a:r>
                <a:endParaRPr lang="zh-TW" sz="3200">
                  <a:latin typeface="Times New Roman" charset="0"/>
                </a:endParaRPr>
              </a:p>
            </p:txBody>
          </p:sp>
        </p:grpSp>
        <p:grpSp>
          <p:nvGrpSpPr>
            <p:cNvPr id="8" name="Group 23"/>
            <p:cNvGrpSpPr>
              <a:grpSpLocks/>
            </p:cNvGrpSpPr>
            <p:nvPr/>
          </p:nvGrpSpPr>
          <p:grpSpPr bwMode="auto">
            <a:xfrm>
              <a:off x="1603" y="3278"/>
              <a:ext cx="205" cy="250"/>
              <a:chOff x="4665" y="2379"/>
              <a:chExt cx="205" cy="250"/>
            </a:xfrm>
          </p:grpSpPr>
          <p:sp>
            <p:nvSpPr>
              <p:cNvPr id="3098" name="Oval 24"/>
              <p:cNvSpPr>
                <a:spLocks noChangeArrowheads="1"/>
              </p:cNvSpPr>
              <p:nvPr/>
            </p:nvSpPr>
            <p:spPr bwMode="auto">
              <a:xfrm>
                <a:off x="4665" y="2416"/>
                <a:ext cx="181" cy="181"/>
              </a:xfrm>
              <a:prstGeom prst="ellipse">
                <a:avLst/>
              </a:prstGeom>
              <a:solidFill>
                <a:srgbClr val="99CC00"/>
              </a:solidFill>
              <a:ln w="952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charset="0"/>
                </a:endParaRPr>
              </a:p>
            </p:txBody>
          </p:sp>
          <p:sp>
            <p:nvSpPr>
              <p:cNvPr id="3099" name="Text Box 25"/>
              <p:cNvSpPr txBox="1">
                <a:spLocks noChangeArrowheads="1"/>
              </p:cNvSpPr>
              <p:nvPr/>
            </p:nvSpPr>
            <p:spPr bwMode="auto">
              <a:xfrm>
                <a:off x="4665" y="2379"/>
                <a:ext cx="20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zh-TW" sz="2000">
                    <a:solidFill>
                      <a:srgbClr val="333399"/>
                    </a:solidFill>
                  </a:rPr>
                  <a:t>–</a:t>
                </a:r>
                <a:endParaRPr lang="zh-TW" sz="3200">
                  <a:latin typeface="Times New Roman" charset="0"/>
                </a:endParaRPr>
              </a:p>
            </p:txBody>
          </p:sp>
        </p:grpSp>
        <p:grpSp>
          <p:nvGrpSpPr>
            <p:cNvPr id="9" name="Group 26"/>
            <p:cNvGrpSpPr>
              <a:grpSpLocks/>
            </p:cNvGrpSpPr>
            <p:nvPr/>
          </p:nvGrpSpPr>
          <p:grpSpPr bwMode="auto">
            <a:xfrm>
              <a:off x="680" y="3284"/>
              <a:ext cx="205" cy="250"/>
              <a:chOff x="4665" y="2379"/>
              <a:chExt cx="205" cy="250"/>
            </a:xfrm>
          </p:grpSpPr>
          <p:sp>
            <p:nvSpPr>
              <p:cNvPr id="3096" name="Oval 27"/>
              <p:cNvSpPr>
                <a:spLocks noChangeArrowheads="1"/>
              </p:cNvSpPr>
              <p:nvPr/>
            </p:nvSpPr>
            <p:spPr bwMode="auto">
              <a:xfrm>
                <a:off x="4665" y="2416"/>
                <a:ext cx="181" cy="181"/>
              </a:xfrm>
              <a:prstGeom prst="ellipse">
                <a:avLst/>
              </a:prstGeom>
              <a:solidFill>
                <a:srgbClr val="99CC00"/>
              </a:solidFill>
              <a:ln w="952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charset="0"/>
                </a:endParaRPr>
              </a:p>
            </p:txBody>
          </p:sp>
          <p:sp>
            <p:nvSpPr>
              <p:cNvPr id="3097" name="Text Box 28"/>
              <p:cNvSpPr txBox="1">
                <a:spLocks noChangeArrowheads="1"/>
              </p:cNvSpPr>
              <p:nvPr/>
            </p:nvSpPr>
            <p:spPr bwMode="auto">
              <a:xfrm>
                <a:off x="4665" y="2379"/>
                <a:ext cx="20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zh-TW" sz="2000">
                    <a:solidFill>
                      <a:srgbClr val="333399"/>
                    </a:solidFill>
                  </a:rPr>
                  <a:t>–</a:t>
                </a:r>
                <a:endParaRPr lang="zh-TW" sz="3200">
                  <a:latin typeface="Times New Roman" charset="0"/>
                </a:endParaRPr>
              </a:p>
            </p:txBody>
          </p:sp>
        </p:grpSp>
      </p:grpSp>
      <p:sp>
        <p:nvSpPr>
          <p:cNvPr id="30" name="Rectangle 36"/>
          <p:cNvSpPr>
            <a:spLocks noChangeArrowheads="1"/>
          </p:cNvSpPr>
          <p:nvPr/>
        </p:nvSpPr>
        <p:spPr bwMode="auto">
          <a:xfrm>
            <a:off x="3733800" y="1447800"/>
            <a:ext cx="4581525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3200" b="1" noProof="1">
                <a:solidFill>
                  <a:srgbClr val="0070C0"/>
                </a:solidFill>
                <a:latin typeface="+mj-lt"/>
                <a:cs typeface="+mn-cs"/>
              </a:rPr>
              <a:t>Proton</a:t>
            </a:r>
            <a:r>
              <a:rPr lang="en-US" altLang="zh-TW" sz="3200" b="1" dirty="0">
                <a:solidFill>
                  <a:srgbClr val="0070C0"/>
                </a:solidFill>
                <a:latin typeface="+mj-lt"/>
                <a:cs typeface="+mn-cs"/>
              </a:rPr>
              <a:t> (positive charge)</a:t>
            </a:r>
            <a:r>
              <a:rPr lang="en-US" altLang="zh-TW" sz="3200" b="1" noProof="1">
                <a:solidFill>
                  <a:srgbClr val="0070C0"/>
                </a:solidFill>
                <a:latin typeface="+mj-lt"/>
                <a:cs typeface="+mn-cs"/>
              </a:rPr>
              <a:t> </a:t>
            </a:r>
          </a:p>
        </p:txBody>
      </p:sp>
      <p:sp>
        <p:nvSpPr>
          <p:cNvPr id="31" name="Rectangle 37"/>
          <p:cNvSpPr>
            <a:spLocks noChangeArrowheads="1"/>
          </p:cNvSpPr>
          <p:nvPr/>
        </p:nvSpPr>
        <p:spPr bwMode="auto">
          <a:xfrm>
            <a:off x="3733800" y="2133600"/>
            <a:ext cx="4306888" cy="75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3200" b="1" noProof="1">
                <a:solidFill>
                  <a:srgbClr val="0070C0"/>
                </a:solidFill>
                <a:latin typeface="+mj-lt"/>
                <a:cs typeface="+mn-cs"/>
              </a:rPr>
              <a:t>Neutron (neutral</a:t>
            </a:r>
            <a:r>
              <a:rPr lang="en-US" altLang="zh-TW" sz="3200" b="1" dirty="0">
                <a:solidFill>
                  <a:srgbClr val="0070C0"/>
                </a:solidFill>
                <a:latin typeface="+mj-lt"/>
                <a:cs typeface="+mn-cs"/>
              </a:rPr>
              <a:t>)</a:t>
            </a:r>
            <a:endParaRPr lang="en-US" altLang="zh-TW" sz="3200" b="1" noProof="1">
              <a:solidFill>
                <a:srgbClr val="0070C0"/>
              </a:solidFill>
              <a:latin typeface="+mj-lt"/>
              <a:cs typeface="+mn-cs"/>
            </a:endParaRPr>
          </a:p>
        </p:txBody>
      </p:sp>
      <p:sp>
        <p:nvSpPr>
          <p:cNvPr id="32" name="Rectangle 38"/>
          <p:cNvSpPr>
            <a:spLocks noChangeArrowheads="1"/>
          </p:cNvSpPr>
          <p:nvPr/>
        </p:nvSpPr>
        <p:spPr bwMode="auto">
          <a:xfrm>
            <a:off x="3733800" y="2813050"/>
            <a:ext cx="4743450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3200" b="1" noProof="1">
                <a:solidFill>
                  <a:srgbClr val="0070C0"/>
                </a:solidFill>
                <a:latin typeface="+mj-lt"/>
                <a:cs typeface="+mn-cs"/>
              </a:rPr>
              <a:t>Electron (</a:t>
            </a:r>
            <a:r>
              <a:rPr lang="en-US" altLang="zh-TW" sz="3200" b="1" dirty="0">
                <a:solidFill>
                  <a:srgbClr val="0070C0"/>
                </a:solidFill>
                <a:latin typeface="+mj-lt"/>
                <a:cs typeface="+mn-cs"/>
              </a:rPr>
              <a:t>negative charge</a:t>
            </a:r>
            <a:r>
              <a:rPr lang="en-US" altLang="zh-TW" sz="3200" b="1" noProof="1">
                <a:solidFill>
                  <a:srgbClr val="0070C0"/>
                </a:solidFill>
                <a:latin typeface="+mj-lt"/>
                <a:cs typeface="+mn-cs"/>
              </a:rPr>
              <a:t>)</a:t>
            </a:r>
          </a:p>
        </p:txBody>
      </p:sp>
      <p:sp>
        <p:nvSpPr>
          <p:cNvPr id="3079" name="Text Box 39"/>
          <p:cNvSpPr txBox="1">
            <a:spLocks noChangeArrowheads="1"/>
          </p:cNvSpPr>
          <p:nvPr/>
        </p:nvSpPr>
        <p:spPr bwMode="auto">
          <a:xfrm>
            <a:off x="1743075" y="5619750"/>
            <a:ext cx="11033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800" b="1" noProof="1">
                <a:solidFill>
                  <a:srgbClr val="0070C0"/>
                </a:solidFill>
                <a:latin typeface="Tahoma" charset="0"/>
              </a:rPr>
              <a:t>atom</a:t>
            </a:r>
            <a:endParaRPr lang="en-US" altLang="zh-TW" sz="3200" b="1" noProof="1">
              <a:solidFill>
                <a:srgbClr val="0070C0"/>
              </a:solidFill>
              <a:latin typeface="Times New Roman" charset="0"/>
            </a:endParaRPr>
          </a:p>
        </p:txBody>
      </p:sp>
      <p:grpSp>
        <p:nvGrpSpPr>
          <p:cNvPr id="10" name="Group 40"/>
          <p:cNvGrpSpPr>
            <a:grpSpLocks/>
          </p:cNvGrpSpPr>
          <p:nvPr/>
        </p:nvGrpSpPr>
        <p:grpSpPr bwMode="auto">
          <a:xfrm>
            <a:off x="1622425" y="3611563"/>
            <a:ext cx="2184400" cy="2078037"/>
            <a:chOff x="1022" y="2275"/>
            <a:chExt cx="1376" cy="1309"/>
          </a:xfrm>
        </p:grpSpPr>
        <p:sp>
          <p:nvSpPr>
            <p:cNvPr id="3082" name="Oval 41"/>
            <p:cNvSpPr>
              <a:spLocks noChangeArrowheads="1"/>
            </p:cNvSpPr>
            <p:nvPr/>
          </p:nvSpPr>
          <p:spPr bwMode="auto">
            <a:xfrm rot="269939">
              <a:off x="1022" y="2275"/>
              <a:ext cx="691" cy="654"/>
            </a:xfrm>
            <a:prstGeom prst="ellipse">
              <a:avLst/>
            </a:prstGeom>
            <a:noFill/>
            <a:ln w="31750">
              <a:solidFill>
                <a:srgbClr val="333399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charset="0"/>
              </a:endParaRPr>
            </a:p>
          </p:txBody>
        </p:sp>
        <p:sp>
          <p:nvSpPr>
            <p:cNvPr id="3083" name="Line 42"/>
            <p:cNvSpPr>
              <a:spLocks noChangeShapeType="1"/>
            </p:cNvSpPr>
            <p:nvPr/>
          </p:nvSpPr>
          <p:spPr bwMode="auto">
            <a:xfrm rot="269939">
              <a:off x="1585" y="2853"/>
              <a:ext cx="813" cy="731"/>
            </a:xfrm>
            <a:prstGeom prst="line">
              <a:avLst/>
            </a:prstGeom>
            <a:noFill/>
            <a:ln w="31750">
              <a:solidFill>
                <a:srgbClr val="333399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81" name="Text Box 43"/>
          <p:cNvSpPr txBox="1">
            <a:spLocks noChangeArrowheads="1"/>
          </p:cNvSpPr>
          <p:nvPr/>
        </p:nvSpPr>
        <p:spPr bwMode="auto">
          <a:xfrm>
            <a:off x="3643313" y="5584825"/>
            <a:ext cx="17668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2800" b="1" noProof="1">
                <a:solidFill>
                  <a:srgbClr val="333399"/>
                </a:solidFill>
                <a:latin typeface="Tahoma" charset="0"/>
              </a:rPr>
              <a:t>nucleus</a:t>
            </a:r>
            <a:endParaRPr lang="en-US" altLang="zh-TW" sz="3200" b="1" noProof="1">
              <a:solidFill>
                <a:srgbClr val="333399"/>
              </a:solidFill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utoUpdateAnimBg="0"/>
      <p:bldP spid="31" grpId="0" autoUpdateAnimBg="0"/>
      <p:bldP spid="32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Human Demonstration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u="sng" dirty="0" smtClean="0">
                <a:solidFill>
                  <a:srgbClr val="FFC000"/>
                </a:solidFill>
              </a:rPr>
              <a:t>Orange = proton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In nucleus, move very slightly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Yellow = neutron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In nucleus, move very slightly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u="sng" dirty="0" smtClean="0">
                <a:solidFill>
                  <a:srgbClr val="00B050"/>
                </a:solidFill>
              </a:rPr>
              <a:t>Green = electron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Revolve around outside of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	atom, move a lot.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5715000" y="3733800"/>
            <a:ext cx="2879725" cy="2879725"/>
            <a:chOff x="567" y="1924"/>
            <a:chExt cx="1814" cy="1814"/>
          </a:xfrm>
        </p:grpSpPr>
        <p:sp>
          <p:nvSpPr>
            <p:cNvPr id="4101" name="Oval 4"/>
            <p:cNvSpPr>
              <a:spLocks noChangeArrowheads="1"/>
            </p:cNvSpPr>
            <p:nvPr/>
          </p:nvSpPr>
          <p:spPr bwMode="auto">
            <a:xfrm>
              <a:off x="567" y="1924"/>
              <a:ext cx="1814" cy="1814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charset="0"/>
              </a:endParaRPr>
            </a:p>
          </p:txBody>
        </p:sp>
        <p:sp>
          <p:nvSpPr>
            <p:cNvPr id="4102" name="Oval 5"/>
            <p:cNvSpPr>
              <a:spLocks noChangeArrowheads="1"/>
            </p:cNvSpPr>
            <p:nvPr/>
          </p:nvSpPr>
          <p:spPr bwMode="auto">
            <a:xfrm>
              <a:off x="844" y="2213"/>
              <a:ext cx="1247" cy="1247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charset="0"/>
              </a:endParaRPr>
            </a:p>
          </p:txBody>
        </p:sp>
        <p:sp>
          <p:nvSpPr>
            <p:cNvPr id="4103" name="Oval 6"/>
            <p:cNvSpPr>
              <a:spLocks noChangeArrowheads="1"/>
            </p:cNvSpPr>
            <p:nvPr/>
          </p:nvSpPr>
          <p:spPr bwMode="auto">
            <a:xfrm>
              <a:off x="1245" y="2625"/>
              <a:ext cx="181" cy="181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charset="0"/>
              </a:endParaRPr>
            </a:p>
          </p:txBody>
        </p:sp>
        <p:sp>
          <p:nvSpPr>
            <p:cNvPr id="4104" name="Oval 7"/>
            <p:cNvSpPr>
              <a:spLocks noChangeArrowheads="1"/>
            </p:cNvSpPr>
            <p:nvPr/>
          </p:nvSpPr>
          <p:spPr bwMode="auto">
            <a:xfrm>
              <a:off x="1482" y="2648"/>
              <a:ext cx="181" cy="181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charset="0"/>
              </a:endParaRPr>
            </a:p>
          </p:txBody>
        </p:sp>
        <p:sp>
          <p:nvSpPr>
            <p:cNvPr id="4105" name="Oval 8"/>
            <p:cNvSpPr>
              <a:spLocks noChangeArrowheads="1"/>
            </p:cNvSpPr>
            <p:nvPr/>
          </p:nvSpPr>
          <p:spPr bwMode="auto">
            <a:xfrm>
              <a:off x="1341" y="2880"/>
              <a:ext cx="181" cy="181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charset="0"/>
              </a:endParaRPr>
            </a:p>
          </p:txBody>
        </p:sp>
        <p:grpSp>
          <p:nvGrpSpPr>
            <p:cNvPr id="5" name="Group 9"/>
            <p:cNvGrpSpPr>
              <a:grpSpLocks/>
            </p:cNvGrpSpPr>
            <p:nvPr/>
          </p:nvGrpSpPr>
          <p:grpSpPr bwMode="auto">
            <a:xfrm>
              <a:off x="1174" y="2725"/>
              <a:ext cx="209" cy="250"/>
              <a:chOff x="1174" y="2725"/>
              <a:chExt cx="209" cy="250"/>
            </a:xfrm>
          </p:grpSpPr>
          <p:sp>
            <p:nvSpPr>
              <p:cNvPr id="4123" name="Oval 11"/>
              <p:cNvSpPr>
                <a:spLocks noChangeArrowheads="1"/>
              </p:cNvSpPr>
              <p:nvPr/>
            </p:nvSpPr>
            <p:spPr bwMode="auto">
              <a:xfrm>
                <a:off x="1186" y="2760"/>
                <a:ext cx="181" cy="190"/>
              </a:xfrm>
              <a:prstGeom prst="ellipse">
                <a:avLst/>
              </a:prstGeom>
              <a:solidFill>
                <a:srgbClr val="FF99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charset="0"/>
                </a:endParaRPr>
              </a:p>
            </p:txBody>
          </p:sp>
          <p:sp>
            <p:nvSpPr>
              <p:cNvPr id="4124" name="Text Box 12"/>
              <p:cNvSpPr txBox="1">
                <a:spLocks noChangeArrowheads="1"/>
              </p:cNvSpPr>
              <p:nvPr/>
            </p:nvSpPr>
            <p:spPr bwMode="auto">
              <a:xfrm>
                <a:off x="1174" y="2725"/>
                <a:ext cx="20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TW" sz="2000">
                    <a:solidFill>
                      <a:schemeClr val="accent2"/>
                    </a:solidFill>
                  </a:rPr>
                  <a:t>+</a:t>
                </a:r>
                <a:endParaRPr lang="zh-TW" sz="3200">
                  <a:latin typeface="Times New Roman" charset="0"/>
                </a:endParaRPr>
              </a:p>
            </p:txBody>
          </p:sp>
        </p:grpSp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1362" y="2540"/>
              <a:ext cx="209" cy="250"/>
              <a:chOff x="4899" y="2374"/>
              <a:chExt cx="209" cy="250"/>
            </a:xfrm>
          </p:grpSpPr>
          <p:sp>
            <p:nvSpPr>
              <p:cNvPr id="4121" name="Oval 14"/>
              <p:cNvSpPr>
                <a:spLocks noChangeArrowheads="1"/>
              </p:cNvSpPr>
              <p:nvPr/>
            </p:nvSpPr>
            <p:spPr bwMode="auto">
              <a:xfrm>
                <a:off x="4912" y="2400"/>
                <a:ext cx="181" cy="181"/>
              </a:xfrm>
              <a:prstGeom prst="ellipse">
                <a:avLst/>
              </a:prstGeom>
              <a:solidFill>
                <a:srgbClr val="FF99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charset="0"/>
                </a:endParaRPr>
              </a:p>
            </p:txBody>
          </p:sp>
          <p:sp>
            <p:nvSpPr>
              <p:cNvPr id="4122" name="Text Box 15"/>
              <p:cNvSpPr txBox="1">
                <a:spLocks noChangeArrowheads="1"/>
              </p:cNvSpPr>
              <p:nvPr/>
            </p:nvSpPr>
            <p:spPr bwMode="auto">
              <a:xfrm>
                <a:off x="4899" y="2374"/>
                <a:ext cx="20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zh-TW" sz="2000">
                    <a:solidFill>
                      <a:schemeClr val="accent2"/>
                    </a:solidFill>
                  </a:rPr>
                  <a:t>+</a:t>
                </a:r>
                <a:endParaRPr lang="zh-TW" sz="3200">
                  <a:latin typeface="Times New Roman" charset="0"/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/>
          </p:nvGrpSpPr>
          <p:grpSpPr bwMode="auto">
            <a:xfrm>
              <a:off x="1510" y="2780"/>
              <a:ext cx="209" cy="250"/>
              <a:chOff x="1510" y="2780"/>
              <a:chExt cx="209" cy="250"/>
            </a:xfrm>
          </p:grpSpPr>
          <p:sp>
            <p:nvSpPr>
              <p:cNvPr id="4119" name="Oval 17"/>
              <p:cNvSpPr>
                <a:spLocks noChangeArrowheads="1"/>
              </p:cNvSpPr>
              <p:nvPr/>
            </p:nvSpPr>
            <p:spPr bwMode="auto">
              <a:xfrm>
                <a:off x="1514" y="2806"/>
                <a:ext cx="181" cy="181"/>
              </a:xfrm>
              <a:prstGeom prst="ellipse">
                <a:avLst/>
              </a:prstGeom>
              <a:solidFill>
                <a:srgbClr val="FF99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charset="0"/>
                </a:endParaRPr>
              </a:p>
            </p:txBody>
          </p:sp>
          <p:sp>
            <p:nvSpPr>
              <p:cNvPr id="4120" name="Text Box 18"/>
              <p:cNvSpPr txBox="1">
                <a:spLocks noChangeArrowheads="1"/>
              </p:cNvSpPr>
              <p:nvPr/>
            </p:nvSpPr>
            <p:spPr bwMode="auto">
              <a:xfrm>
                <a:off x="1510" y="2780"/>
                <a:ext cx="20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zh-TW" sz="2000">
                    <a:solidFill>
                      <a:schemeClr val="accent2"/>
                    </a:solidFill>
                  </a:rPr>
                  <a:t>+</a:t>
                </a:r>
                <a:endParaRPr lang="zh-TW" sz="3200">
                  <a:latin typeface="Times New Roman" charset="0"/>
                </a:endParaRPr>
              </a:p>
            </p:txBody>
          </p:sp>
        </p:grpSp>
        <p:sp>
          <p:nvSpPr>
            <p:cNvPr id="4109" name="Oval 19"/>
            <p:cNvSpPr>
              <a:spLocks noChangeArrowheads="1"/>
            </p:cNvSpPr>
            <p:nvPr/>
          </p:nvSpPr>
          <p:spPr bwMode="auto">
            <a:xfrm>
              <a:off x="1353" y="2747"/>
              <a:ext cx="181" cy="181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charset="0"/>
              </a:endParaRPr>
            </a:p>
          </p:txBody>
        </p:sp>
        <p:grpSp>
          <p:nvGrpSpPr>
            <p:cNvPr id="8" name="Group 20"/>
            <p:cNvGrpSpPr>
              <a:grpSpLocks/>
            </p:cNvGrpSpPr>
            <p:nvPr/>
          </p:nvGrpSpPr>
          <p:grpSpPr bwMode="auto">
            <a:xfrm>
              <a:off x="1146" y="2152"/>
              <a:ext cx="205" cy="250"/>
              <a:chOff x="4665" y="2379"/>
              <a:chExt cx="205" cy="250"/>
            </a:xfrm>
          </p:grpSpPr>
          <p:sp>
            <p:nvSpPr>
              <p:cNvPr id="4117" name="Oval 20"/>
              <p:cNvSpPr>
                <a:spLocks noChangeArrowheads="1"/>
              </p:cNvSpPr>
              <p:nvPr/>
            </p:nvSpPr>
            <p:spPr bwMode="auto">
              <a:xfrm>
                <a:off x="4665" y="2416"/>
                <a:ext cx="181" cy="181"/>
              </a:xfrm>
              <a:prstGeom prst="ellipse">
                <a:avLst/>
              </a:prstGeom>
              <a:solidFill>
                <a:srgbClr val="99CC00"/>
              </a:solidFill>
              <a:ln w="952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charset="0"/>
                </a:endParaRPr>
              </a:p>
            </p:txBody>
          </p:sp>
          <p:sp>
            <p:nvSpPr>
              <p:cNvPr id="4118" name="Text Box 22"/>
              <p:cNvSpPr txBox="1">
                <a:spLocks noChangeArrowheads="1"/>
              </p:cNvSpPr>
              <p:nvPr/>
            </p:nvSpPr>
            <p:spPr bwMode="auto">
              <a:xfrm>
                <a:off x="4665" y="2379"/>
                <a:ext cx="20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zh-TW" sz="2000">
                    <a:solidFill>
                      <a:srgbClr val="333399"/>
                    </a:solidFill>
                  </a:rPr>
                  <a:t>–</a:t>
                </a:r>
                <a:endParaRPr lang="zh-TW" sz="3200">
                  <a:latin typeface="Times New Roman" charset="0"/>
                </a:endParaRPr>
              </a:p>
            </p:txBody>
          </p:sp>
        </p:grpSp>
        <p:grpSp>
          <p:nvGrpSpPr>
            <p:cNvPr id="9" name="Group 23"/>
            <p:cNvGrpSpPr>
              <a:grpSpLocks/>
            </p:cNvGrpSpPr>
            <p:nvPr/>
          </p:nvGrpSpPr>
          <p:grpSpPr bwMode="auto">
            <a:xfrm>
              <a:off x="1603" y="3278"/>
              <a:ext cx="205" cy="250"/>
              <a:chOff x="4665" y="2379"/>
              <a:chExt cx="205" cy="250"/>
            </a:xfrm>
          </p:grpSpPr>
          <p:sp>
            <p:nvSpPr>
              <p:cNvPr id="4115" name="Oval 24"/>
              <p:cNvSpPr>
                <a:spLocks noChangeArrowheads="1"/>
              </p:cNvSpPr>
              <p:nvPr/>
            </p:nvSpPr>
            <p:spPr bwMode="auto">
              <a:xfrm>
                <a:off x="4665" y="2416"/>
                <a:ext cx="181" cy="181"/>
              </a:xfrm>
              <a:prstGeom prst="ellipse">
                <a:avLst/>
              </a:prstGeom>
              <a:solidFill>
                <a:srgbClr val="99CC00"/>
              </a:solidFill>
              <a:ln w="952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charset="0"/>
                </a:endParaRPr>
              </a:p>
            </p:txBody>
          </p:sp>
          <p:sp>
            <p:nvSpPr>
              <p:cNvPr id="4116" name="Text Box 25"/>
              <p:cNvSpPr txBox="1">
                <a:spLocks noChangeArrowheads="1"/>
              </p:cNvSpPr>
              <p:nvPr/>
            </p:nvSpPr>
            <p:spPr bwMode="auto">
              <a:xfrm>
                <a:off x="4665" y="2379"/>
                <a:ext cx="20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zh-TW" sz="2000">
                    <a:solidFill>
                      <a:srgbClr val="333399"/>
                    </a:solidFill>
                  </a:rPr>
                  <a:t>–</a:t>
                </a:r>
                <a:endParaRPr lang="zh-TW" sz="3200">
                  <a:latin typeface="Times New Roman" charset="0"/>
                </a:endParaRPr>
              </a:p>
            </p:txBody>
          </p:sp>
        </p:grpSp>
        <p:grpSp>
          <p:nvGrpSpPr>
            <p:cNvPr id="10" name="Group 26"/>
            <p:cNvGrpSpPr>
              <a:grpSpLocks/>
            </p:cNvGrpSpPr>
            <p:nvPr/>
          </p:nvGrpSpPr>
          <p:grpSpPr bwMode="auto">
            <a:xfrm>
              <a:off x="680" y="3284"/>
              <a:ext cx="205" cy="250"/>
              <a:chOff x="4665" y="2379"/>
              <a:chExt cx="205" cy="250"/>
            </a:xfrm>
          </p:grpSpPr>
          <p:sp>
            <p:nvSpPr>
              <p:cNvPr id="4113" name="Oval 27"/>
              <p:cNvSpPr>
                <a:spLocks noChangeArrowheads="1"/>
              </p:cNvSpPr>
              <p:nvPr/>
            </p:nvSpPr>
            <p:spPr bwMode="auto">
              <a:xfrm>
                <a:off x="4665" y="2416"/>
                <a:ext cx="181" cy="181"/>
              </a:xfrm>
              <a:prstGeom prst="ellipse">
                <a:avLst/>
              </a:prstGeom>
              <a:solidFill>
                <a:srgbClr val="99CC00"/>
              </a:solidFill>
              <a:ln w="952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charset="0"/>
                </a:endParaRPr>
              </a:p>
            </p:txBody>
          </p:sp>
          <p:sp>
            <p:nvSpPr>
              <p:cNvPr id="4114" name="Text Box 28"/>
              <p:cNvSpPr txBox="1">
                <a:spLocks noChangeArrowheads="1"/>
              </p:cNvSpPr>
              <p:nvPr/>
            </p:nvSpPr>
            <p:spPr bwMode="auto">
              <a:xfrm>
                <a:off x="4665" y="2379"/>
                <a:ext cx="20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zh-TW" sz="2000">
                    <a:solidFill>
                      <a:srgbClr val="333399"/>
                    </a:solidFill>
                  </a:rPr>
                  <a:t>–</a:t>
                </a:r>
                <a:endParaRPr lang="zh-TW" sz="3200">
                  <a:latin typeface="Times New Roman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8" name="Picture 4" descr="http://planetpov.com/wp-content/uploads/2010/01/Periodic-Table-of-Elemen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28600"/>
            <a:ext cx="8917195" cy="63480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482" name="Picture 2" descr="http://laughingsquid.com/wp-content/uploads/periodic-table-of-smellements-20100203-1625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0"/>
            <a:ext cx="7646978" cy="49246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1508" name="Picture 4" descr="The Periodic Table of Awesomement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066800"/>
            <a:ext cx="7162800" cy="42117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2530" name="Picture 2" descr="http://planetpov.com/wp-content/uploads/2010/01/Periodic-Table-of-Elements.jpg"/>
          <p:cNvPicPr>
            <a:picLocks noChangeAspect="1" noChangeArrowheads="1"/>
          </p:cNvPicPr>
          <p:nvPr/>
        </p:nvPicPr>
        <p:blipFill>
          <a:blip r:embed="rId2" cstate="print"/>
          <a:srcRect r="68293" b="77730"/>
          <a:stretch>
            <a:fillRect/>
          </a:stretch>
        </p:blipFill>
        <p:spPr bwMode="auto">
          <a:xfrm>
            <a:off x="457200" y="1447800"/>
            <a:ext cx="7772400" cy="3886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u="sng" dirty="0" smtClean="0"/>
              <a:t>Molecule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5181600" cy="4525963"/>
          </a:xfrm>
        </p:spPr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Compound in which the atoms are held together by covalent bonds (when electrons are shared).</a:t>
            </a:r>
          </a:p>
          <a:p>
            <a:endParaRPr lang="en-US" dirty="0"/>
          </a:p>
        </p:txBody>
      </p:sp>
      <p:pic>
        <p:nvPicPr>
          <p:cNvPr id="27650" name="Picture 2" descr="http://t0.gstatic.com/images?q=tbn:ANd9GcQaubj42iK2m_tJ36iwrOZwVGP09w5BpY062XtwtcEYO_SyzD_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609600"/>
            <a:ext cx="3429000" cy="3391730"/>
          </a:xfrm>
          <a:prstGeom prst="rect">
            <a:avLst/>
          </a:prstGeom>
          <a:noFill/>
        </p:spPr>
      </p:pic>
      <p:pic>
        <p:nvPicPr>
          <p:cNvPr id="5" name="Picture 2" descr="http://2.bp.blogspot.com/-Cp04JPsZOps/Tb5fE8GAIPI/AAAAAAAAACI/9735uUAMcr8/s1600/molecules%255B1%255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200400"/>
            <a:ext cx="5804423" cy="33909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u="sng" dirty="0" smtClean="0"/>
              <a:t>Compound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r>
              <a:rPr lang="en-US" dirty="0" smtClean="0"/>
              <a:t>A pure substance formed when two or more different elements combine.  Each has a chemical formula from the periodic table.  </a:t>
            </a:r>
          </a:p>
          <a:p>
            <a:pPr lvl="2"/>
            <a:r>
              <a:rPr lang="en-US" dirty="0" smtClean="0"/>
              <a:t>EX:  H</a:t>
            </a:r>
            <a:r>
              <a:rPr lang="en-US" baseline="-25000" dirty="0" smtClean="0"/>
              <a:t>2</a:t>
            </a:r>
            <a:r>
              <a:rPr lang="en-US" dirty="0" smtClean="0"/>
              <a:t>O, </a:t>
            </a:r>
            <a:r>
              <a:rPr lang="en-US" dirty="0" err="1" smtClean="0"/>
              <a:t>NaCl</a:t>
            </a:r>
            <a:r>
              <a:rPr lang="en-US" dirty="0" smtClean="0"/>
              <a:t>, CH</a:t>
            </a:r>
            <a:r>
              <a:rPr lang="en-US" baseline="-25000" dirty="0" smtClean="0"/>
              <a:t>4</a:t>
            </a:r>
          </a:p>
          <a:p>
            <a:pPr lvl="2"/>
            <a:r>
              <a:rPr lang="en-US" dirty="0" smtClean="0"/>
              <a:t>Can be broken down by chemical means.</a:t>
            </a:r>
            <a:endParaRPr lang="en-US" dirty="0"/>
          </a:p>
        </p:txBody>
      </p:sp>
      <p:pic>
        <p:nvPicPr>
          <p:cNvPr id="6" name="Picture 2" descr="http://2.bp.blogspot.com/-Cp04JPsZOps/Tb5fE8GAIPI/AAAAAAAAACI/9735uUAMcr8/s1600/molecules%255B1%255D.jpg"/>
          <p:cNvPicPr>
            <a:picLocks noChangeAspect="1" noChangeArrowheads="1"/>
          </p:cNvPicPr>
          <p:nvPr/>
        </p:nvPicPr>
        <p:blipFill>
          <a:blip r:embed="rId2" cstate="print"/>
          <a:srcRect l="2218" t="48000" r="2754" b="6667"/>
          <a:stretch>
            <a:fillRect/>
          </a:stretch>
        </p:blipFill>
        <p:spPr bwMode="auto">
          <a:xfrm>
            <a:off x="609600" y="3810000"/>
            <a:ext cx="8202706" cy="22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 l="3839" t="12500" r="2111" b="4167"/>
          <a:stretch>
            <a:fillRect/>
          </a:stretch>
        </p:blipFill>
        <p:spPr bwMode="auto">
          <a:xfrm>
            <a:off x="152400" y="1676400"/>
            <a:ext cx="877443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Exit Ticket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your notes.  Explain to me how protons, neutrons, electrons, atoms, molecules, and compounds are related to one another.  Use complete sentences and the connecting words we talked about.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Warm Up 10/24</a:t>
            </a:r>
            <a:endParaRPr lang="en-US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8382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Copy the </a:t>
            </a:r>
            <a:r>
              <a:rPr lang="en-US" dirty="0" err="1" smtClean="0"/>
              <a:t>folowing</a:t>
            </a:r>
            <a:r>
              <a:rPr lang="en-US" dirty="0" smtClean="0"/>
              <a:t> into your notes for today:</a:t>
            </a:r>
          </a:p>
          <a:p>
            <a:r>
              <a:rPr lang="en-US" b="1" u="sng" dirty="0" smtClean="0"/>
              <a:t>Chemical Reaction:</a:t>
            </a:r>
            <a:r>
              <a:rPr lang="en-US" dirty="0" smtClean="0"/>
              <a:t> Process by which atoms or groups of atoms in substances are reorganized into different substances. </a:t>
            </a:r>
          </a:p>
          <a:p>
            <a:pPr lvl="1"/>
            <a:r>
              <a:rPr lang="en-US" sz="2400" dirty="0" smtClean="0"/>
              <a:t>Chemical bonds are broken and/or formed. </a:t>
            </a:r>
          </a:p>
          <a:p>
            <a:r>
              <a:rPr lang="en-US" b="1" u="sng" dirty="0" smtClean="0"/>
              <a:t>Chemical equation</a:t>
            </a:r>
            <a:r>
              <a:rPr lang="en-US" dirty="0" smtClean="0"/>
              <a:t>:</a:t>
            </a:r>
            <a:endParaRPr lang="en-US" dirty="0"/>
          </a:p>
        </p:txBody>
      </p:sp>
      <p:pic>
        <p:nvPicPr>
          <p:cNvPr id="4" name="Picture 2" descr="http://t1.gstatic.com/images?q=tbn:ANd9GcRRL0ET_v8iqEumTF1eTO3KncGXT-ljRHFeTcW2EFbwYfuetaM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3675051"/>
            <a:ext cx="4343400" cy="31829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Chemical Reaction</a:t>
            </a:r>
            <a:r>
              <a:rPr lang="en-US" dirty="0" smtClean="0"/>
              <a:t> (</a:t>
            </a:r>
            <a:r>
              <a:rPr lang="en-US" dirty="0" err="1" smtClean="0"/>
              <a:t>rxn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 by which atoms or groups of atoms in substances are reorganized into different substances. </a:t>
            </a:r>
          </a:p>
          <a:p>
            <a:pPr lvl="1"/>
            <a:r>
              <a:rPr lang="en-US" sz="2400" dirty="0" smtClean="0"/>
              <a:t>Chemical bonds are broken and/or formed. </a:t>
            </a:r>
            <a:endParaRPr lang="en-US" sz="2000" dirty="0"/>
          </a:p>
        </p:txBody>
      </p:sp>
      <p:pic>
        <p:nvPicPr>
          <p:cNvPr id="4" name="Picture 3" descr="h2oreac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71800" y="3810000"/>
            <a:ext cx="2971800" cy="25771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Chemical equations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3554" name="Picture 2" descr="http://t1.gstatic.com/images?q=tbn:ANd9GcRRL0ET_v8iqEumTF1eTO3KncGXT-ljRHFeTcW2EFbwYfuetaM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981200"/>
            <a:ext cx="4648200" cy="34063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b="1" u="sng" dirty="0" smtClean="0"/>
              <a:t>Activation Energy</a:t>
            </a:r>
            <a:r>
              <a:rPr lang="en-US" sz="3600" dirty="0" smtClean="0"/>
              <a:t>--minimum amt. of energy needed for reactants to form products in a chemical reaction.</a:t>
            </a:r>
            <a:endParaRPr lang="en-US" sz="3600" b="1" u="sng" dirty="0"/>
          </a:p>
        </p:txBody>
      </p:sp>
      <p:pic>
        <p:nvPicPr>
          <p:cNvPr id="25602" name="Picture 2" descr="http://users.humboldt.edu/rpaselk/ChemSupp/Plots/RxnProg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828800"/>
            <a:ext cx="5791200" cy="4854390"/>
          </a:xfrm>
          <a:prstGeom prst="rect">
            <a:avLst/>
          </a:prstGeom>
          <a:noFill/>
        </p:spPr>
      </p:pic>
      <p:pic>
        <p:nvPicPr>
          <p:cNvPr id="4" name="Picture 2" descr="http://t1.gstatic.com/images?q=tbn:ANd9GcRRL0ET_v8iqEumTF1eTO3KncGXT-ljRHFeTcW2EFbwYfuetaM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2209800"/>
            <a:ext cx="2667000" cy="19544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534400" cy="1371600"/>
          </a:xfrm>
        </p:spPr>
        <p:txBody>
          <a:bodyPr>
            <a:noAutofit/>
          </a:bodyPr>
          <a:lstStyle/>
          <a:p>
            <a:pPr algn="l"/>
            <a:r>
              <a:rPr lang="en-US" sz="2800" b="1" u="sng" dirty="0" smtClean="0"/>
              <a:t>Catalyst</a:t>
            </a:r>
            <a:r>
              <a:rPr lang="en-US" sz="2800" dirty="0" smtClean="0"/>
              <a:t>—substance that lowers the activation energy needed to start a chemical reaction.</a:t>
            </a:r>
            <a:br>
              <a:rPr lang="en-US" sz="2800" dirty="0" smtClean="0"/>
            </a:br>
            <a:endParaRPr lang="en-US" sz="2800" b="1" u="sng" dirty="0"/>
          </a:p>
        </p:txBody>
      </p:sp>
      <p:pic>
        <p:nvPicPr>
          <p:cNvPr id="26626" name="Picture 2" descr="http://www4.nau.edu/meteorite/Meteorite/Images/activation-energ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737640"/>
            <a:ext cx="6854541" cy="501825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09600" y="798493"/>
            <a:ext cx="838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Enzyme</a:t>
            </a:r>
            <a:r>
              <a:rPr lang="en-US" sz="2800" dirty="0" smtClean="0"/>
              <a:t>—special protein that speeds up the rate of a chemical reaction.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5300" dirty="0" smtClean="0"/>
              <a:t>How an </a:t>
            </a:r>
            <a:r>
              <a:rPr lang="en-US" sz="5300" b="1" u="sng" dirty="0" smtClean="0"/>
              <a:t>Enzyme</a:t>
            </a:r>
            <a:r>
              <a:rPr lang="en-US" sz="5300" dirty="0" smtClean="0"/>
              <a:t> works.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Substrate</a:t>
            </a:r>
            <a:r>
              <a:rPr lang="en-US" dirty="0" smtClean="0"/>
              <a:t>—reactants that bind to the enzyme.</a:t>
            </a:r>
          </a:p>
          <a:p>
            <a:r>
              <a:rPr lang="en-US" b="1" u="sng" dirty="0" smtClean="0"/>
              <a:t>Active site</a:t>
            </a:r>
            <a:r>
              <a:rPr lang="en-US" dirty="0" smtClean="0"/>
              <a:t>—specific location where a substrate binds on an enzyme.</a:t>
            </a:r>
          </a:p>
          <a:p>
            <a:r>
              <a:rPr lang="en-US" b="1" u="sng" dirty="0" smtClean="0"/>
              <a:t>Product</a:t>
            </a:r>
            <a:r>
              <a:rPr lang="en-US" dirty="0" smtClean="0"/>
              <a:t>—result; what you end up with.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Warm-up 10/26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en-US" dirty="0" smtClean="0"/>
              <a:t>Write this down:  </a:t>
            </a:r>
          </a:p>
          <a:p>
            <a:pPr>
              <a:buNone/>
            </a:pPr>
            <a:r>
              <a:rPr lang="en-US" dirty="0" smtClean="0"/>
              <a:t>	“All compounds are molecules but not all molecules are compounds.”  Explain why this is true.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i="1" dirty="0" smtClean="0"/>
              <a:t>Molecules are two or more atoms.  Compounds are  two or more DIFFERENT atoms.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Macromolecules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Large molecules that are formed by joining smaller organic (containing C) </a:t>
            </a:r>
            <a:r>
              <a:rPr lang="en-US" smtClean="0"/>
              <a:t>molecules together.  </a:t>
            </a:r>
            <a:endParaRPr lang="en-US" dirty="0"/>
          </a:p>
        </p:txBody>
      </p:sp>
      <p:pic>
        <p:nvPicPr>
          <p:cNvPr id="1026" name="Picture 2" descr="http://www.chem.missouri.edu/x-ray/images/bigmolecu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2895600"/>
            <a:ext cx="2905125" cy="3619500"/>
          </a:xfrm>
          <a:prstGeom prst="rect">
            <a:avLst/>
          </a:prstGeom>
          <a:noFill/>
        </p:spPr>
      </p:pic>
      <p:sp>
        <p:nvSpPr>
          <p:cNvPr id="1028" name="AutoShape 4" descr="data:image/jpg;base64,/9j/4AAQSkZJRgABAQAAAQABAAD/2wCEAAkGBhISDxUUExQWEhQWGBEUFhQUFxUUFBYWFxkVFRQYFBUcGyYeGBkkGRUWHzEgIycpLiwsFR8yNTEqNSYrLCkBCQoKDgwOGg4PGDUiHSUsNSksKi8wLDEvLzU0KSksNTQpKjUpLCwsKSkpLCkpKTQ1LCosKjUpLi0wLy4sKikpKf/AABEIALsBDgMBIgACEQEDEQH/xAAbAAEAAgMBAQAAAAAAAAAAAAAABQYCAwQBB//EAEMQAAICAQMBBgMFBAYIBwAAAAECAAMRBBIhMQUGEyJBUTJhcSNCYnKBFFJzkSQzU7GyswcVNEODkqHRFiVjdIKTtP/EABgBAQEBAQEAAAAAAAAAAAAAAAABAgME/8QAHxEBAAICAgIDAAAAAAAAAAAAAAECETEDQQQhEhOh/9oADAMBAAIRAxEAPwD7hERAREQEREBObXdpV0hTY20MyopwTl2OFXgdSeB8yB6zpkN3p0qPSm/O0W6cFV2jdvcVYYkHy/aZ4weOCIG3R95tPayKjks+No2WLnNYuB5UYHhkHn3x14kpKundCuhvGRrC9aYXatTWELQKAoJTceFDAZxu+XEmOwrLDp08Tdvwc7xtfqcbh74wM4GcZwM4gSEREBERAREQEREDXqNQqIWY7VUEkn0E16LXpau5M8HBDKUdTwcMjAFTgg4I6Ee8x7UoV6LFYZUq2RkjoMjkdORI3udZ4mlFpyXtZ2diQSxVjWCcAAeWtRgAdIE5ERAREQEREBERASjWd8dQHcAVYSxa1OCBZnVnTYDGwBXCA5B9cHo2BeZF9l2k6jVAkkK9IUEnCg01k4HpySf1gau7nbovppLuhusqW1lTGOeuBk9CcdTJmR57MJ1QuLkgKVWvC4GfiIbqM8Z/KOcZEkICIiAiIgIiYXXBVJYhQOpPAHp/fiBnmJV9D27qLNdZUAjVKdVtYKRuKLpSis+TtObn5wcge4Ml9L20rMK3BptP+7fjcf8A02+GwflP1AgSMiu8p+wX+Nov/wBNE6tb2pXVje3LfCigs7e+1FBY9R0Eiu0Oz7tZWVcnS15V1VTutYowdPFIxsXIBKoc8fEORAn57KvV2jqtMwS5fGQkBbAQCSegB6Z+Vm0+zuTgSNPeWttUdMFfxFNgJIXbhVrfcDuyVItUZAODkHHqEvECICIiAjMwvvVFLMQFAySegEqPa1d2tep9P4iVgFXJY1hsX6dsYDg58NbcEeuVPUiBccxI2576mLAePWTnaNq2p8k6K6/IkH5mYf8AiSo4CZssPHgqPtQfXerEeHj1LECB3a0/ZP8Alf8AuMhu4bA9nUkHI+15/wCLZOkaG2/+vbYh/wBxU2QR6i23ALflGB1+KensQVc6Yig+tYGaG+tQICH8SY+eYEtEqveDvNqKDUoSoO62FhlrNhW7T1BhyhavFxJ4BGM9AZu7od4rNVv8Tw/KtDAV453hiTxY/lOOM4PBzAskREBI7tXt+nTf1rFcpbZnaxG2oAvyPvYIwvU+kkZE9td26tVjxC2BXfVgbCMWgBmG5ThhtGCP+sCUSwEA+4B54PPymUin7HZCWptZGPJV/tKnPGSyZG0nHVCvU5Bmq7vCasJdUy2NkIEIsrsIBJ2WcbcAZPiBePeBNZla7L7boGu1SeIMmylQedpYVIpXfjbuyMYznPHWd/7Bbd/tDBU/samYD/iW8M/0AUe+Zt1nYFFiBSgXC7VKBVKr+6OMbfwkFT6gwJHMSsX6LUabTsK7GZvF0wrwrWAIbEV9yEMVGxm3YbAAyAnSSvdxrjpKzfu8Uglw+NwO48HAA4GBkDnECSiIgaNRra6yod1QtkKGZV3YBY4yecKCePQTOi9XUMjBlYBlZSCrAjIII4II9RI7t3sU6g1ebaK2dj8YJ3V2VgBkdSPjz88YnNo+6+2qtTfeCiVofDsatPIiplU52g7c4yesCbttCgliAACSSQAAOpJ9BK3sbXXHOV09TfCQRvO3OCOuckH8I4xuY7OrU91VdcG/U+hH2zHDDlTjGDg84PHAnV2DYBV4ZUI9XkdR0z1DD1w484JyfMQTkGBIogAAHAHAA4AHyHtNWr0aWoUsUMp6g/3g+h+Y5E3wYFW7jnctjN5nyoNjEtYwIzhmJJIHAA6cS0yq9wz5LfzJ/hlqgJD16WlNdwh8V0tu8QsTjJoqZQD0BCV8DjySYkPYf/Mk/wDbW/5tUCYnN2lrhTS9rBmWtWchcbiFGTjJAzge86Zz6/RLdU9b52urI2CVO0jBAYcjiBwaDvTp7Q5Dqqo+zczVhWO1HOw7juADqD850t23pwP66r/7E/7zynsSlS527y7b28QmzzbUTI3Z2+VFHHtNv+q6f7Kv/kX/ALQIB7Dr7QFONMuSWH3icYIPoxBOPVQdxwxTFmqrCqFAwAAAB0AHAA/SRW0aa7oFotI6YAruJCjj0WzIH5h+OS+YHsqzsR2wAOMoM44ziuzGffHPXpmWmVdqye18gZCou4j7uUsAz7ZgWiIEQODti8oqEYybaEyRnyvYiNj9CZ2JWB0AH0AEiu8eqQLUpYBmv0u1SeTttrLEDrgD1kuDA9iIgIieEwPZVu/nwU/mt/y2lplU75XK7VVqy7lZywJACBkKqXP3MsQBnGSYFrieAz2Bjb8J+k4uwbS2koZiWY1Ukk9SSikk/PM6NZqUStmdgigcliAOeByZEd0u2KbNLSiuN61VKUOVbKqFbAOCwBBGRkQJ6IBiAiIgJH67Rt4iW1/GuEYE4D1MRuB+a/GD+Ej7xkhECr9hd8fFNpu8OlK1Q7txIYtZqKxtJGCCKQQBzliuOOZI36i74FNFZ/3jgeKR+CrBC59355+GY926Q2mrdguWL2LgDADs7IU/dGx+PkxkxAhKNBbpRikeNV1NZ2i0e5R+A/vtbHyboJlqO9mmRAzuVyXXBR9yuqNaUZcZVyiMQD1xxnIzMkSM7b7v16pQtpbaPEyqkANvreo7iQTwtjYxjBx7QOHXd5yW8LTIbLSAeRwueeUJUn6kqvpuzxMNH3fv8Q3vcVu27R0tXaSGKuCAMZHRAmPcnJNgp06r0GM4yeMnHGTjqcTZAik7YNZ26lfCOcC0c0N/8utZPs+PkTMuz+8VNz7ELFtrtyjrgI5qbJKjB3A8HnHPSSREiOyu7FWns3ozE7bFOfD82+w2lmIQEsGJA56fzgTEREDVqdMtiMjDcrAqw55B4PSVSw6pNciCy6ymsUNZwuWAq1W4qAMuC60hh+9tx1YS4GRPZC77b7j96zw0OfuUjZx8vE8U/r9IHhTUX9c6av8AdG03t9XBK1jpwMn5iZt3dp2gIvhMuStlZ22Anrl+rZ9Q2QccyUiBCavtDU6em1nRbvDrssFikVBtilttinJQnGMruHuBOJO8GqvQ+BTt+0ur3E7tnhsFO8EAK2c55bG3gPLJqNOtiMjqHRgVZWAZWB6gg8ET2qlVGFAHOeABzAgtB3TUebUH9oY9Q3KH2yCSXxk43HAzwonQ2itoBNVn2fqlxL+GMda3+LjrtYkHoCsmIgfOrO+us/ZxYTUrFWbbs8hA0iaguhL5dd7Yxwfu9QTL3pO0a3ZkVwzJt3AcdehHyOD09QR1E6dv1nDpOzCl1thsZ/EK4DBcIB0VWAzgc4BPG5vUmB3yqd6xq/FP7ObQngndsBPm8WvHh46WbN3XIxniWuIEXdobrWIezw6snCU5DsM8eJacMMj0QD8xnXpuzqq6/DRFVOQVA4Oeu4fez8+s6YgRK9l2Ukfs7AJnmh8+EBxnw2ALVn1xyvXgdZF9jduaq6+5MVlUGoFZ2sqsU1FlS7nBJBCpyAOcqQecC1SJ7JP9J1f56f8AJrgbNN2R5xZc3jWDOCRhE/h18hT+I5b544mrtPuxp7jlk2tx50O05HQkfCx+ZBkvECqaijU6YKrai1q2Zs2rT41iAL5F24c4JJyxB+ADgtmT3Yt1r6etrhtsKKXGNvP5cnafXGeJ24gCAiIgJo12/wAJ/D+Pa+zPTdg7c/rib4gcvZem8OitMY2JWuOuNqhcZ/SdUxdgBkyjDvta+0F69LvtYq7oHB0zV2tU+BZw2+oKc4+IcAwL3E+eN301QLEtSmEpYVupB3t4R243bwpDM27B2jAPI56bu9mqVvuA73ArsrZDgaujTqGYOfuO/mAxwG6AgheolI03efUnVVI7VojtZuV6ylgAvuqRQC+WYhEHlzyd3SXcQEREBERA1apmFbFBucKxVScZbB2jPpk45mnsjR+DRXX+6qgn3OMsf5kzrnL2nrPBost27vDR32jjO0E4z6dIHVEqid67AwDeARv2tYjWmrnTvcuHKhT5k28E8EdDxOW/v+UR8ooK6dbdzMy1m/Ytz07iOCK2B6565HEC6xKZqO+tq+IdlQCePhXco58M6UFSTwGzeykjIygPIMyr752m5FCIFay9CWJVkSq2uti4Yja3nPADeZcdDkBcYiICIiAiIgIgyvajty432V1CjKN4apbay2Mxq8RW2hT5SSo+gY54xAsMieyf9q1f56P8muV6/vpqlrS4VUmuxLrq03sLWrqAZs4yobafTcJtt74WJaKyNO5LVbrK7GKYs24AGM7hnkjOA9ZIAfgLlEpi99rN+3ZWcvUgYMxUF9XbpMMOoyte4Hpng+kk+6neCzVq7OqJg4UK2SwywLYyfLkcE46Hj3CwREQEREBERATzE9iB5ie4iIHmJ7EQEREBERAREQOf/V9WzZ4abM527V256524xnM8t7NpbO6tGydxyqnLYxk5HJxxmdMQNFuhrb4kRvTlVPt7j5D+UW6CpmDNWjEcglVJHrwSOOZviAiIgIiICIiAmo6VN2/au7G3dgbse27rj5TbEDSmjrG3CKNuQuFA2g9dvtn5TBOzagABWgCncAFUYb94ccH5zpiBoTQ1qchEB9woHru9B+9z9eZ7p9FXXnYipnrtULn64HM3RAREQEREBERAREQEREBERAREQNeo1CopZiFUAkk9AJq0HaCXLuTPBwVZSjqeDh0YAqcEHn0I95h2vplsodXGVKtkZx0GRz6HIHMje5d3iaUXH47izuSQSzKTUCSAB8NajgDpAnoiICIiAiIgJxavtiqtwjtgnB4DEKCSFNhAwgJBALYyRidsq3eVVGr0yEEjUE1W4OAyVkOgYYPRnbpg84ziBaYgRAREQEREBERAREQEREBERAREQEREBERASEs7x7WbKeUWeEMMC5IdayfDAzjLZ4z09MybnNZ2dWSx2KGbGXAG7jlTuxnIIBHsQJqs1jcLGO3P2V2ytw+FlOA2D7EsvX3yp9JIyFSu3TkkVrcn71aqlwAyRuThbPqCp/CZtPeOk8Vk22HIFSDFvHB3o2PDA92xJbGfSO7Xf1T/AJX/ALjIL/R6wPZtGCDkWYx6/a2dJ3fsFt/9e2xP7CtuCPa2zAZvmq4X0O6D2IKudKRQf7PBNB9/sgQEP4kwffMglolW7f7yamg1KEqDOthYEtbsItoqVwAVLJi0k9Mdc8EHZ3R7x26rf4grG1NOw2Y58QMSf6x/LwMZweuYFlmu7UKgyzBRkDJOBkkAD6kkCbJw9raE3V7M7fNWScE8KysRwQQTtxn0zJOvS1xmItp00alHGUYMASpKkEZBwR9QRibZC6fse2pAK7iCGtIBUtWwdy4DgncSM43BgfrNg7bNfGoTwT08TO6gn5WYG36OF/WWNLbETMV0lpVe9Lf0/s/+Jd/hrP8AcJJntay0406Bl6eO+RV89gHNhHywOPigd2qn812b7PSyz4l/hYx4Xp8ODxySeYZSwM9kbp9PfU4AYXVdMuSLkH5+RaOg5APzMpmo/wBIWqUMdlOAlzDg4coNYQ6MbVBUfs67l6jcwycAkPosTXQ+VByDkA5HQ5GePlNkBERAREQEREBERAREQEREBERAREQEREAZWLGI7XABIDIu4DjOEtxn3x85ZyZWWQntYEDIVFLEfdyloXPtkwLNERAj+2dQURGXGTbpq+Rny2Wojf8AQmdtaAdAB9BiRPejUKlKljgC/Rkn5C+smSunuV1DKQynkMpBBHuCODA2REQEju8Y/oWo/g3/AOBpIyN7xt/QtR/Bv/wNA1913J03JJ+01Q5JPAvtAH0AAH6SWkV3ZqK6bDAg+JqW5/da61lP0KkH9ZKwBEjdFbuuvQgbUNYUYHG5AzfXkn+cksyE0GtrGt1CFgHY0kKTgkeGudvv+kCaAnsRAREQEREBERAREQEREBERAREQEREBKx2p3nsq1fgqqMu/RLuJA2eO7owcbw27yZXap+cs81nTqTkqCeDnAzkdP5QI0pqLjznTV+ylWuf6sMrWPoWJ91mZ7vU7QFU1sCSLEYi3J6lrOr5xzuznAzJOIEJqu0NTp6rC6Ld4ddli2KRWG2KW22ISSrHHVcj5LNfZ/bt96Ma6gD4l1WWfy1+GQD4gwGLbiw2qCPL8QyDJu/Tq6lXUMrAhlYBlIPUEHgiRvdWoLoqcADyL049AP7gIAd30fm8m9/3mJUJ/BUH7PoOR5vnI9+7uopYvpbevJSwDz++5hjcfYkBvd/azRAqjd6LlsCOtNbKdOrUszG1zc2M1AcEKD+IZVhkAZM/2vrDVprbBjKV2ON3w5VS3m+XE6WoUkEgEjoSBke+D6TJkBGCMj2PT9YFb7I7x33+KBSCyNSoXei430paWtYO+Fy2BtBOOokjV2OXIbUP4pByKx5aVPpiv7xHozkn1GJJJUB0AGcZwMZxwM/pMoES3ZT1HdpmCjOTS+TSfyetRPuuR+Ezh7R70W1W1IaMeL4Q87jys96U4O0MMEPuU+u3B2kiWSQ3a2kQ6rSuVUvvsXdgbtoqtcLnrjcqtj3UH0gbHr1F2Qc6erkeUg3uPcMCVrB+WW/LNGr7pUsmEHhH3HmDH3sVshz+I+b2YScEQKu9+t0iMX26qpUd85KONqs2D1PJAH3+uc8Ynf3f7Za5rFZqbNgqPiadi1Z3gnbznDDHueGU8ZxJgiY10qvwgKPYDA/lAziIgIiICIiAiIgIiICIiAiIgIiICIiAiJBd4O37NO4ArR08HUXElyrfYhSwA2kch1wc+/wCuq1m04hYjKdkX3Y/2Kn8iyJHfBy+BQwBtekFzsIZK672Ni48o8NnI99gH3pG6f/SL9lldOFwinbvACua9RaU4XoPBUZ/H8uesePyT039dl8iVPRd9mt1K1LVgbnVizEFSrKrAgLwQSRyeolrE53pak4szNZrt7ERMMkRBgMyL7VP2+l/i2/5F0iO1u9z1PaiorMjEBSTkqK63DFRzgs+39JobvmwZN9IZh427AbKsDZXWAMHaXatl5PqOuZib1euvictozEfq4z2VJO97ApuNLKxG563baoLUryT6gWnP0HTOBaqrAwBBBBwQRyDn1B9Za2idOPJw248fLtnERNORERAREQEREBERAREQEREBERAREQEREBMLKVbqAeCOQDweo+hwJnEDX+zJ12r1z0HXG3P1xx9Jh+w1/uJ/yr7Ee3sT/Ob4lzI0NoKiwY1oWByCVUkHrkHGQeOs3xEmQiIgJ4Z7EDDwxnOI8MewmcQNZpHsMfQfWZgT2ICIiAiIgIiICIiAiIgf/9k="/>
          <p:cNvSpPr>
            <a:spLocks noChangeAspect="1" noChangeArrowheads="1"/>
          </p:cNvSpPr>
          <p:nvPr/>
        </p:nvSpPr>
        <p:spPr bwMode="auto">
          <a:xfrm>
            <a:off x="63500" y="-863600"/>
            <a:ext cx="2571750" cy="17811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g;base64,/9j/4AAQSkZJRgABAQAAAQABAAD/2wCEAAkGBhISDxUUExQWEhQWGBEUFhQUFxUUFBYWFxkVFRQYFBUcGyYeGBkkGRUWHzEgIycpLiwsFR8yNTEqNSYrLCkBCQoKDgwOGg4PGDUiHSUsNSksKi8wLDEvLzU0KSksNTQpKjUpLCwsKSkpLCkpKTQ1LCosKjUpLi0wLy4sKikpKf/AABEIALsBDgMBIgACEQEDEQH/xAAbAAEAAgMBAQAAAAAAAAAAAAAABQYCAwQBB//EAEMQAAICAQMBBgMFBAYIBwAAAAECAAMRBBIhMQUGEyJBUTJhcSNCYnKBFFJzkSQzU7GyswcVNEODkqHRFiVjdIKTtP/EABgBAQEBAQEAAAAAAAAAAAAAAAABAgME/8QAHxEBAAICAgIDAAAAAAAAAAAAAAECETEDQQQhEhOh/9oADAMBAAIRAxEAPwD7hERAREQEREBObXdpV0hTY20MyopwTl2OFXgdSeB8yB6zpkN3p0qPSm/O0W6cFV2jdvcVYYkHy/aZ4weOCIG3R95tPayKjks+No2WLnNYuB5UYHhkHn3x14kpKundCuhvGRrC9aYXatTWELQKAoJTceFDAZxu+XEmOwrLDp08Tdvwc7xtfqcbh74wM4GcZwM4gSEREBERAREQEREDXqNQqIWY7VUEkn0E16LXpau5M8HBDKUdTwcMjAFTgg4I6Ee8x7UoV6LFYZUq2RkjoMjkdORI3udZ4mlFpyXtZ2diQSxVjWCcAAeWtRgAdIE5ERAREQEREBERASjWd8dQHcAVYSxa1OCBZnVnTYDGwBXCA5B9cHo2BeZF9l2k6jVAkkK9IUEnCg01k4HpySf1gau7nbovppLuhusqW1lTGOeuBk9CcdTJmR57MJ1QuLkgKVWvC4GfiIbqM8Z/KOcZEkICIiAiIgIiYXXBVJYhQOpPAHp/fiBnmJV9D27qLNdZUAjVKdVtYKRuKLpSis+TtObn5wcge4Ml9L20rMK3BptP+7fjcf8A02+GwflP1AgSMiu8p+wX+Nov/wBNE6tb2pXVje3LfCigs7e+1FBY9R0Eiu0Oz7tZWVcnS15V1VTutYowdPFIxsXIBKoc8fEORAn57KvV2jqtMwS5fGQkBbAQCSegB6Z+Vm0+zuTgSNPeWttUdMFfxFNgJIXbhVrfcDuyVItUZAODkHHqEvECICIiAjMwvvVFLMQFAySegEqPa1d2tep9P4iVgFXJY1hsX6dsYDg58NbcEeuVPUiBccxI2576mLAePWTnaNq2p8k6K6/IkH5mYf8AiSo4CZssPHgqPtQfXerEeHj1LECB3a0/ZP8Alf8AuMhu4bA9nUkHI+15/wCLZOkaG2/+vbYh/wBxU2QR6i23ALflGB1+KensQVc6Yig+tYGaG+tQICH8SY+eYEtEqveDvNqKDUoSoO62FhlrNhW7T1BhyhavFxJ4BGM9AZu7od4rNVv8Tw/KtDAV453hiTxY/lOOM4PBzAskREBI7tXt+nTf1rFcpbZnaxG2oAvyPvYIwvU+kkZE9td26tVjxC2BXfVgbCMWgBmG5ThhtGCP+sCUSwEA+4B54PPymUin7HZCWptZGPJV/tKnPGSyZG0nHVCvU5Bmq7vCasJdUy2NkIEIsrsIBJ2WcbcAZPiBePeBNZla7L7boGu1SeIMmylQedpYVIpXfjbuyMYznPHWd/7Bbd/tDBU/samYD/iW8M/0AUe+Zt1nYFFiBSgXC7VKBVKr+6OMbfwkFT6gwJHMSsX6LUabTsK7GZvF0wrwrWAIbEV9yEMVGxm3YbAAyAnSSvdxrjpKzfu8Uglw+NwO48HAA4GBkDnECSiIgaNRra6yod1QtkKGZV3YBY4yecKCePQTOi9XUMjBlYBlZSCrAjIII4II9RI7t3sU6g1ebaK2dj8YJ3V2VgBkdSPjz88YnNo+6+2qtTfeCiVofDsatPIiplU52g7c4yesCbttCgliAACSSQAAOpJ9BK3sbXXHOV09TfCQRvO3OCOuckH8I4xuY7OrU91VdcG/U+hH2zHDDlTjGDg84PHAnV2DYBV4ZUI9XkdR0z1DD1w484JyfMQTkGBIogAAHAHAA4AHyHtNWr0aWoUsUMp6g/3g+h+Y5E3wYFW7jnctjN5nyoNjEtYwIzhmJJIHAA6cS0yq9wz5LfzJ/hlqgJD16WlNdwh8V0tu8QsTjJoqZQD0BCV8DjySYkPYf/Mk/wDbW/5tUCYnN2lrhTS9rBmWtWchcbiFGTjJAzge86Zz6/RLdU9b52urI2CVO0jBAYcjiBwaDvTp7Q5Dqqo+zczVhWO1HOw7juADqD850t23pwP66r/7E/7zynsSlS527y7b28QmzzbUTI3Z2+VFHHtNv+q6f7Kv/kX/ALQIB7Dr7QFONMuSWH3icYIPoxBOPVQdxwxTFmqrCqFAwAAAB0AHAA/SRW0aa7oFotI6YAruJCjj0WzIH5h+OS+YHsqzsR2wAOMoM44ziuzGffHPXpmWmVdqye18gZCou4j7uUsAz7ZgWiIEQODti8oqEYybaEyRnyvYiNj9CZ2JWB0AH0AEiu8eqQLUpYBmv0u1SeTttrLEDrgD1kuDA9iIgIieEwPZVu/nwU/mt/y2lplU75XK7VVqy7lZywJACBkKqXP3MsQBnGSYFrieAz2Bjb8J+k4uwbS2koZiWY1Ukk9SSikk/PM6NZqUStmdgigcliAOeByZEd0u2KbNLSiuN61VKUOVbKqFbAOCwBBGRkQJ6IBiAiIgJH67Rt4iW1/GuEYE4D1MRuB+a/GD+Ej7xkhECr9hd8fFNpu8OlK1Q7txIYtZqKxtJGCCKQQBzliuOOZI36i74FNFZ/3jgeKR+CrBC59355+GY926Q2mrdguWL2LgDADs7IU/dGx+PkxkxAhKNBbpRikeNV1NZ2i0e5R+A/vtbHyboJlqO9mmRAzuVyXXBR9yuqNaUZcZVyiMQD1xxnIzMkSM7b7v16pQtpbaPEyqkANvreo7iQTwtjYxjBx7QOHXd5yW8LTIbLSAeRwueeUJUn6kqvpuzxMNH3fv8Q3vcVu27R0tXaSGKuCAMZHRAmPcnJNgp06r0GM4yeMnHGTjqcTZAik7YNZ26lfCOcC0c0N/8utZPs+PkTMuz+8VNz7ELFtrtyjrgI5qbJKjB3A8HnHPSSREiOyu7FWns3ozE7bFOfD82+w2lmIQEsGJA56fzgTEREDVqdMtiMjDcrAqw55B4PSVSw6pNciCy6ymsUNZwuWAq1W4qAMuC60hh+9tx1YS4GRPZC77b7j96zw0OfuUjZx8vE8U/r9IHhTUX9c6av8AdG03t9XBK1jpwMn5iZt3dp2gIvhMuStlZ22Anrl+rZ9Q2QccyUiBCavtDU6em1nRbvDrssFikVBtilttinJQnGMruHuBOJO8GqvQ+BTt+0ur3E7tnhsFO8EAK2c55bG3gPLJqNOtiMjqHRgVZWAZWB6gg8ET2qlVGFAHOeABzAgtB3TUebUH9oY9Q3KH2yCSXxk43HAzwonQ2itoBNVn2fqlxL+GMda3+LjrtYkHoCsmIgfOrO+us/ZxYTUrFWbbs8hA0iaguhL5dd7Yxwfu9QTL3pO0a3ZkVwzJt3AcdehHyOD09QR1E6dv1nDpOzCl1thsZ/EK4DBcIB0VWAzgc4BPG5vUmB3yqd6xq/FP7ObQngndsBPm8WvHh46WbN3XIxniWuIEXdobrWIezw6snCU5DsM8eJacMMj0QD8xnXpuzqq6/DRFVOQVA4Oeu4fez8+s6YgRK9l2Ukfs7AJnmh8+EBxnw2ALVn1xyvXgdZF9jduaq6+5MVlUGoFZ2sqsU1FlS7nBJBCpyAOcqQecC1SJ7JP9J1f56f8AJrgbNN2R5xZc3jWDOCRhE/h18hT+I5b544mrtPuxp7jlk2tx50O05HQkfCx+ZBkvECqaijU6YKrai1q2Zs2rT41iAL5F24c4JJyxB+ADgtmT3Yt1r6etrhtsKKXGNvP5cnafXGeJ24gCAiIgJo12/wAJ/D+Pa+zPTdg7c/rib4gcvZem8OitMY2JWuOuNqhcZ/SdUxdgBkyjDvta+0F69LvtYq7oHB0zV2tU+BZw2+oKc4+IcAwL3E+eN301QLEtSmEpYVupB3t4R243bwpDM27B2jAPI56bu9mqVvuA73ArsrZDgaujTqGYOfuO/mAxwG6AgheolI03efUnVVI7VojtZuV6ylgAvuqRQC+WYhEHlzyd3SXcQEREBERA1apmFbFBucKxVScZbB2jPpk45mnsjR+DRXX+6qgn3OMsf5kzrnL2nrPBost27vDR32jjO0E4z6dIHVEqid67AwDeARv2tYjWmrnTvcuHKhT5k28E8EdDxOW/v+UR8ooK6dbdzMy1m/Ytz07iOCK2B6565HEC6xKZqO+tq+IdlQCePhXco58M6UFSTwGzeykjIygPIMyr752m5FCIFay9CWJVkSq2uti4Yja3nPADeZcdDkBcYiICIiAiIgIgyvajty432V1CjKN4apbay2Mxq8RW2hT5SSo+gY54xAsMieyf9q1f56P8muV6/vpqlrS4VUmuxLrq03sLWrqAZs4yobafTcJtt74WJaKyNO5LVbrK7GKYs24AGM7hnkjOA9ZIAfgLlEpi99rN+3ZWcvUgYMxUF9XbpMMOoyte4Hpng+kk+6neCzVq7OqJg4UK2SwywLYyfLkcE46Hj3CwREQEREBERATzE9iB5ie4iIHmJ7EQEREBERAREQOf/V9WzZ4abM527V256524xnM8t7NpbO6tGydxyqnLYxk5HJxxmdMQNFuhrb4kRvTlVPt7j5D+UW6CpmDNWjEcglVJHrwSOOZviAiIgIiICIiAmo6VN2/au7G3dgbse27rj5TbEDSmjrG3CKNuQuFA2g9dvtn5TBOzagABWgCncAFUYb94ccH5zpiBoTQ1qchEB9woHru9B+9z9eZ7p9FXXnYipnrtULn64HM3RAREQEREBERAREQEREBERAREQNeo1CopZiFUAkk9AJq0HaCXLuTPBwVZSjqeDh0YAqcEHn0I95h2vplsodXGVKtkZx0GRz6HIHMje5d3iaUXH47izuSQSzKTUCSAB8NajgDpAnoiICIiAiIgJxavtiqtwjtgnB4DEKCSFNhAwgJBALYyRidsq3eVVGr0yEEjUE1W4OAyVkOgYYPRnbpg84ziBaYgRAREQEREBERAREQEREBERAREQEREBERASEs7x7WbKeUWeEMMC5IdayfDAzjLZ4z09MybnNZ2dWSx2KGbGXAG7jlTuxnIIBHsQJqs1jcLGO3P2V2ytw+FlOA2D7EsvX3yp9JIyFSu3TkkVrcn71aqlwAyRuThbPqCp/CZtPeOk8Vk22HIFSDFvHB3o2PDA92xJbGfSO7Xf1T/AJX/ALjIL/R6wPZtGCDkWYx6/a2dJ3fsFt/9e2xP7CtuCPa2zAZvmq4X0O6D2IKudKRQf7PBNB9/sgQEP4kwffMglolW7f7yamg1KEqDOthYEtbsItoqVwAVLJi0k9Mdc8EHZ3R7x26rf4grG1NOw2Y58QMSf6x/LwMZweuYFlmu7UKgyzBRkDJOBkkAD6kkCbJw9raE3V7M7fNWScE8KysRwQQTtxn0zJOvS1xmItp00alHGUYMASpKkEZBwR9QRibZC6fse2pAK7iCGtIBUtWwdy4DgncSM43BgfrNg7bNfGoTwT08TO6gn5WYG36OF/WWNLbETMV0lpVe9Lf0/s/+Jd/hrP8AcJJntay0406Bl6eO+RV89gHNhHywOPigd2qn812b7PSyz4l/hYx4Xp8ODxySeYZSwM9kbp9PfU4AYXVdMuSLkH5+RaOg5APzMpmo/wBIWqUMdlOAlzDg4coNYQ6MbVBUfs67l6jcwycAkPosTXQ+VByDkA5HQ5GePlNkBERAREQEREBERAREQEREBERAREQEREAZWLGI7XABIDIu4DjOEtxn3x85ZyZWWQntYEDIVFLEfdyloXPtkwLNERAj+2dQURGXGTbpq+Rny2Wojf8AQmdtaAdAB9BiRPejUKlKljgC/Rkn5C+smSunuV1DKQynkMpBBHuCODA2REQEju8Y/oWo/g3/AOBpIyN7xt/QtR/Bv/wNA1913J03JJ+01Q5JPAvtAH0AAH6SWkV3ZqK6bDAg+JqW5/da61lP0KkH9ZKwBEjdFbuuvQgbUNYUYHG5AzfXkn+cksyE0GtrGt1CFgHY0kKTgkeGudvv+kCaAnsRAREQEREBERAREQEREBERAREQEREBKx2p3nsq1fgqqMu/RLuJA2eO7owcbw27yZXap+cs81nTqTkqCeDnAzkdP5QI0pqLjznTV+ylWuf6sMrWPoWJ91mZ7vU7QFU1sCSLEYi3J6lrOr5xzuznAzJOIEJqu0NTp6rC6Ld4ddli2KRWG2KW22ISSrHHVcj5LNfZ/bt96Ma6gD4l1WWfy1+GQD4gwGLbiw2qCPL8QyDJu/Tq6lXUMrAhlYBlIPUEHgiRvdWoLoqcADyL049AP7gIAd30fm8m9/3mJUJ/BUH7PoOR5vnI9+7uopYvpbevJSwDz++5hjcfYkBvd/azRAqjd6LlsCOtNbKdOrUszG1zc2M1AcEKD+IZVhkAZM/2vrDVprbBjKV2ON3w5VS3m+XE6WoUkEgEjoSBke+D6TJkBGCMj2PT9YFb7I7x33+KBSCyNSoXei430paWtYO+Fy2BtBOOokjV2OXIbUP4pByKx5aVPpiv7xHozkn1GJJJUB0AGcZwMZxwM/pMoES3ZT1HdpmCjOTS+TSfyetRPuuR+Ezh7R70W1W1IaMeL4Q87jys96U4O0MMEPuU+u3B2kiWSQ3a2kQ6rSuVUvvsXdgbtoqtcLnrjcqtj3UH0gbHr1F2Qc6erkeUg3uPcMCVrB+WW/LNGr7pUsmEHhH3HmDH3sVshz+I+b2YScEQKu9+t0iMX26qpUd85KONqs2D1PJAH3+uc8Ynf3f7Za5rFZqbNgqPiadi1Z3gnbznDDHueGU8ZxJgiY10qvwgKPYDA/lAziIgIiICIiAiIgIiICIiAiIgIiICIiAiJBd4O37NO4ArR08HUXElyrfYhSwA2kch1wc+/wCuq1m04hYjKdkX3Y/2Kn8iyJHfBy+BQwBtekFzsIZK672Ni48o8NnI99gH3pG6f/SL9lldOFwinbvACua9RaU4XoPBUZ/H8uesePyT039dl8iVPRd9mt1K1LVgbnVizEFSrKrAgLwQSRyeolrE53pak4szNZrt7ERMMkRBgMyL7VP2+l/i2/5F0iO1u9z1PaiorMjEBSTkqK63DFRzgs+39JobvmwZN9IZh427AbKsDZXWAMHaXatl5PqOuZib1euvictozEfq4z2VJO97ApuNLKxG563baoLUryT6gWnP0HTOBaqrAwBBBBwQRyDn1B9Za2idOPJw248fLtnERNORERAREQEREBERAREQEREBERAREQEREBMLKVbqAeCOQDweo+hwJnEDX+zJ12r1z0HXG3P1xx9Jh+w1/uJ/yr7Ee3sT/Ob4lzI0NoKiwY1oWByCVUkHrkHGQeOs3xEmQiIgJ4Z7EDDwxnOI8MewmcQNZpHsMfQfWZgT2ICIiAiIgIiICIiAiIgf/9k="/>
          <p:cNvSpPr>
            <a:spLocks noChangeAspect="1" noChangeArrowheads="1"/>
          </p:cNvSpPr>
          <p:nvPr/>
        </p:nvSpPr>
        <p:spPr bwMode="auto">
          <a:xfrm>
            <a:off x="63500" y="-863600"/>
            <a:ext cx="2571750" cy="17811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http://www.cancerwatch.org/glossary/glossary_images/heter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3200400"/>
            <a:ext cx="4524375" cy="3133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Carbohydrates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</a:p>
          <a:p>
            <a:r>
              <a:rPr lang="en-US" dirty="0" err="1" smtClean="0"/>
              <a:t>Monosaccharides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glucose, fructose, </a:t>
            </a:r>
            <a:r>
              <a:rPr lang="en-US" dirty="0" err="1" smtClean="0"/>
              <a:t>galactose</a:t>
            </a:r>
            <a:endParaRPr lang="en-US" dirty="0" smtClean="0"/>
          </a:p>
          <a:p>
            <a:r>
              <a:rPr lang="en-US" dirty="0" smtClean="0"/>
              <a:t>Disaccharides</a:t>
            </a:r>
          </a:p>
          <a:p>
            <a:pPr lvl="1"/>
            <a:r>
              <a:rPr lang="en-US" dirty="0" smtClean="0"/>
              <a:t>Sucrose, lactose</a:t>
            </a:r>
          </a:p>
          <a:p>
            <a:r>
              <a:rPr lang="en-US" dirty="0" smtClean="0"/>
              <a:t>Polysaccharides</a:t>
            </a:r>
          </a:p>
          <a:p>
            <a:pPr lvl="1"/>
            <a:r>
              <a:rPr lang="en-US" dirty="0" smtClean="0"/>
              <a:t>Starch, glycogen, cellulose</a:t>
            </a:r>
          </a:p>
          <a:p>
            <a:r>
              <a:rPr lang="en-US" dirty="0" smtClean="0"/>
              <a:t>Store energy</a:t>
            </a:r>
          </a:p>
          <a:p>
            <a:r>
              <a:rPr lang="en-US" dirty="0" smtClean="0"/>
              <a:t>Provide structural support</a:t>
            </a:r>
            <a:endParaRPr lang="en-US" dirty="0"/>
          </a:p>
        </p:txBody>
      </p:sp>
      <p:pic>
        <p:nvPicPr>
          <p:cNvPr id="44034" name="Picture 2" descr="http://bioweb.wku.edu/courses/biol115/wyatt/biochem/Carbos/linear_carbo.gif"/>
          <p:cNvPicPr>
            <a:picLocks noChangeAspect="1" noChangeArrowheads="1"/>
          </p:cNvPicPr>
          <p:nvPr/>
        </p:nvPicPr>
        <p:blipFill>
          <a:blip r:embed="rId2" cstate="print"/>
          <a:srcRect r="4762"/>
          <a:stretch>
            <a:fillRect/>
          </a:stretch>
        </p:blipFill>
        <p:spPr bwMode="auto">
          <a:xfrm>
            <a:off x="5105400" y="1828800"/>
            <a:ext cx="3810000" cy="32004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Lipids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/>
          <a:lstStyle/>
          <a:p>
            <a:r>
              <a:rPr lang="en-US" dirty="0" smtClean="0"/>
              <a:t>Fats, oils, waxes</a:t>
            </a:r>
          </a:p>
          <a:p>
            <a:r>
              <a:rPr lang="en-US" dirty="0" smtClean="0"/>
              <a:t>Store energy</a:t>
            </a:r>
          </a:p>
          <a:p>
            <a:r>
              <a:rPr lang="en-US" dirty="0" smtClean="0"/>
              <a:t>Phospholipids</a:t>
            </a:r>
          </a:p>
          <a:p>
            <a:pPr lvl="1"/>
            <a:r>
              <a:rPr lang="en-US" dirty="0" smtClean="0"/>
              <a:t>Allows cells to let some things in and not others.</a:t>
            </a:r>
          </a:p>
          <a:p>
            <a:pPr lvl="1"/>
            <a:r>
              <a:rPr lang="en-US" dirty="0" smtClean="0"/>
              <a:t>Do not dissolve in water.</a:t>
            </a:r>
            <a:endParaRPr lang="en-US" dirty="0"/>
          </a:p>
        </p:txBody>
      </p:sp>
      <p:pic>
        <p:nvPicPr>
          <p:cNvPr id="43010" name="Picture 2" descr="http://biology.clc.uc.edu/graphics/bio104/fatty%20acid.jpg"/>
          <p:cNvPicPr>
            <a:picLocks noChangeAspect="1" noChangeArrowheads="1"/>
          </p:cNvPicPr>
          <p:nvPr/>
        </p:nvPicPr>
        <p:blipFill>
          <a:blip r:embed="rId2" cstate="print"/>
          <a:srcRect b="3475"/>
          <a:stretch>
            <a:fillRect/>
          </a:stretch>
        </p:blipFill>
        <p:spPr bwMode="auto">
          <a:xfrm>
            <a:off x="4724400" y="838200"/>
            <a:ext cx="42672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Proteins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Made up of amino acids</a:t>
            </a:r>
          </a:p>
          <a:p>
            <a:r>
              <a:rPr lang="en-US" dirty="0" smtClean="0"/>
              <a:t>Transport substances</a:t>
            </a:r>
          </a:p>
          <a:p>
            <a:r>
              <a:rPr lang="en-US" dirty="0" smtClean="0"/>
              <a:t>Structural support</a:t>
            </a:r>
          </a:p>
          <a:p>
            <a:r>
              <a:rPr lang="en-US" dirty="0" smtClean="0"/>
              <a:t>Make hormones</a:t>
            </a:r>
            <a:endParaRPr lang="en-US" dirty="0"/>
          </a:p>
        </p:txBody>
      </p:sp>
      <p:sp>
        <p:nvSpPr>
          <p:cNvPr id="41986" name="AutoShape 2" descr="data:image/jpg;base64,/9j/4AAQSkZJRgABAQAAAQABAAD/2wCEAAkGBhAQERAQDxQQEhAQEBUTEBYQFBIUFBcRFhQaFBQWEhUXHCYfGBkjJRQUHy8gIyctLCwsFh4xNTAqNSYrMCoBCQoKDgwOGg8PGi0kHyU1LikvLSosLSw0Ki0qKjItLDUpLSwsLCksLCwsLCwpLCwsLDQsLCwvLCwsLCwpLCwsLP/AABEIAMUBAAMBIgACEQEDEQH/xAAbAAEAAgMBAQAAAAAAAAAAAAAABQYDBAcBAv/EAEkQAAEEAQIDBAQJBwoGAwAAAAEAAgMRBBIhBQYxEyJBUWFxgZEHFCMyUmKTodIVFlRyssHwFzM1goSSsbO04yRCU3Oi8SZjZP/EABkBAQEBAQEBAAAAAAAAAAAAAAADAQIEBf/EAC4RAAICAAQCCgIDAQEAAAAAAAABAhEDEiExQVEEEyIyYXGBkaGxwdEUQuHwI//aAAwDAQACEQMRAD8A7iiIgCIiAIiIAiIgFpapvPnHMmCTEixniMzvc1xLWu3tgb1/WK0uE8zZ0OZDi52l4nHdOlrHAm6+bsRYr2+xTeIk6PZHok5QU01qm640t+FfJf7S1zjK45xKbNy4MWUNbCba3s2OOmh5+v71Jcsc5yOizDmadWFZe5grUBqBFedsPl1CxYquv+0Nl0OajmTT2da32tuBdUXNcfjHF80GeBwiiN6GsY1woGu85256HpfqGy3+Dcz5mTDlY/dbnY9aXNaCCNVE6Tte3ucDSLET4CXQ5RvtLTfw4a6e9WXu0tcsPHOMfGPivbDtez112Ud15VXX2qS5g45xDHhwWGQNyJpHMkcWM3sgN7tECtXh1pOtVN0dfwpZoxUk3LVb7c9vA6DaWqny4ziglvLfqi0Hbs4297ajYPr960eXeaMmSDiMkjg50Bk7LutFU00KA36Dqus/NEf47abjJNKufHzRerS1z7kXnOeaXsMxwJlZrx3U1t0SCNh9V3taVIcC5lmc/ihlOtmLI/s2gAENaX92wN70jquY4qkkzvE6HiYbknWlPzt1p6lwtermfCeM8WywciGVmnV/NiNjmt36O/5h66O1ezpMRJAJ2JC6hPMrJY+A8GWVtN8avT4R9oiLsgEREAREQBERAEREAREQBERAEREAREQHOvhQDjPw5rDpe6Vwa6rpxdFRrxrqt3gXJ2R8Zbl5sjpZGim66FDcbNBI8T4+J2vdWPi3LsWS+GSQW6B2pmwNGwdrG3Qe4KUpT6tZm2et9KksKOHHSrT9X7nI3cLlyeI8RZDJJE5veJjcW2KaDqr5wHWrHrWTl9gk4bxHGazTlRWJALJeQdj5kksLfLYdLXRMHl2GGeXJYB2kwp5ob+s1Z6BfGHyvBFNNO1o1zN0v2G426nx6D3LhYXHz+S8unXHLW2WvOP4ZAcgcy4gwY2vlijfEHB4e9rT1JBAPUVXRaHIcon4jn5UYPYvJaw1V7jf3Naf6wUxm/BriSvMhAFmz3W7n0nx9tqwcJ4NFjMEcQAA9Q+4bD2LpQel8DifSMPtuCdy3vhrZTJHf/IK//MP2V8fCuAXYAcaa6ZwcbqmksBN+Feat7uXYTlDMr5YN03QvT5X1XxzByxDmhgmF6CS3Zp3Ox6hY8N01zEOlKOJCdd1V9/sheTOGQQSSdnkxzPkYO62btCADZNFx8+qrvKLv+F4x+tL+y5XHgnI+NiSdrEAH6S2w1o2PXcD0BbGFynBCzIYwU3IJMgAaLLut0N1uTYz+Su1u7rfwZzccMf8Ak3EzobEuM5zrH0RISfdQd7D5qY+D/icch4rkSdyJzu1fd91p1ud08t1eeH8Bigg+LsHydEAUB1N7V61q8J5Qx8ZkscbQGzCngNaNqqthv1WLCpplMTpqnCcWt3p5N2c35gwYcKsvAyowS4aWwyAkg/UHQDqR83woLrPCsh0kMT3inujY548nFoLh77Vcxvg0w2SCQNGxsANaKry229lK2RxhoAGwAoepdQhlbZHpHSFiRjFW64ur8j6REVDxhERAEREAREQBERAEREAREQBERAEREAREQBERAERamfIR2YadOuQNJFXVE7X6lknSs1K3RtoowZruwa++8S1t0PGTQTXRbHD5i5rtRstkc29twDQulwsRN16nTg0r9DbREVDgIiIAiIgCIiAIiIAiIgCIiAIiIAiIgCItfKywzTsSXE0G14Cz1I8ljaStmpN6I2EWs/NAYx4BIfp0gVZ1bjqsmNOHtDhdHz67Gj/gsUk3QytKzKiIujAiIgCIiALQ4qd4PTO39h631qcSwO2aGhzmOa4Oa5vUEWP3lcTTcaR3BpStlejil0tn0YugyN6R9+jLpu7679VO8IO0n/fl/aVe4xxMY8mNw0NLmyiO5NdOaXS01wbRsgtvqFZuG4XZM06i8lxc5zupc42SVOGDKDTe1FJ40ZxaW9/BtIiK5AIiIAiIgCIiAIiIAiIgCIiAIiIAiIgCjuJH5SD09p/llSKiuONkHZPjYZNJeC0GjTmFoP3qeLeXTw+ymH3vf6IzD4o15gi7Sw1zNPyL2k00htuLiN/Uprgx+Rb63/tuWjl4cjcfG0M1SwdkSB1OltOH8eSjmc2R4Zgxslj2F7XPe8/MZqeaH1h5kdNr8ang4cs/PQ7xZxyb8f2W1F8seCAQQQRYI3BB6EL6XoIBERAEREAREQFA5u/pXB/s/wDqHK/NVB5u/pXB/s/+ocr81WxO7Hy/JKHekeoiKJUIiIAiIgCIiAIiIAvLVO574hMX4+FjuMbshwD3CwQ0uDALG9dSa66aUVxrkJuFCcrFnyRNFTnFzx3hYDj3QKO9+W1eK80sdpyyq8u/3oemGAmo5nWbb/To6KN5c4i7IxoZXVqczv101NJa4j2gqSV4yUkmjzyTi2mERF0YERa3x5uvs+9erTdbatOur9SxtLc1JvY2UWtJnNa/Qbu2gkDYF2zbK2LRST2DTW56o7jfA4suMxyjpuxw+c13m0qRtLXSdO0ctXoznfD+J5HCJBBkh0mI40xwFlnj3B7yWest8Qr/AI2SyRjXxua5jxbXNNgg+IKwcT4ZHkMdHIA4EVv7/X6dtxQIohV3l/hTuHOnMk//AApI0RkEvEjj1NDyBFt+d1IBBVZNYivj9k0nDTh9FuRYMPOjlbqjdqF0eoo+RB3C+MLicU2rsnatNXsR1uuo3Gx3HkpUylo2kRFhoREQFA5u/pXB/s/+ocr81ULm5p/KuBsd+wrY+GQ4n3dVfWq2J3Y+X5JQ3keoiKJUIiIAixy5DWC3EAelfEObG/5jmu9RtbT3MtGdEXhdSw09XxJK1oLnEAAWSTQA8yT0VW458IWPBbYKnkuu6ajB8i/xPobfsUNHwLiPEyH5bjDBdhhBH9yHz+tIb9CtHCdXLREniLaOrJTm+B2vFzoWmVkVF3Z2/u6g9jhpu2/OBI6WD0WtxjnGPLiOPislklloFobdCwT06dKs0B1Vu4VwxmNCyCPUWRihqNnckmz6yemy26Xz8To9ylllSlv9emh7odIpRzRtx2+zQ4Bw44+PDC6i5je9XTUSXOr0WSpBEXpjFRSSPO227YREWmBV7LyRG57y5rdOUa1Nc4EmACqbv4k+xWEqv9lIcnSY3aPjBl1mtGkwdnXrtQxk3Vcy2E0rvkY2Zgl1Pa9rnGaAd1r2gHVQsO69fuUIOB8d8cll+NS1v6B2Kn8yJ4yNLY3Fr3wO1NrSBG4l2pT4XfR5OF6e6OceKlVP58ihfkPjn6S37b/ZT8h8c/SG/bf7KvyL1dc+S9jzdUub9yg/kPjn6S37b/ZWrzBFm42DLJnSNkcJ4uyIdqIaQQ4E6G7HbbfoukKpfCdhdtguZ4drGSfAAEmyfAKuDiXiRTS3XA4nh1FvUr3LHHnYmXDBOfk8yKJ0ZPQmRodGfeXMKlPgyze1OZ9SRjfdrWHmblD41w7Cc0ET4kMRZV6tOhoe3zvYO/q+lfXwV8LdAMwuBuWRjiSDu6nX/j96viOM8KU+OifoyUFKM1Hh/hbHcy4QJBycYEGiDNF1/vLz858L9JxftovxLUPI2Ad+xbv5PlH3ak/MXh//AER/fl/EvD/5+J6u34G3+c+F+k4v20X4llzuLRxwGcEOZp1NLSCHA9NJGxtR/wCY3D/+iP78v4loc84wh4f2cQDY4ywADwaHCuu67hGEpqKOZylGLbMGDm8QzAZInMjjsht+P3ffspbh3GTE3TnyQxSajp1vYzU0f8zdR3C+uS5Wuwscto9wX6+hv22nG+U8fMe2SUyBzG6Pk36dr1URR8z71TFnFycGkl4LU4hFpKSds2fznwv0nF+2i/En5z4X6Ti/bRfiUN/Jth/SyPtB+FP5NcP6WR9oPwqVYXN+x3eJyRM/nPhfpOL9tF+JfUfMeG4hrcjGc5xpobLGSSegAB3KhP5NcP6WR9oPwr7h+DvEY5rwZyWPa4B0m1tIcL28wErD5v2F4nJEQwO4jmyxvcRDETYB8jp/xv3Kx43KUMUrJYS5um9QskO28b96p3AuJsweI5MeQdDZHHS52w3cXNs+RDiL8wr0OZMYyRwtkY6SQ01rSCdhZJroKBXqx5YiqMO7RDCUHblvZocf53xsXUyzLM3qxhADT/8AY87N9W59CrYxuJcV3kPYYp8CHNYR6GfOl9bqb5K4jljF7d2SY2mVxBt1kBwFamtOwdsN6tStLyqcYLsrXm/wXcHJ9p6EJwLk/GxKc1uuUD+ckou/qDoweoe9TdL1FJycnbKJJaIIiLDQiIgCIiALyl6iA8peosORlNZV3udgASdhZ2CxtJWzUr2MyLA/LaGtfuQ6tNAknV0oKvcxc4GIxwYsbpcmZuqMaTpAstsjYuNtO2wFbkLY9p5UZLsq2S3G+YIMNmuZ1E3oaN3uI+iP3nYeJVTjwczi5D8i8fCu2Rt+c8eB3G/6xFfRHit/gfJZL/jXEHdvkOo6SbYzxAPg4jwAGkeAPVW4BWzKHd1fP9Eqcu9tyMeNjtjYyNmzWNDWgkmmtFDc7noslL1FEqEREAWrxLh7MiN8Ugtj2kH2raRanWqMavQ55j8lcTxS5mHksETjdPG49NURfqq1auWeETY8bmzymaR7y9zjt4VQ9G33lQ3F+YMhnFIMaN9Qu7IPbpYb1FxdZIsbAdCriF6MXEm0s1a6kcOEU3V6HqIi8xcIiICK4zyxi5ddvGHEdHbhw9RG61uE8lYeK7XDHUgunElzh6tV0p5F31k6y3ocZI3dHPJOCcU4eS/GkdkRWS4buJvcl8Tj1Pmw2fJSXCPhHhf3MppgeDRO7o7+ttqYf1ht5q40ovjHLeNlD5ZgL6oPb3ZB6nDevQbHoVOsjLvr1Rzkce6/RkhDO17Q5jmua4W0tIII9BHVZFz6bk/OwiZOHyl7epZ3WuP6zD8nJ6+6fJbXDPhGp3ZZ0bopG7Oc1rqHpfEe+32aljwr1g7+/YdZWktC7oscGQ17WvYQ5j2hzSOhaRYIX3aiVPUREAREQBERAFHcSPfhHn2n+WVIqI49IWGF4a94aXghgBPeYQNiR4qWL3fb7KYXe9/o0sXiTX9hEHwnQ5laXPJdpbWwLQN/WpXg7QYmGhdvF+Nazt9yj5sbssfGd2duiMRkDGjVs2nV5qQ4G0iBmoEE6jR6i3Ei/eFLCUlPXl+iuI4uGnP9m+iIvUeYIiIAiIgC8K9XhQHPc0auORj6L4/ux3O/euhrnkfe46fqvP3YgH710NXxv6+SI4XHzCIigWCIiAIiIAiIgC0uJ8Fx8lumeNkgHQnZw/VcN2+wrdRanQKhznxSaL4vh4REck5DARtpZYY0N8uvXwDTSieLcr5mDEcqHOyZHxkGVsh7pBIBLRZ6XdOva1Jc7RGGfFzKJjiIEhHRtPDm6vIG3Cztdea+OYeccWfHdDA4ySTU0NYCXdQSAB1O1bL5WLNZsTO9f6+3D1PpYUXlhkWn9vfj6Fm4DxE5GPDMRRey3AdA4HS6vRYKkFGct8PdBjQxP+e1tvA8HOJc4ewuI9ik19HDvKs254J1meXYIiLs4CIiAIiIAiIgCIiAIiIAiIgC8K9XhQHPOD97jc58nTfcxrF0QLnvKve4vlny+M/57GroSvj7ryRHC2fmwiIoFgiIgCIiAIiIAiIgPCFhhwY2EljGNJ6lrWtPvAWdEAREQBERAEREAREQBERAEREAREQBFjyH6WOcOoaSPYLVfjyMiR0xa99Ry6aaI9m+dOHe9VhcTnlpUYWRFHcDzXyx6n0XNe5tjYO0nqFuZGQ2Npc8gNAskoppxzGlA5Edq4hmO9E3/lk3+5dEUXjZuOJCGMLJJN3fIlpdv1ca6WepWV3G4RtZJ1AUASTYDhQHhRG6piY0Zu78DiEcqo30WlkcWjY7QdTnVZEbXPIHmdI2XreKxGPtQ62b+BvuiyK63sp543VnZuItWbicbGCRxprmhw2N0aA2/rBJuJxMdpc6jR8/AAn294belbmXMG0i1MPikcrnNaXBzdy17XNNedEdFtrVJS1QCIi0BERAEREAREQBERAEREAREQBERAEREAREQGHM/m5P1Hf4FVZuGH/GXb0JqcQ5wIaR1oGjV2bB2Vue0EEHoRRWCHBY1pb3iHbHUSdqqt1OeGptWZREYGRK+ENjAa+NxjlDNA0uaRVBwqiL96x8TDxGO1c7V1shpodpHTjoFU2r9qnMXEbHYaXG/pEnp61G8ew5JC3Tr0ij3CeoN95tiwduhsVsuHhvJW7qjUjBw7s3Sl2uIuDXU2Om7urU6tRJPdHoWPhWO17smxbgyKvA/wA1Y6ekBfWPwl8j2OeZg1ln50l2RV6nuJHqA9e2yk4+Dsb0fP8AaydOlbFZGDdN8HfwbUeZDYkkJOQ2YtBk0vjLzptuihRPiNx67WNjC6Kdwstlkf2f1j2ThYH1ipk8Bj8HTDe6Ejqvzo+KyO4LGRRdMR13lk6+Hj6vd606p7PbX5GWPMgs/NjkxmBjg4tia1wG5bTmWXeQ7p6+YWxnyNblRF96Q+S6BNfJM326V5+CkhwNn05+tn5V331/H3LSk4QTOO9OGDVvrednMAFPvYgg/wAWuXhyrx0+GMseZj4foOUDEQ5kcbgS02BqdbWg+8/+lY1ow8IY2qdN1veR/wB4B/i/VW8rwi43fEyktgiIuwEREAREQBERAEREAREQBERAEREAREQBERAEREAREQBERAEREAREQBERAEREAREQBERAEREAREQH/9k="/>
          <p:cNvSpPr>
            <a:spLocks noChangeAspect="1" noChangeArrowheads="1"/>
          </p:cNvSpPr>
          <p:nvPr/>
        </p:nvSpPr>
        <p:spPr bwMode="auto">
          <a:xfrm>
            <a:off x="63500" y="-909638"/>
            <a:ext cx="2438400" cy="18764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988" name="Picture 4" descr="http://api.ning.com/files/LbXJULSVXXcIq2wBbS4GR0S7bXchwOX41agoYIVCKvw_/protein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2971800"/>
            <a:ext cx="4644068" cy="35623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Nucleic Acids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620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Store and transmit genetic information.</a:t>
            </a:r>
          </a:p>
          <a:p>
            <a:r>
              <a:rPr lang="en-US" sz="2800" dirty="0" smtClean="0"/>
              <a:t>Made up of repeating subunits called nucleotides</a:t>
            </a:r>
          </a:p>
          <a:p>
            <a:r>
              <a:rPr lang="en-US" sz="2800" dirty="0" smtClean="0"/>
              <a:t>DNA, RNA, ATP</a:t>
            </a:r>
            <a:endParaRPr lang="en-US" sz="2800" dirty="0"/>
          </a:p>
        </p:txBody>
      </p:sp>
      <p:pic>
        <p:nvPicPr>
          <p:cNvPr id="40962" name="Picture 2" descr="http://staff.jccc.net/pdecell/biochemistry/nucleotheme.gif"/>
          <p:cNvPicPr>
            <a:picLocks noChangeAspect="1" noChangeArrowheads="1"/>
          </p:cNvPicPr>
          <p:nvPr/>
        </p:nvPicPr>
        <p:blipFill>
          <a:blip r:embed="rId2" cstate="print"/>
          <a:srcRect r="5000" b="11667"/>
          <a:stretch>
            <a:fillRect/>
          </a:stretch>
        </p:blipFill>
        <p:spPr bwMode="auto">
          <a:xfrm>
            <a:off x="3581400" y="2819400"/>
            <a:ext cx="5791200" cy="403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92D050"/>
                </a:solidFill>
              </a:rPr>
              <a:t>Warm up 10/28</a:t>
            </a:r>
            <a:endParaRPr lang="en-US" b="1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is the name of the protein that speeds up chemical reactions? </a:t>
            </a:r>
          </a:p>
          <a:p>
            <a:pPr marL="514350" indent="-514350">
              <a:buNone/>
            </a:pPr>
            <a:r>
              <a:rPr lang="en-US" i="1" dirty="0" smtClean="0"/>
              <a:t>	Catalyst</a:t>
            </a:r>
          </a:p>
          <a:p>
            <a:pPr marL="514350" indent="-514350">
              <a:buNone/>
            </a:pPr>
            <a:r>
              <a:rPr lang="en-US" dirty="0" smtClean="0"/>
              <a:t>2.  A chemical reaction takes place during which the molecules of a toothpick are broken down, but without any assistance of the protein mentioned in #1.  How would the graph showing this reaction look different than the one you made for the </a:t>
            </a:r>
            <a:r>
              <a:rPr lang="en-US" dirty="0" err="1" smtClean="0"/>
              <a:t>toothpickase</a:t>
            </a:r>
            <a:r>
              <a:rPr lang="en-US" dirty="0" smtClean="0"/>
              <a:t> lab?  </a:t>
            </a:r>
          </a:p>
          <a:p>
            <a:pPr marL="514350" indent="-514350">
              <a:buNone/>
            </a:pPr>
            <a:r>
              <a:rPr lang="en-US" dirty="0" smtClean="0"/>
              <a:t>	</a:t>
            </a:r>
            <a:r>
              <a:rPr lang="en-US" i="1" dirty="0" smtClean="0"/>
              <a:t>The curve would extend slightly higher, showing that the reaction used more energy.  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pH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dirty="0" smtClean="0"/>
              <a:t>The measure of the concentration of H+ in a solution.</a:t>
            </a:r>
          </a:p>
          <a:p>
            <a:r>
              <a:rPr lang="en-US" dirty="0" smtClean="0"/>
              <a:t>pH of pure water = 7</a:t>
            </a:r>
          </a:p>
          <a:p>
            <a:r>
              <a:rPr lang="en-US" dirty="0" smtClean="0"/>
              <a:t>Acid:  pH lower than 7</a:t>
            </a:r>
          </a:p>
          <a:p>
            <a:r>
              <a:rPr lang="en-US" dirty="0" smtClean="0"/>
              <a:t>Base: pH higher than 7</a:t>
            </a:r>
            <a:endParaRPr lang="en-US" dirty="0"/>
          </a:p>
        </p:txBody>
      </p:sp>
      <p:pic>
        <p:nvPicPr>
          <p:cNvPr id="1026" name="Picture 2" descr="http://t1.gstatic.com/images?q=tbn:ANd9GcSF_khLedDO2-D2SnaNu8LAJcApuDiYIa4AtJwPCz0EnHc1uGzC5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181600"/>
            <a:ext cx="7532431" cy="21240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1199</TotalTime>
  <Words>526</Words>
  <Application>Microsoft Office PowerPoint</Application>
  <PresentationFormat>On-screen Show (4:3)</PresentationFormat>
  <Paragraphs>100</Paragraphs>
  <Slides>27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Warm up 10/21</vt:lpstr>
      <vt:lpstr>Unit 3  Chemistry of Life</vt:lpstr>
      <vt:lpstr>Slide 3</vt:lpstr>
      <vt:lpstr>Human Demonstration</vt:lpstr>
      <vt:lpstr>Slide 5</vt:lpstr>
      <vt:lpstr>Slide 6</vt:lpstr>
      <vt:lpstr>Slide 7</vt:lpstr>
      <vt:lpstr>Slide 8</vt:lpstr>
      <vt:lpstr>Molecule</vt:lpstr>
      <vt:lpstr>Compound</vt:lpstr>
      <vt:lpstr>Slide 11</vt:lpstr>
      <vt:lpstr>Slide 12</vt:lpstr>
      <vt:lpstr>Exit Ticket</vt:lpstr>
      <vt:lpstr>Warm Up 10/24</vt:lpstr>
      <vt:lpstr>Chemical Reaction (rxn)</vt:lpstr>
      <vt:lpstr>Chemical equations</vt:lpstr>
      <vt:lpstr>Activation Energy--minimum amt. of energy needed for reactants to form products in a chemical reaction.</vt:lpstr>
      <vt:lpstr>Catalyst—substance that lowers the activation energy needed to start a chemical reaction. </vt:lpstr>
      <vt:lpstr>How an Enzyme works. </vt:lpstr>
      <vt:lpstr>Warm-up 10/26</vt:lpstr>
      <vt:lpstr>Macromolecules</vt:lpstr>
      <vt:lpstr>Carbohydrates</vt:lpstr>
      <vt:lpstr>Lipids</vt:lpstr>
      <vt:lpstr>Proteins</vt:lpstr>
      <vt:lpstr>Nucleic Acids</vt:lpstr>
      <vt:lpstr>Warm up 10/28</vt:lpstr>
      <vt:lpstr>pH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Tobin</dc:creator>
  <cp:lastModifiedBy>alisonp</cp:lastModifiedBy>
  <cp:revision>75</cp:revision>
  <dcterms:created xsi:type="dcterms:W3CDTF">2011-10-20T01:23:50Z</dcterms:created>
  <dcterms:modified xsi:type="dcterms:W3CDTF">2011-10-28T22:30:28Z</dcterms:modified>
</cp:coreProperties>
</file>