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Roboto" panose="020B0604020202020204" charset="0"/>
      <p:regular r:id="rId10"/>
      <p:bold r:id="rId11"/>
      <p:italic r:id="rId12"/>
      <p:boldItalic r:id="rId13"/>
    </p:embeddedFont>
    <p:embeddedFont>
      <p:font typeface="Merriweather" panose="020B060402020202020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5" d="100"/>
          <a:sy n="145" d="100"/>
        </p:scale>
        <p:origin x="62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extLst>
      <p:ext uri="{BB962C8B-B14F-4D97-AF65-F5344CB8AC3E}">
        <p14:creationId xmlns:p14="http://schemas.microsoft.com/office/powerpoint/2010/main" val="38281051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Shape 6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516941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54374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036152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530271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Other workshops offered were Rotation Round Table, Dress for Success, Professionalism (Resume Critique, Email Etiquette, &amp; Interview Skills)</a:t>
            </a:r>
          </a:p>
        </p:txBody>
      </p:sp>
    </p:spTree>
    <p:extLst>
      <p:ext uri="{BB962C8B-B14F-4D97-AF65-F5344CB8AC3E}">
        <p14:creationId xmlns:p14="http://schemas.microsoft.com/office/powerpoint/2010/main" val="26445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n"/>
              <a:t>Breakdown of the 17 students in PP1 year, 11 = green, 4 = yellow and 2 = blue</a:t>
            </a:r>
          </a:p>
        </p:txBody>
      </p:sp>
    </p:spTree>
    <p:extLst>
      <p:ext uri="{BB962C8B-B14F-4D97-AF65-F5344CB8AC3E}">
        <p14:creationId xmlns:p14="http://schemas.microsoft.com/office/powerpoint/2010/main" val="309617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1" name="Shape 10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32127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125" y="0"/>
            <a:ext cx="9144250" cy="4398100"/>
          </a:xfrm>
          <a:custGeom>
            <a:avLst/>
            <a:gdLst/>
            <a:ahLst/>
            <a:cxnLst/>
            <a:rect l="0" t="0" r="0" b="0"/>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Shape 11"/>
          <p:cNvSpPr txBox="1">
            <a:spLocks noGrp="1"/>
          </p:cNvSpPr>
          <p:nvPr>
            <p:ph type="ctrTitle"/>
          </p:nvPr>
        </p:nvSpPr>
        <p:spPr>
          <a:xfrm>
            <a:off x="311700" y="539725"/>
            <a:ext cx="8520600" cy="1282500"/>
          </a:xfrm>
          <a:prstGeom prst="rect">
            <a:avLst/>
          </a:prstGeom>
        </p:spPr>
        <p:txBody>
          <a:bodyPr wrap="square" lIns="91425" tIns="91425" rIns="91425" bIns="91425" anchor="t"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sp>
        <p:nvSpPr>
          <p:cNvPr id="12" name="Shape 12"/>
          <p:cNvSpPr txBox="1">
            <a:spLocks noGrp="1"/>
          </p:cNvSpPr>
          <p:nvPr>
            <p:ph type="subTitle" idx="1"/>
          </p:nvPr>
        </p:nvSpPr>
        <p:spPr>
          <a:xfrm>
            <a:off x="311700" y="1878560"/>
            <a:ext cx="4242600" cy="738300"/>
          </a:xfrm>
          <a:prstGeom prst="rect">
            <a:avLst/>
          </a:prstGeom>
        </p:spPr>
        <p:txBody>
          <a:bodyPr wrap="square" lIns="91425" tIns="91425" rIns="91425" bIns="91425" anchor="t" anchorCtr="0"/>
          <a:lstStyle>
            <a:lvl1pPr lvl="0">
              <a:lnSpc>
                <a:spcPct val="100000"/>
              </a:lnSpc>
              <a:spcBef>
                <a:spcPts val="0"/>
              </a:spcBef>
              <a:spcAft>
                <a:spcPts val="0"/>
              </a:spcAft>
              <a:buClr>
                <a:schemeClr val="lt2"/>
              </a:buClr>
              <a:buSzPct val="100000"/>
              <a:buNone/>
              <a:defRPr sz="1600">
                <a:solidFill>
                  <a:schemeClr val="lt2"/>
                </a:solidFill>
              </a:defRPr>
            </a:lvl1pPr>
            <a:lvl2pPr lvl="1">
              <a:lnSpc>
                <a:spcPct val="100000"/>
              </a:lnSpc>
              <a:spcBef>
                <a:spcPts val="0"/>
              </a:spcBef>
              <a:spcAft>
                <a:spcPts val="0"/>
              </a:spcAft>
              <a:buClr>
                <a:schemeClr val="lt2"/>
              </a:buClr>
              <a:buSzPct val="100000"/>
              <a:buNone/>
              <a:defRPr sz="1600">
                <a:solidFill>
                  <a:schemeClr val="lt2"/>
                </a:solidFill>
              </a:defRPr>
            </a:lvl2pPr>
            <a:lvl3pPr lvl="2">
              <a:lnSpc>
                <a:spcPct val="100000"/>
              </a:lnSpc>
              <a:spcBef>
                <a:spcPts val="0"/>
              </a:spcBef>
              <a:spcAft>
                <a:spcPts val="0"/>
              </a:spcAft>
              <a:buClr>
                <a:schemeClr val="lt2"/>
              </a:buClr>
              <a:buSzPct val="100000"/>
              <a:buNone/>
              <a:defRPr sz="1600">
                <a:solidFill>
                  <a:schemeClr val="lt2"/>
                </a:solidFill>
              </a:defRPr>
            </a:lvl3pPr>
            <a:lvl4pPr lvl="3">
              <a:lnSpc>
                <a:spcPct val="100000"/>
              </a:lnSpc>
              <a:spcBef>
                <a:spcPts val="0"/>
              </a:spcBef>
              <a:spcAft>
                <a:spcPts val="0"/>
              </a:spcAft>
              <a:buClr>
                <a:schemeClr val="lt2"/>
              </a:buClr>
              <a:buSzPct val="100000"/>
              <a:buNone/>
              <a:defRPr sz="1600">
                <a:solidFill>
                  <a:schemeClr val="lt2"/>
                </a:solidFill>
              </a:defRPr>
            </a:lvl4pPr>
            <a:lvl5pPr lvl="4">
              <a:lnSpc>
                <a:spcPct val="100000"/>
              </a:lnSpc>
              <a:spcBef>
                <a:spcPts val="0"/>
              </a:spcBef>
              <a:spcAft>
                <a:spcPts val="0"/>
              </a:spcAft>
              <a:buClr>
                <a:schemeClr val="lt2"/>
              </a:buClr>
              <a:buSzPct val="100000"/>
              <a:buNone/>
              <a:defRPr sz="1600">
                <a:solidFill>
                  <a:schemeClr val="lt2"/>
                </a:solidFill>
              </a:defRPr>
            </a:lvl5pPr>
            <a:lvl6pPr lvl="5">
              <a:lnSpc>
                <a:spcPct val="100000"/>
              </a:lnSpc>
              <a:spcBef>
                <a:spcPts val="0"/>
              </a:spcBef>
              <a:spcAft>
                <a:spcPts val="0"/>
              </a:spcAft>
              <a:buClr>
                <a:schemeClr val="lt2"/>
              </a:buClr>
              <a:buSzPct val="100000"/>
              <a:buNone/>
              <a:defRPr sz="1600">
                <a:solidFill>
                  <a:schemeClr val="lt2"/>
                </a:solidFill>
              </a:defRPr>
            </a:lvl6pPr>
            <a:lvl7pPr lvl="6">
              <a:lnSpc>
                <a:spcPct val="100000"/>
              </a:lnSpc>
              <a:spcBef>
                <a:spcPts val="0"/>
              </a:spcBef>
              <a:spcAft>
                <a:spcPts val="0"/>
              </a:spcAft>
              <a:buClr>
                <a:schemeClr val="lt2"/>
              </a:buClr>
              <a:buSzPct val="100000"/>
              <a:buNone/>
              <a:defRPr sz="1600">
                <a:solidFill>
                  <a:schemeClr val="lt2"/>
                </a:solidFill>
              </a:defRPr>
            </a:lvl7pPr>
            <a:lvl8pPr lvl="7">
              <a:lnSpc>
                <a:spcPct val="100000"/>
              </a:lnSpc>
              <a:spcBef>
                <a:spcPts val="0"/>
              </a:spcBef>
              <a:spcAft>
                <a:spcPts val="0"/>
              </a:spcAft>
              <a:buClr>
                <a:schemeClr val="lt2"/>
              </a:buClr>
              <a:buSzPct val="100000"/>
              <a:buNone/>
              <a:defRPr sz="1600">
                <a:solidFill>
                  <a:schemeClr val="lt2"/>
                </a:solidFill>
              </a:defRPr>
            </a:lvl8pPr>
            <a:lvl9pPr lvl="8">
              <a:lnSpc>
                <a:spcPct val="100000"/>
              </a:lnSpc>
              <a:spcBef>
                <a:spcPts val="0"/>
              </a:spcBef>
              <a:spcAft>
                <a:spcPts val="0"/>
              </a:spcAft>
              <a:buClr>
                <a:schemeClr val="lt2"/>
              </a:buClr>
              <a:buSzPct val="100000"/>
              <a:buNone/>
              <a:defRPr sz="1600">
                <a:solidFill>
                  <a:schemeClr val="lt2"/>
                </a:solidFill>
              </a:defRPr>
            </a:lvl9pPr>
          </a:lstStyle>
          <a:p>
            <a:endParaRPr/>
          </a:p>
        </p:txBody>
      </p:sp>
      <p:sp>
        <p:nvSpPr>
          <p:cNvPr id="13" name="Shape 1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3"/>
        </a:solidFill>
        <a:effectLst/>
      </p:bgPr>
    </p:bg>
    <p:spTree>
      <p:nvGrpSpPr>
        <p:cNvPr id="1" name="Shape 14"/>
        <p:cNvGrpSpPr/>
        <p:nvPr/>
      </p:nvGrpSpPr>
      <p:grpSpPr>
        <a:xfrm>
          <a:off x="0" y="0"/>
          <a:ext cx="0" cy="0"/>
          <a:chOff x="0" y="0"/>
          <a:chExt cx="0" cy="0"/>
        </a:xfrm>
      </p:grpSpPr>
      <p:sp>
        <p:nvSpPr>
          <p:cNvPr id="15" name="Shape 15"/>
          <p:cNvSpPr/>
          <p:nvPr/>
        </p:nvSpPr>
        <p:spPr>
          <a:xfrm>
            <a:off x="0" y="48099"/>
            <a:ext cx="9144250" cy="4398100"/>
          </a:xfrm>
          <a:custGeom>
            <a:avLst/>
            <a:gdLst/>
            <a:ahLst/>
            <a:cxnLst/>
            <a:rect l="0" t="0" r="0" b="0"/>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Shape 16"/>
          <p:cNvSpPr/>
          <p:nvPr/>
        </p:nvSpPr>
        <p:spPr>
          <a:xfrm>
            <a:off x="0" y="0"/>
            <a:ext cx="9144250" cy="4398100"/>
          </a:xfrm>
          <a:custGeom>
            <a:avLst/>
            <a:gdLst/>
            <a:ahLst/>
            <a:cxnLst/>
            <a:rect l="0" t="0" r="0" b="0"/>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Shape 17"/>
          <p:cNvSpPr txBox="1">
            <a:spLocks noGrp="1"/>
          </p:cNvSpPr>
          <p:nvPr>
            <p:ph type="title"/>
          </p:nvPr>
        </p:nvSpPr>
        <p:spPr>
          <a:xfrm>
            <a:off x="311700" y="539725"/>
            <a:ext cx="8520600" cy="1282500"/>
          </a:xfrm>
          <a:prstGeom prst="rect">
            <a:avLst/>
          </a:prstGeom>
        </p:spPr>
        <p:txBody>
          <a:bodyPr wrap="square" lIns="91425" tIns="91425" rIns="91425" bIns="91425" anchor="t"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sp>
        <p:nvSpPr>
          <p:cNvPr id="18" name="Shape 1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p:nvPr/>
        </p:nvSpPr>
        <p:spPr>
          <a:xfrm>
            <a:off x="0" y="0"/>
            <a:ext cx="4314000" cy="51435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21" name="Shape 21"/>
          <p:cNvSpPr/>
          <p:nvPr/>
        </p:nvSpPr>
        <p:spPr>
          <a:xfrm>
            <a:off x="0" y="44125"/>
            <a:ext cx="4313625" cy="4399375"/>
          </a:xfrm>
          <a:custGeom>
            <a:avLst/>
            <a:gdLst/>
            <a:ahLst/>
            <a:cxnLst/>
            <a:rect l="0" t="0" r="0" b="0"/>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Shape 22"/>
          <p:cNvSpPr/>
          <p:nvPr/>
        </p:nvSpPr>
        <p:spPr>
          <a:xfrm>
            <a:off x="-125" y="0"/>
            <a:ext cx="4316900" cy="4395600"/>
          </a:xfrm>
          <a:custGeom>
            <a:avLst/>
            <a:gdLst/>
            <a:ahLst/>
            <a:cxnLst/>
            <a:rect l="0" t="0" r="0" b="0"/>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Shape 23"/>
          <p:cNvSpPr txBox="1">
            <a:spLocks noGrp="1"/>
          </p:cNvSpPr>
          <p:nvPr>
            <p:ph type="title"/>
          </p:nvPr>
        </p:nvSpPr>
        <p:spPr>
          <a:xfrm>
            <a:off x="311725" y="500925"/>
            <a:ext cx="3706500" cy="2508900"/>
          </a:xfrm>
          <a:prstGeom prst="rect">
            <a:avLst/>
          </a:prstGeom>
        </p:spPr>
        <p:txBody>
          <a:bodyPr wrap="square" lIns="91425" tIns="91425" rIns="91425" bIns="91425" anchor="t"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24" name="Shape 24"/>
          <p:cNvSpPr txBox="1">
            <a:spLocks noGrp="1"/>
          </p:cNvSpPr>
          <p:nvPr>
            <p:ph type="body" idx="1"/>
          </p:nvPr>
        </p:nvSpPr>
        <p:spPr>
          <a:xfrm>
            <a:off x="4644675" y="500925"/>
            <a:ext cx="4166400" cy="4098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5" name="Shape 2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6"/>
        <p:cNvGrpSpPr/>
        <p:nvPr/>
      </p:nvGrpSpPr>
      <p:grpSpPr>
        <a:xfrm>
          <a:off x="0" y="0"/>
          <a:ext cx="0" cy="0"/>
          <a:chOff x="0" y="0"/>
          <a:chExt cx="0" cy="0"/>
        </a:xfrm>
      </p:grpSpPr>
      <p:sp>
        <p:nvSpPr>
          <p:cNvPr id="27" name="Shape 27"/>
          <p:cNvSpPr/>
          <p:nvPr/>
        </p:nvSpPr>
        <p:spPr>
          <a:xfrm>
            <a:off x="0" y="0"/>
            <a:ext cx="9144000" cy="12771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28" name="Shape 28"/>
          <p:cNvSpPr txBox="1">
            <a:spLocks noGrp="1"/>
          </p:cNvSpPr>
          <p:nvPr>
            <p:ph type="title"/>
          </p:nvPr>
        </p:nvSpPr>
        <p:spPr>
          <a:xfrm>
            <a:off x="311725" y="500925"/>
            <a:ext cx="8520600" cy="623700"/>
          </a:xfrm>
          <a:prstGeom prst="rect">
            <a:avLst/>
          </a:prstGeom>
        </p:spPr>
        <p:txBody>
          <a:bodyPr wrap="square" lIns="91425" tIns="91425" rIns="91425" bIns="91425" anchor="t"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29" name="Shape 29"/>
          <p:cNvSpPr txBox="1">
            <a:spLocks noGrp="1"/>
          </p:cNvSpPr>
          <p:nvPr>
            <p:ph type="body" idx="1"/>
          </p:nvPr>
        </p:nvSpPr>
        <p:spPr>
          <a:xfrm>
            <a:off x="311700" y="1505700"/>
            <a:ext cx="3999900" cy="3076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body" idx="2"/>
          </p:nvPr>
        </p:nvSpPr>
        <p:spPr>
          <a:xfrm>
            <a:off x="4832400" y="1505700"/>
            <a:ext cx="3999900" cy="3076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2"/>
        <p:cNvGrpSpPr/>
        <p:nvPr/>
      </p:nvGrpSpPr>
      <p:grpSpPr>
        <a:xfrm>
          <a:off x="0" y="0"/>
          <a:ext cx="0" cy="0"/>
          <a:chOff x="0" y="0"/>
          <a:chExt cx="0" cy="0"/>
        </a:xfrm>
      </p:grpSpPr>
      <p:sp>
        <p:nvSpPr>
          <p:cNvPr id="33" name="Shape 33"/>
          <p:cNvSpPr/>
          <p:nvPr/>
        </p:nvSpPr>
        <p:spPr>
          <a:xfrm>
            <a:off x="0" y="0"/>
            <a:ext cx="9144000" cy="12771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34" name="Shape 34"/>
          <p:cNvSpPr txBox="1">
            <a:spLocks noGrp="1"/>
          </p:cNvSpPr>
          <p:nvPr>
            <p:ph type="title"/>
          </p:nvPr>
        </p:nvSpPr>
        <p:spPr>
          <a:xfrm>
            <a:off x="311725" y="500925"/>
            <a:ext cx="8520600" cy="623700"/>
          </a:xfrm>
          <a:prstGeom prst="rect">
            <a:avLst/>
          </a:prstGeom>
        </p:spPr>
        <p:txBody>
          <a:bodyPr wrap="square" lIns="91425" tIns="91425" rIns="91425" bIns="91425" anchor="t"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35" name="Shape 3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6"/>
        <p:cNvGrpSpPr/>
        <p:nvPr/>
      </p:nvGrpSpPr>
      <p:grpSpPr>
        <a:xfrm>
          <a:off x="0" y="0"/>
          <a:ext cx="0" cy="0"/>
          <a:chOff x="0" y="0"/>
          <a:chExt cx="0" cy="0"/>
        </a:xfrm>
      </p:grpSpPr>
      <p:sp>
        <p:nvSpPr>
          <p:cNvPr id="37" name="Shape 37"/>
          <p:cNvSpPr/>
          <p:nvPr/>
        </p:nvSpPr>
        <p:spPr>
          <a:xfrm>
            <a:off x="0" y="0"/>
            <a:ext cx="3764400" cy="51435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38" name="Shape 38"/>
          <p:cNvSpPr txBox="1">
            <a:spLocks noGrp="1"/>
          </p:cNvSpPr>
          <p:nvPr>
            <p:ph type="title"/>
          </p:nvPr>
        </p:nvSpPr>
        <p:spPr>
          <a:xfrm>
            <a:off x="311725" y="500925"/>
            <a:ext cx="3127500" cy="1829100"/>
          </a:xfrm>
          <a:prstGeom prst="rect">
            <a:avLst/>
          </a:prstGeom>
        </p:spPr>
        <p:txBody>
          <a:bodyPr wrap="square" lIns="91425" tIns="91425" rIns="91425" bIns="91425" anchor="t"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39" name="Shape 39"/>
          <p:cNvSpPr txBox="1">
            <a:spLocks noGrp="1"/>
          </p:cNvSpPr>
          <p:nvPr>
            <p:ph type="body" idx="1"/>
          </p:nvPr>
        </p:nvSpPr>
        <p:spPr>
          <a:xfrm>
            <a:off x="311700" y="2390650"/>
            <a:ext cx="3127500" cy="2298000"/>
          </a:xfrm>
          <a:prstGeom prst="rect">
            <a:avLst/>
          </a:prstGeom>
        </p:spPr>
        <p:txBody>
          <a:bodyPr wrap="square" lIns="91425" tIns="91425" rIns="91425" bIns="91425" anchor="t" anchorCtr="0"/>
          <a:lstStyle>
            <a:lvl1pPr lvl="0">
              <a:spcBef>
                <a:spcPts val="0"/>
              </a:spcBef>
              <a:buClr>
                <a:schemeClr val="accent2"/>
              </a:buClr>
              <a:defRPr>
                <a:solidFill>
                  <a:schemeClr val="accent2"/>
                </a:solidFill>
              </a:defRPr>
            </a:lvl1pPr>
            <a:lvl2pPr lvl="1">
              <a:spcBef>
                <a:spcPts val="0"/>
              </a:spcBef>
              <a:buClr>
                <a:schemeClr val="accent2"/>
              </a:buClr>
              <a:defRPr>
                <a:solidFill>
                  <a:schemeClr val="accent2"/>
                </a:solidFill>
              </a:defRPr>
            </a:lvl2pPr>
            <a:lvl3pPr lvl="2">
              <a:spcBef>
                <a:spcPts val="0"/>
              </a:spcBef>
              <a:buClr>
                <a:schemeClr val="accent2"/>
              </a:buClr>
              <a:defRPr>
                <a:solidFill>
                  <a:schemeClr val="accent2"/>
                </a:solidFill>
              </a:defRPr>
            </a:lvl3pPr>
            <a:lvl4pPr lvl="3">
              <a:spcBef>
                <a:spcPts val="0"/>
              </a:spcBef>
              <a:buClr>
                <a:schemeClr val="accent2"/>
              </a:buClr>
              <a:defRPr>
                <a:solidFill>
                  <a:schemeClr val="accent2"/>
                </a:solidFill>
              </a:defRPr>
            </a:lvl4pPr>
            <a:lvl5pPr lvl="4">
              <a:spcBef>
                <a:spcPts val="0"/>
              </a:spcBef>
              <a:buClr>
                <a:schemeClr val="accent2"/>
              </a:buClr>
              <a:defRPr>
                <a:solidFill>
                  <a:schemeClr val="accent2"/>
                </a:solidFill>
              </a:defRPr>
            </a:lvl5pPr>
            <a:lvl6pPr lvl="5">
              <a:spcBef>
                <a:spcPts val="0"/>
              </a:spcBef>
              <a:buClr>
                <a:schemeClr val="accent2"/>
              </a:buClr>
              <a:defRPr>
                <a:solidFill>
                  <a:schemeClr val="accent2"/>
                </a:solidFill>
              </a:defRPr>
            </a:lvl6pPr>
            <a:lvl7pPr lvl="6">
              <a:spcBef>
                <a:spcPts val="0"/>
              </a:spcBef>
              <a:buClr>
                <a:schemeClr val="accent2"/>
              </a:buClr>
              <a:defRPr>
                <a:solidFill>
                  <a:schemeClr val="accent2"/>
                </a:solidFill>
              </a:defRPr>
            </a:lvl7pPr>
            <a:lvl8pPr lvl="7">
              <a:spcBef>
                <a:spcPts val="0"/>
              </a:spcBef>
              <a:buClr>
                <a:schemeClr val="accent2"/>
              </a:buClr>
              <a:defRPr>
                <a:solidFill>
                  <a:schemeClr val="accent2"/>
                </a:solidFill>
              </a:defRPr>
            </a:lvl8pPr>
            <a:lvl9pPr lvl="8">
              <a:spcBef>
                <a:spcPts val="0"/>
              </a:spcBef>
              <a:buClr>
                <a:schemeClr val="accent2"/>
              </a:buClr>
              <a:defRPr>
                <a:solidFill>
                  <a:schemeClr val="accent2"/>
                </a:solidFill>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3"/>
        </a:solidFill>
        <a:effectLst/>
      </p:bgPr>
    </p:bg>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311675" y="798600"/>
            <a:ext cx="6247800" cy="3546300"/>
          </a:xfrm>
          <a:prstGeom prst="rect">
            <a:avLst/>
          </a:prstGeom>
        </p:spPr>
        <p:txBody>
          <a:bodyPr wrap="square" lIns="91425" tIns="91425" rIns="91425" bIns="91425" anchor="ctr"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4"/>
        <p:cNvGrpSpPr/>
        <p:nvPr/>
      </p:nvGrpSpPr>
      <p:grpSpPr>
        <a:xfrm>
          <a:off x="0" y="0"/>
          <a:ext cx="0" cy="0"/>
          <a:chOff x="0" y="0"/>
          <a:chExt cx="0" cy="0"/>
        </a:xfrm>
      </p:grpSpPr>
      <p:sp>
        <p:nvSpPr>
          <p:cNvPr id="45" name="Shape 45"/>
          <p:cNvSpPr/>
          <p:nvPr/>
        </p:nvSpPr>
        <p:spPr>
          <a:xfrm>
            <a:off x="0" y="0"/>
            <a:ext cx="4572000" cy="51435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46" name="Shape 46"/>
          <p:cNvSpPr txBox="1">
            <a:spLocks noGrp="1"/>
          </p:cNvSpPr>
          <p:nvPr>
            <p:ph type="title"/>
          </p:nvPr>
        </p:nvSpPr>
        <p:spPr>
          <a:xfrm>
            <a:off x="311300" y="500925"/>
            <a:ext cx="3704400" cy="2049600"/>
          </a:xfrm>
          <a:prstGeom prst="rect">
            <a:avLst/>
          </a:prstGeom>
        </p:spPr>
        <p:txBody>
          <a:bodyPr wrap="square" lIns="91425" tIns="91425" rIns="91425" bIns="91425" anchor="t"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7" name="Shape 47"/>
          <p:cNvSpPr txBox="1">
            <a:spLocks noGrp="1"/>
          </p:cNvSpPr>
          <p:nvPr>
            <p:ph type="subTitle" idx="1"/>
          </p:nvPr>
        </p:nvSpPr>
        <p:spPr>
          <a:xfrm>
            <a:off x="304800" y="2626725"/>
            <a:ext cx="3704400" cy="926700"/>
          </a:xfrm>
          <a:prstGeom prst="rect">
            <a:avLst/>
          </a:prstGeom>
        </p:spPr>
        <p:txBody>
          <a:bodyPr wrap="square" lIns="91425" tIns="91425" rIns="91425" bIns="91425" anchor="t" anchorCtr="0"/>
          <a:lstStyle>
            <a:lvl1pPr lvl="0">
              <a:lnSpc>
                <a:spcPct val="100000"/>
              </a:lnSpc>
              <a:spcBef>
                <a:spcPts val="0"/>
              </a:spcBef>
              <a:spcAft>
                <a:spcPts val="0"/>
              </a:spcAft>
              <a:buClr>
                <a:schemeClr val="accent2"/>
              </a:buClr>
              <a:buSzPct val="100000"/>
              <a:buNone/>
              <a:defRPr sz="1600">
                <a:solidFill>
                  <a:schemeClr val="accent2"/>
                </a:solidFill>
              </a:defRPr>
            </a:lvl1pPr>
            <a:lvl2pPr lvl="1">
              <a:lnSpc>
                <a:spcPct val="100000"/>
              </a:lnSpc>
              <a:spcBef>
                <a:spcPts val="0"/>
              </a:spcBef>
              <a:spcAft>
                <a:spcPts val="0"/>
              </a:spcAft>
              <a:buClr>
                <a:schemeClr val="accent2"/>
              </a:buClr>
              <a:buSzPct val="100000"/>
              <a:buNone/>
              <a:defRPr sz="1600">
                <a:solidFill>
                  <a:schemeClr val="accent2"/>
                </a:solidFill>
              </a:defRPr>
            </a:lvl2pPr>
            <a:lvl3pPr lvl="2">
              <a:lnSpc>
                <a:spcPct val="100000"/>
              </a:lnSpc>
              <a:spcBef>
                <a:spcPts val="0"/>
              </a:spcBef>
              <a:spcAft>
                <a:spcPts val="0"/>
              </a:spcAft>
              <a:buClr>
                <a:schemeClr val="accent2"/>
              </a:buClr>
              <a:buSzPct val="100000"/>
              <a:buNone/>
              <a:defRPr sz="1600">
                <a:solidFill>
                  <a:schemeClr val="accent2"/>
                </a:solidFill>
              </a:defRPr>
            </a:lvl3pPr>
            <a:lvl4pPr lvl="3">
              <a:lnSpc>
                <a:spcPct val="100000"/>
              </a:lnSpc>
              <a:spcBef>
                <a:spcPts val="0"/>
              </a:spcBef>
              <a:spcAft>
                <a:spcPts val="0"/>
              </a:spcAft>
              <a:buClr>
                <a:schemeClr val="accent2"/>
              </a:buClr>
              <a:buSzPct val="100000"/>
              <a:buNone/>
              <a:defRPr sz="1600">
                <a:solidFill>
                  <a:schemeClr val="accent2"/>
                </a:solidFill>
              </a:defRPr>
            </a:lvl4pPr>
            <a:lvl5pPr lvl="4">
              <a:lnSpc>
                <a:spcPct val="100000"/>
              </a:lnSpc>
              <a:spcBef>
                <a:spcPts val="0"/>
              </a:spcBef>
              <a:spcAft>
                <a:spcPts val="0"/>
              </a:spcAft>
              <a:buClr>
                <a:schemeClr val="accent2"/>
              </a:buClr>
              <a:buSzPct val="100000"/>
              <a:buNone/>
              <a:defRPr sz="1600">
                <a:solidFill>
                  <a:schemeClr val="accent2"/>
                </a:solidFill>
              </a:defRPr>
            </a:lvl5pPr>
            <a:lvl6pPr lvl="5">
              <a:lnSpc>
                <a:spcPct val="100000"/>
              </a:lnSpc>
              <a:spcBef>
                <a:spcPts val="0"/>
              </a:spcBef>
              <a:spcAft>
                <a:spcPts val="0"/>
              </a:spcAft>
              <a:buClr>
                <a:schemeClr val="accent2"/>
              </a:buClr>
              <a:buSzPct val="100000"/>
              <a:buNone/>
              <a:defRPr sz="1600">
                <a:solidFill>
                  <a:schemeClr val="accent2"/>
                </a:solidFill>
              </a:defRPr>
            </a:lvl6pPr>
            <a:lvl7pPr lvl="6">
              <a:lnSpc>
                <a:spcPct val="100000"/>
              </a:lnSpc>
              <a:spcBef>
                <a:spcPts val="0"/>
              </a:spcBef>
              <a:spcAft>
                <a:spcPts val="0"/>
              </a:spcAft>
              <a:buClr>
                <a:schemeClr val="accent2"/>
              </a:buClr>
              <a:buSzPct val="100000"/>
              <a:buNone/>
              <a:defRPr sz="1600">
                <a:solidFill>
                  <a:schemeClr val="accent2"/>
                </a:solidFill>
              </a:defRPr>
            </a:lvl7pPr>
            <a:lvl8pPr lvl="7">
              <a:lnSpc>
                <a:spcPct val="100000"/>
              </a:lnSpc>
              <a:spcBef>
                <a:spcPts val="0"/>
              </a:spcBef>
              <a:spcAft>
                <a:spcPts val="0"/>
              </a:spcAft>
              <a:buClr>
                <a:schemeClr val="accent2"/>
              </a:buClr>
              <a:buSzPct val="100000"/>
              <a:buNone/>
              <a:defRPr sz="1600">
                <a:solidFill>
                  <a:schemeClr val="accent2"/>
                </a:solidFill>
              </a:defRPr>
            </a:lvl8pPr>
            <a:lvl9pPr lvl="8">
              <a:lnSpc>
                <a:spcPct val="100000"/>
              </a:lnSpc>
              <a:spcBef>
                <a:spcPts val="0"/>
              </a:spcBef>
              <a:spcAft>
                <a:spcPts val="0"/>
              </a:spcAft>
              <a:buClr>
                <a:schemeClr val="accent2"/>
              </a:buClr>
              <a:buSzPct val="100000"/>
              <a:buNone/>
              <a:defRPr sz="1600">
                <a:solidFill>
                  <a:schemeClr val="accent2"/>
                </a:solidFill>
              </a:defRPr>
            </a:lvl9pPr>
          </a:lstStyle>
          <a:p>
            <a:endParaRPr/>
          </a:p>
        </p:txBody>
      </p:sp>
      <p:sp>
        <p:nvSpPr>
          <p:cNvPr id="48" name="Shape 48"/>
          <p:cNvSpPr txBox="1">
            <a:spLocks noGrp="1"/>
          </p:cNvSpPr>
          <p:nvPr>
            <p:ph type="body" idx="2"/>
          </p:nvPr>
        </p:nvSpPr>
        <p:spPr>
          <a:xfrm>
            <a:off x="4879025" y="500925"/>
            <a:ext cx="3954000" cy="41115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9" name="Shape 4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0"/>
        <p:cNvGrpSpPr/>
        <p:nvPr/>
      </p:nvGrpSpPr>
      <p:grpSpPr>
        <a:xfrm>
          <a:off x="0" y="0"/>
          <a:ext cx="0" cy="0"/>
          <a:chOff x="0" y="0"/>
          <a:chExt cx="0" cy="0"/>
        </a:xfrm>
      </p:grpSpPr>
      <p:sp>
        <p:nvSpPr>
          <p:cNvPr id="51" name="Shape 51"/>
          <p:cNvSpPr/>
          <p:nvPr/>
        </p:nvSpPr>
        <p:spPr>
          <a:xfrm>
            <a:off x="0" y="4369000"/>
            <a:ext cx="9144000" cy="7743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52" name="Shape 52"/>
          <p:cNvSpPr txBox="1">
            <a:spLocks noGrp="1"/>
          </p:cNvSpPr>
          <p:nvPr>
            <p:ph type="body" idx="1"/>
          </p:nvPr>
        </p:nvSpPr>
        <p:spPr>
          <a:xfrm>
            <a:off x="311700" y="4521400"/>
            <a:ext cx="7979400" cy="460500"/>
          </a:xfrm>
          <a:prstGeom prst="rect">
            <a:avLst/>
          </a:prstGeom>
        </p:spPr>
        <p:txBody>
          <a:bodyPr wrap="square" lIns="91425" tIns="91425" rIns="91425" bIns="91425" anchor="ctr" anchorCtr="0"/>
          <a:lstStyle>
            <a:lvl1pPr lvl="0">
              <a:lnSpc>
                <a:spcPct val="100000"/>
              </a:lnSpc>
              <a:spcBef>
                <a:spcPts val="0"/>
              </a:spcBef>
              <a:spcAft>
                <a:spcPts val="0"/>
              </a:spcAft>
              <a:buClr>
                <a:schemeClr val="lt1"/>
              </a:buClr>
              <a:buFont typeface="Merriweather"/>
              <a:buNone/>
              <a:defRPr>
                <a:solidFill>
                  <a:schemeClr val="lt1"/>
                </a:solidFill>
                <a:latin typeface="Merriweather"/>
                <a:ea typeface="Merriweather"/>
                <a:cs typeface="Merriweather"/>
                <a:sym typeface="Merriweather"/>
              </a:defRPr>
            </a:lvl1pPr>
          </a:lstStyle>
          <a:p>
            <a:endParaRPr/>
          </a:p>
        </p:txBody>
      </p:sp>
      <p:sp>
        <p:nvSpPr>
          <p:cNvPr id="53" name="Shape 5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bg>
      <p:bgPr>
        <a:solidFill>
          <a:schemeClr val="dk1"/>
        </a:solidFill>
        <a:effectLst/>
      </p:bgPr>
    </p:bg>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311750" y="831175"/>
            <a:ext cx="5334900" cy="1244700"/>
          </a:xfrm>
          <a:prstGeom prst="rect">
            <a:avLst/>
          </a:prstGeom>
        </p:spPr>
        <p:txBody>
          <a:bodyPr wrap="square" lIns="91425" tIns="91425" rIns="91425" bIns="91425" anchor="b" anchorCtr="0"/>
          <a:lstStyle>
            <a:lvl1pPr lvl="0">
              <a:spcBef>
                <a:spcPts val="0"/>
              </a:spcBef>
              <a:buClr>
                <a:schemeClr val="lt1"/>
              </a:buClr>
              <a:buSzPct val="100000"/>
              <a:defRPr sz="10000">
                <a:solidFill>
                  <a:schemeClr val="lt1"/>
                </a:solidFill>
              </a:defRPr>
            </a:lvl1pPr>
            <a:lvl2pPr lvl="1">
              <a:spcBef>
                <a:spcPts val="0"/>
              </a:spcBef>
              <a:buClr>
                <a:schemeClr val="lt1"/>
              </a:buClr>
              <a:buSzPct val="100000"/>
              <a:defRPr sz="10000">
                <a:solidFill>
                  <a:schemeClr val="lt1"/>
                </a:solidFill>
              </a:defRPr>
            </a:lvl2pPr>
            <a:lvl3pPr lvl="2">
              <a:spcBef>
                <a:spcPts val="0"/>
              </a:spcBef>
              <a:buClr>
                <a:schemeClr val="lt1"/>
              </a:buClr>
              <a:buSzPct val="100000"/>
              <a:defRPr sz="10000">
                <a:solidFill>
                  <a:schemeClr val="lt1"/>
                </a:solidFill>
              </a:defRPr>
            </a:lvl3pPr>
            <a:lvl4pPr lvl="3">
              <a:spcBef>
                <a:spcPts val="0"/>
              </a:spcBef>
              <a:buClr>
                <a:schemeClr val="lt1"/>
              </a:buClr>
              <a:buSzPct val="100000"/>
              <a:defRPr sz="10000">
                <a:solidFill>
                  <a:schemeClr val="lt1"/>
                </a:solidFill>
              </a:defRPr>
            </a:lvl4pPr>
            <a:lvl5pPr lvl="4">
              <a:spcBef>
                <a:spcPts val="0"/>
              </a:spcBef>
              <a:buClr>
                <a:schemeClr val="lt1"/>
              </a:buClr>
              <a:buSzPct val="100000"/>
              <a:defRPr sz="10000">
                <a:solidFill>
                  <a:schemeClr val="lt1"/>
                </a:solidFill>
              </a:defRPr>
            </a:lvl5pPr>
            <a:lvl6pPr lvl="5">
              <a:spcBef>
                <a:spcPts val="0"/>
              </a:spcBef>
              <a:buClr>
                <a:schemeClr val="lt1"/>
              </a:buClr>
              <a:buSzPct val="100000"/>
              <a:defRPr sz="10000">
                <a:solidFill>
                  <a:schemeClr val="lt1"/>
                </a:solidFill>
              </a:defRPr>
            </a:lvl6pPr>
            <a:lvl7pPr lvl="6">
              <a:spcBef>
                <a:spcPts val="0"/>
              </a:spcBef>
              <a:buClr>
                <a:schemeClr val="lt1"/>
              </a:buClr>
              <a:buSzPct val="100000"/>
              <a:defRPr sz="10000">
                <a:solidFill>
                  <a:schemeClr val="lt1"/>
                </a:solidFill>
              </a:defRPr>
            </a:lvl7pPr>
            <a:lvl8pPr lvl="7">
              <a:spcBef>
                <a:spcPts val="0"/>
              </a:spcBef>
              <a:buClr>
                <a:schemeClr val="lt1"/>
              </a:buClr>
              <a:buSzPct val="100000"/>
              <a:defRPr sz="10000">
                <a:solidFill>
                  <a:schemeClr val="lt1"/>
                </a:solidFill>
              </a:defRPr>
            </a:lvl8pPr>
            <a:lvl9pPr lvl="8">
              <a:spcBef>
                <a:spcPts val="0"/>
              </a:spcBef>
              <a:buClr>
                <a:schemeClr val="lt1"/>
              </a:buClr>
              <a:buSzPct val="100000"/>
              <a:defRPr sz="10000">
                <a:solidFill>
                  <a:schemeClr val="lt1"/>
                </a:solidFill>
              </a:defRPr>
            </a:lvl9pPr>
          </a:lstStyle>
          <a:p>
            <a:endParaRPr/>
          </a:p>
        </p:txBody>
      </p:sp>
      <p:sp>
        <p:nvSpPr>
          <p:cNvPr id="56" name="Shape 56"/>
          <p:cNvSpPr txBox="1">
            <a:spLocks noGrp="1"/>
          </p:cNvSpPr>
          <p:nvPr>
            <p:ph type="body" idx="1"/>
          </p:nvPr>
        </p:nvSpPr>
        <p:spPr>
          <a:xfrm>
            <a:off x="311700" y="2121425"/>
            <a:ext cx="5334900" cy="942600"/>
          </a:xfrm>
          <a:prstGeom prst="rect">
            <a:avLst/>
          </a:prstGeom>
        </p:spPr>
        <p:txBody>
          <a:bodyPr wrap="square" lIns="91425" tIns="91425" rIns="91425" bIns="91425" anchor="t" anchorCtr="0"/>
          <a:lstStyle>
            <a:lvl1pPr lvl="0">
              <a:spcBef>
                <a:spcPts val="0"/>
              </a:spcBef>
              <a:buClr>
                <a:schemeClr val="accent2"/>
              </a:buClr>
              <a:defRPr>
                <a:solidFill>
                  <a:schemeClr val="accent2"/>
                </a:solidFill>
              </a:defRPr>
            </a:lvl1pPr>
            <a:lvl2pPr lvl="1">
              <a:spcBef>
                <a:spcPts val="0"/>
              </a:spcBef>
              <a:buClr>
                <a:schemeClr val="accent2"/>
              </a:buClr>
              <a:defRPr>
                <a:solidFill>
                  <a:schemeClr val="accent2"/>
                </a:solidFill>
              </a:defRPr>
            </a:lvl2pPr>
            <a:lvl3pPr lvl="2">
              <a:spcBef>
                <a:spcPts val="0"/>
              </a:spcBef>
              <a:buClr>
                <a:schemeClr val="accent2"/>
              </a:buClr>
              <a:defRPr>
                <a:solidFill>
                  <a:schemeClr val="accent2"/>
                </a:solidFill>
              </a:defRPr>
            </a:lvl3pPr>
            <a:lvl4pPr lvl="3">
              <a:spcBef>
                <a:spcPts val="0"/>
              </a:spcBef>
              <a:buClr>
                <a:schemeClr val="accent2"/>
              </a:buClr>
              <a:defRPr>
                <a:solidFill>
                  <a:schemeClr val="accent2"/>
                </a:solidFill>
              </a:defRPr>
            </a:lvl4pPr>
            <a:lvl5pPr lvl="4">
              <a:spcBef>
                <a:spcPts val="0"/>
              </a:spcBef>
              <a:buClr>
                <a:schemeClr val="accent2"/>
              </a:buClr>
              <a:defRPr>
                <a:solidFill>
                  <a:schemeClr val="accent2"/>
                </a:solidFill>
              </a:defRPr>
            </a:lvl5pPr>
            <a:lvl6pPr lvl="5">
              <a:spcBef>
                <a:spcPts val="0"/>
              </a:spcBef>
              <a:buClr>
                <a:schemeClr val="accent2"/>
              </a:buClr>
              <a:defRPr>
                <a:solidFill>
                  <a:schemeClr val="accent2"/>
                </a:solidFill>
              </a:defRPr>
            </a:lvl6pPr>
            <a:lvl7pPr lvl="6">
              <a:spcBef>
                <a:spcPts val="0"/>
              </a:spcBef>
              <a:buClr>
                <a:schemeClr val="accent2"/>
              </a:buClr>
              <a:defRPr>
                <a:solidFill>
                  <a:schemeClr val="accent2"/>
                </a:solidFill>
              </a:defRPr>
            </a:lvl7pPr>
            <a:lvl8pPr lvl="7">
              <a:spcBef>
                <a:spcPts val="0"/>
              </a:spcBef>
              <a:buClr>
                <a:schemeClr val="accent2"/>
              </a:buClr>
              <a:defRPr>
                <a:solidFill>
                  <a:schemeClr val="accent2"/>
                </a:solidFill>
              </a:defRPr>
            </a:lvl8pPr>
            <a:lvl9pPr lvl="8">
              <a:spcBef>
                <a:spcPts val="0"/>
              </a:spcBef>
              <a:buClr>
                <a:schemeClr val="accent2"/>
              </a:buClr>
              <a:defRPr>
                <a:solidFill>
                  <a:schemeClr val="accent2"/>
                </a:solidFill>
              </a:defRPr>
            </a:lvl9pPr>
          </a:lstStyle>
          <a:p>
            <a:endParaRPr/>
          </a:p>
        </p:txBody>
      </p:sp>
      <p:sp>
        <p:nvSpPr>
          <p:cNvPr id="57" name="Shape 5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8"/>
        <p:cNvGrpSpPr/>
        <p:nvPr/>
      </p:nvGrpSpPr>
      <p:grpSpPr>
        <a:xfrm>
          <a:off x="0" y="0"/>
          <a:ext cx="0" cy="0"/>
          <a:chOff x="0" y="0"/>
          <a:chExt cx="0" cy="0"/>
        </a:xfrm>
      </p:grpSpPr>
      <p:sp>
        <p:nvSpPr>
          <p:cNvPr id="59" name="Shape 5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1pPr>
            <a:lvl2pPr lvl="1">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2pPr>
            <a:lvl3pPr lvl="2">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3pPr>
            <a:lvl4pPr lvl="3">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4pPr>
            <a:lvl5pPr lvl="4">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5pPr>
            <a:lvl6pPr lvl="5">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6pPr>
            <a:lvl7pPr lvl="6">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7pPr>
            <a:lvl8pPr lvl="7">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8pPr>
            <a:lvl9pPr lvl="8">
              <a:spcBef>
                <a:spcPts val="0"/>
              </a:spcBef>
              <a:buClr>
                <a:schemeClr val="accent1"/>
              </a:buClr>
              <a:buSzPct val="1000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ct val="100000"/>
              <a:buFont typeface="Roboto"/>
              <a:buChar char="●"/>
              <a:defRPr sz="13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SzPct val="100000"/>
              <a:buFont typeface="Roboto"/>
              <a:buChar char="■"/>
              <a:defRPr sz="1100">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000">
                <a:solidFill>
                  <a:schemeClr val="dk2"/>
                </a:solidFill>
                <a:latin typeface="Roboto"/>
                <a:ea typeface="Roboto"/>
                <a:cs typeface="Roboto"/>
                <a:sym typeface="Roboto"/>
              </a:rPr>
              <a:t>‹#›</a:t>
            </a:fld>
            <a:endParaRPr lang="en" sz="1000">
              <a:solidFill>
                <a:schemeClr val="dk2"/>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ctrTitle"/>
          </p:nvPr>
        </p:nvSpPr>
        <p:spPr>
          <a:xfrm>
            <a:off x="311700" y="539725"/>
            <a:ext cx="8520600" cy="1282500"/>
          </a:xfrm>
          <a:prstGeom prst="rect">
            <a:avLst/>
          </a:prstGeom>
        </p:spPr>
        <p:txBody>
          <a:bodyPr wrap="square" lIns="91425" tIns="91425" rIns="91425" bIns="91425" anchor="t" anchorCtr="0">
            <a:noAutofit/>
          </a:bodyPr>
          <a:lstStyle/>
          <a:p>
            <a:pPr lvl="0" algn="ctr" rtl="0">
              <a:spcBef>
                <a:spcPts val="0"/>
              </a:spcBef>
              <a:buNone/>
            </a:pPr>
            <a:r>
              <a:rPr lang="en">
                <a:solidFill>
                  <a:srgbClr val="333333"/>
                </a:solidFill>
                <a:highlight>
                  <a:srgbClr val="FFFFFF"/>
                </a:highlight>
              </a:rPr>
              <a:t>Article IV Special Projects</a:t>
            </a:r>
          </a:p>
          <a:p>
            <a:pPr lvl="0" algn="ctr" rtl="0">
              <a:spcBef>
                <a:spcPts val="0"/>
              </a:spcBef>
              <a:buNone/>
            </a:pPr>
            <a:r>
              <a:rPr lang="en" sz="2400" b="1">
                <a:solidFill>
                  <a:srgbClr val="333333"/>
                </a:solidFill>
                <a:highlight>
                  <a:srgbClr val="FFFFFF"/>
                </a:highlight>
              </a:rPr>
              <a:t>Supplemental Instruction (SI)</a:t>
            </a:r>
          </a:p>
          <a:p>
            <a:pPr lvl="0" algn="ctr">
              <a:spcBef>
                <a:spcPts val="0"/>
              </a:spcBef>
              <a:buNone/>
            </a:pPr>
            <a:r>
              <a:rPr lang="en" sz="2400" b="1">
                <a:solidFill>
                  <a:srgbClr val="333333"/>
                </a:solidFill>
                <a:highlight>
                  <a:srgbClr val="FFFFFF"/>
                </a:highlight>
              </a:rPr>
              <a:t>FY 2017</a:t>
            </a:r>
          </a:p>
        </p:txBody>
      </p:sp>
      <p:sp>
        <p:nvSpPr>
          <p:cNvPr id="65" name="Shape 65"/>
          <p:cNvSpPr txBox="1">
            <a:spLocks noGrp="1"/>
          </p:cNvSpPr>
          <p:nvPr>
            <p:ph type="subTitle" idx="1"/>
          </p:nvPr>
        </p:nvSpPr>
        <p:spPr>
          <a:xfrm>
            <a:off x="454075" y="2008175"/>
            <a:ext cx="5339100" cy="970800"/>
          </a:xfrm>
          <a:prstGeom prst="rect">
            <a:avLst/>
          </a:prstGeom>
        </p:spPr>
        <p:txBody>
          <a:bodyPr wrap="square" lIns="91425" tIns="91425" rIns="91425" bIns="91425" anchor="t" anchorCtr="0">
            <a:noAutofit/>
          </a:bodyPr>
          <a:lstStyle/>
          <a:p>
            <a:pPr marL="0" lvl="0" indent="0" rtl="0">
              <a:spcBef>
                <a:spcPts val="0"/>
              </a:spcBef>
              <a:buNone/>
            </a:pPr>
            <a:r>
              <a:rPr lang="en">
                <a:solidFill>
                  <a:srgbClr val="B7B7B7"/>
                </a:solidFill>
              </a:rPr>
              <a:t>Rutgers, Ernest Mario School of Pharmacy</a:t>
            </a:r>
          </a:p>
          <a:p>
            <a:pPr marL="0" lvl="0" indent="0" rtl="0">
              <a:spcBef>
                <a:spcPts val="0"/>
              </a:spcBef>
              <a:buNone/>
            </a:pPr>
            <a:r>
              <a:rPr lang="en">
                <a:solidFill>
                  <a:srgbClr val="B7B7B7"/>
                </a:solidFill>
              </a:rPr>
              <a:t>  Educational Opportunity Fund Program</a:t>
            </a:r>
          </a:p>
          <a:p>
            <a:pPr marL="0" lvl="0" indent="0" rtl="0">
              <a:spcBef>
                <a:spcPts val="0"/>
              </a:spcBef>
              <a:buNone/>
            </a:pPr>
            <a:r>
              <a:rPr lang="en">
                <a:solidFill>
                  <a:srgbClr val="B7B7B7"/>
                </a:solidFill>
              </a:rPr>
              <a:t>                     </a:t>
            </a:r>
          </a:p>
          <a:p>
            <a:pPr marL="457200" lvl="0" indent="0">
              <a:spcBef>
                <a:spcPts val="0"/>
              </a:spcBef>
              <a:buNone/>
            </a:pPr>
            <a:endParaRPr>
              <a:solidFill>
                <a:srgbClr val="B7B7B7"/>
              </a:solidFill>
            </a:endParaRPr>
          </a:p>
          <a:p>
            <a:pPr lvl="0">
              <a:spcBef>
                <a:spcPts val="0"/>
              </a:spcBef>
              <a:buNone/>
            </a:pPr>
            <a:r>
              <a:rPr lang="en">
                <a:solidFill>
                  <a:srgbClr val="B7B7B7"/>
                </a:solidFill>
              </a:rPr>
              <a:t>Nancy Cintron, Associate Dean &amp; Founding EOF Director</a:t>
            </a:r>
          </a:p>
          <a:p>
            <a:pPr lvl="0">
              <a:spcBef>
                <a:spcPts val="0"/>
              </a:spcBef>
              <a:buNone/>
            </a:pPr>
            <a:r>
              <a:rPr lang="en">
                <a:solidFill>
                  <a:srgbClr val="B7B7B7"/>
                </a:solidFill>
              </a:rPr>
              <a:t>     Jerlissa Rivas, Program Development Specialist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311700" y="1710550"/>
            <a:ext cx="8520600" cy="2871300"/>
          </a:xfrm>
          <a:prstGeom prst="rect">
            <a:avLst/>
          </a:prstGeom>
        </p:spPr>
        <p:txBody>
          <a:bodyPr wrap="square" lIns="91425" tIns="91425" rIns="91425" bIns="91425" anchor="t" anchorCtr="0">
            <a:noAutofit/>
          </a:bodyPr>
          <a:lstStyle/>
          <a:p>
            <a:pPr lvl="0" indent="457200" rtl="0">
              <a:spcBef>
                <a:spcPts val="0"/>
              </a:spcBef>
              <a:buNone/>
            </a:pPr>
            <a:r>
              <a:rPr lang="en" sz="1800"/>
              <a:t>The </a:t>
            </a:r>
            <a:r>
              <a:rPr lang="en" sz="1800" b="1"/>
              <a:t>Ernest Mario School of Pharmacy</a:t>
            </a:r>
            <a:r>
              <a:rPr lang="en" sz="1800"/>
              <a:t> (EMSOP) is one of the oldest and highly ranked pharmacy schools in the country. This Fall marks the 125th year of our school's existence in preparing and producing pharmacists, scientists, and healthcare professionals. Students across all of our academic offerings, from PharmD and graduate degrees to postgraduate and continuing education programs, benefit from the broad resources of Rutgers, a major research university and a leader in academic health training and education.</a:t>
            </a:r>
          </a:p>
        </p:txBody>
      </p:sp>
      <p:sp>
        <p:nvSpPr>
          <p:cNvPr id="71" name="Shape 71"/>
          <p:cNvSpPr txBox="1">
            <a:spLocks noGrp="1"/>
          </p:cNvSpPr>
          <p:nvPr>
            <p:ph type="title"/>
          </p:nvPr>
        </p:nvSpPr>
        <p:spPr>
          <a:xfrm>
            <a:off x="311725" y="500925"/>
            <a:ext cx="8520600" cy="623700"/>
          </a:xfrm>
          <a:prstGeom prst="rect">
            <a:avLst/>
          </a:prstGeom>
        </p:spPr>
        <p:txBody>
          <a:bodyPr wrap="square" lIns="91425" tIns="91425" rIns="91425" bIns="91425" anchor="t" anchorCtr="0">
            <a:noAutofit/>
          </a:bodyPr>
          <a:lstStyle/>
          <a:p>
            <a:pPr lvl="0">
              <a:spcBef>
                <a:spcPts val="0"/>
              </a:spcBef>
              <a:buNone/>
            </a:pPr>
            <a:r>
              <a:rPr lang="en"/>
              <a:t>Historical Overview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311300" y="500925"/>
            <a:ext cx="3704400" cy="2049600"/>
          </a:xfrm>
          <a:prstGeom prst="rect">
            <a:avLst/>
          </a:prstGeom>
        </p:spPr>
        <p:txBody>
          <a:bodyPr wrap="square" lIns="91425" tIns="91425" rIns="91425" bIns="91425" anchor="t" anchorCtr="0">
            <a:noAutofit/>
          </a:bodyPr>
          <a:lstStyle/>
          <a:p>
            <a:pPr lvl="0" rtl="0">
              <a:spcBef>
                <a:spcPts val="0"/>
              </a:spcBef>
              <a:buNone/>
            </a:pPr>
            <a:endParaRPr/>
          </a:p>
          <a:p>
            <a:pPr lvl="0" rtl="0">
              <a:spcBef>
                <a:spcPts val="0"/>
              </a:spcBef>
              <a:buNone/>
            </a:pPr>
            <a:endParaRPr/>
          </a:p>
          <a:p>
            <a:pPr lvl="0" rtl="0">
              <a:spcBef>
                <a:spcPts val="0"/>
              </a:spcBef>
              <a:buNone/>
            </a:pPr>
            <a:endParaRPr/>
          </a:p>
          <a:p>
            <a:pPr lvl="0" algn="ctr" rtl="0">
              <a:spcBef>
                <a:spcPts val="0"/>
              </a:spcBef>
              <a:buNone/>
            </a:pPr>
            <a:r>
              <a:rPr lang="en" sz="2200"/>
              <a:t>The Doctor of Pharmacy</a:t>
            </a:r>
            <a:r>
              <a:rPr lang="en"/>
              <a:t> </a:t>
            </a:r>
          </a:p>
          <a:p>
            <a:pPr lvl="0" algn="ctr" rtl="0">
              <a:spcBef>
                <a:spcPts val="0"/>
              </a:spcBef>
              <a:buNone/>
            </a:pPr>
            <a:r>
              <a:rPr lang="en" sz="2200"/>
              <a:t>(PharmD)</a:t>
            </a:r>
          </a:p>
        </p:txBody>
      </p:sp>
      <p:sp>
        <p:nvSpPr>
          <p:cNvPr id="77" name="Shape 77"/>
          <p:cNvSpPr txBox="1">
            <a:spLocks noGrp="1"/>
          </p:cNvSpPr>
          <p:nvPr>
            <p:ph type="body" idx="2"/>
          </p:nvPr>
        </p:nvSpPr>
        <p:spPr>
          <a:xfrm>
            <a:off x="4879025" y="224925"/>
            <a:ext cx="3954000" cy="4825800"/>
          </a:xfrm>
          <a:prstGeom prst="rect">
            <a:avLst/>
          </a:prstGeom>
        </p:spPr>
        <p:txBody>
          <a:bodyPr wrap="square" lIns="91425" tIns="91425" rIns="91425" bIns="91425" anchor="t" anchorCtr="0">
            <a:noAutofit/>
          </a:bodyPr>
          <a:lstStyle/>
          <a:p>
            <a:pPr marL="457200" marR="0" lvl="0" indent="-228600" algn="l" rtl="0">
              <a:lnSpc>
                <a:spcPct val="115000"/>
              </a:lnSpc>
              <a:spcBef>
                <a:spcPts val="0"/>
              </a:spcBef>
              <a:spcAft>
                <a:spcPts val="1600"/>
              </a:spcAft>
            </a:pPr>
            <a:r>
              <a:rPr lang="en" b="1"/>
              <a:t>The PharmD is the professional degree required to become a newly licensed pharmacist. Combining didactic with experiential learning, the six-year curriculum is grounded in both basic and clinical sciences with an emphasis on collaborative, inter-professional learning and patient-centered care. Students graduate fully prepared for licensure requirements, post educational specialty training as well as any of the various career pathways.</a:t>
            </a:r>
          </a:p>
          <a:p>
            <a:pPr marL="457200" marR="0" lvl="0" indent="-228600" algn="l" rtl="0">
              <a:lnSpc>
                <a:spcPct val="115000"/>
              </a:lnSpc>
              <a:spcBef>
                <a:spcPts val="0"/>
              </a:spcBef>
              <a:spcAft>
                <a:spcPts val="1600"/>
              </a:spcAft>
            </a:pPr>
            <a:r>
              <a:rPr lang="en" b="1"/>
              <a:t>The PharmD at Rutgers is one of the few 0-6 PharmD programs in the country, offering students the opportunity to enroll right after high school. Students may also transfer into the program from other schools or after having completed other degree programs.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body" idx="1"/>
          </p:nvPr>
        </p:nvSpPr>
        <p:spPr>
          <a:xfrm>
            <a:off x="311700" y="1505700"/>
            <a:ext cx="3999900" cy="3076200"/>
          </a:xfrm>
          <a:prstGeom prst="rect">
            <a:avLst/>
          </a:prstGeom>
        </p:spPr>
        <p:txBody>
          <a:bodyPr wrap="square" lIns="91425" tIns="91425" rIns="91425" bIns="91425" anchor="t" anchorCtr="0">
            <a:noAutofit/>
          </a:bodyPr>
          <a:lstStyle/>
          <a:p>
            <a:pPr lvl="0" rtl="0">
              <a:spcBef>
                <a:spcPts val="0"/>
              </a:spcBef>
              <a:buNone/>
            </a:pPr>
            <a:r>
              <a:rPr lang="en" sz="1800" b="1"/>
              <a:t>First Year students benefit from:</a:t>
            </a:r>
          </a:p>
          <a:p>
            <a:pPr marL="457200" lvl="0" indent="-342900" rtl="0">
              <a:spcBef>
                <a:spcPts val="0"/>
              </a:spcBef>
              <a:buSzPct val="100000"/>
              <a:buChar char="-"/>
            </a:pPr>
            <a:r>
              <a:rPr lang="en" sz="1800"/>
              <a:t>Enhanced Supplemental Instruction (SI) Sessions</a:t>
            </a:r>
          </a:p>
          <a:p>
            <a:pPr marL="457200" lvl="0" indent="-342900" rtl="0">
              <a:spcBef>
                <a:spcPts val="0"/>
              </a:spcBef>
              <a:buSzPct val="100000"/>
              <a:buChar char="-"/>
            </a:pPr>
            <a:r>
              <a:rPr lang="en" sz="1800"/>
              <a:t>Added Individual Tutoring Sessions</a:t>
            </a:r>
          </a:p>
          <a:p>
            <a:pPr marL="457200" lvl="0" indent="-342900" rtl="0">
              <a:spcBef>
                <a:spcPts val="0"/>
              </a:spcBef>
              <a:buSzPct val="100000"/>
              <a:buChar char="-"/>
            </a:pPr>
            <a:r>
              <a:rPr lang="en" sz="1800"/>
              <a:t>Focused Workshops</a:t>
            </a:r>
          </a:p>
        </p:txBody>
      </p:sp>
      <p:sp>
        <p:nvSpPr>
          <p:cNvPr id="83" name="Shape 83"/>
          <p:cNvSpPr txBox="1">
            <a:spLocks noGrp="1"/>
          </p:cNvSpPr>
          <p:nvPr>
            <p:ph type="body" idx="2"/>
          </p:nvPr>
        </p:nvSpPr>
        <p:spPr>
          <a:xfrm>
            <a:off x="4832425" y="1505700"/>
            <a:ext cx="3999900" cy="3076200"/>
          </a:xfrm>
          <a:prstGeom prst="rect">
            <a:avLst/>
          </a:prstGeom>
        </p:spPr>
        <p:txBody>
          <a:bodyPr wrap="square" lIns="91425" tIns="91425" rIns="91425" bIns="91425" anchor="t" anchorCtr="0">
            <a:noAutofit/>
          </a:bodyPr>
          <a:lstStyle/>
          <a:p>
            <a:pPr lvl="0" rtl="0">
              <a:spcBef>
                <a:spcPts val="0"/>
              </a:spcBef>
              <a:buNone/>
            </a:pPr>
            <a:r>
              <a:rPr lang="en" sz="1800" b="1"/>
              <a:t>Professional Students benefit from:</a:t>
            </a:r>
          </a:p>
          <a:p>
            <a:pPr marL="457200" lvl="0" indent="-342900" rtl="0">
              <a:spcBef>
                <a:spcPts val="0"/>
              </a:spcBef>
              <a:buSzPct val="100000"/>
              <a:buChar char="-"/>
            </a:pPr>
            <a:r>
              <a:rPr lang="en" sz="1800"/>
              <a:t>Individual tutoring sessions for core Pharmacy courses</a:t>
            </a:r>
          </a:p>
          <a:p>
            <a:pPr marL="457200" lvl="0" indent="-342900" rtl="0">
              <a:spcBef>
                <a:spcPts val="0"/>
              </a:spcBef>
              <a:buSzPct val="100000"/>
              <a:buChar char="-"/>
            </a:pPr>
            <a:r>
              <a:rPr lang="en" sz="1800"/>
              <a:t>Flexible tutoring appointments to meet their demanding schedules</a:t>
            </a:r>
          </a:p>
        </p:txBody>
      </p:sp>
      <p:sp>
        <p:nvSpPr>
          <p:cNvPr id="84" name="Shape 84"/>
          <p:cNvSpPr txBox="1">
            <a:spLocks noGrp="1"/>
          </p:cNvSpPr>
          <p:nvPr>
            <p:ph type="title"/>
          </p:nvPr>
        </p:nvSpPr>
        <p:spPr>
          <a:xfrm>
            <a:off x="311725" y="500925"/>
            <a:ext cx="8520600" cy="623700"/>
          </a:xfrm>
          <a:prstGeom prst="rect">
            <a:avLst/>
          </a:prstGeom>
        </p:spPr>
        <p:txBody>
          <a:bodyPr wrap="square" lIns="91425" tIns="91425" rIns="91425" bIns="91425" anchor="t" anchorCtr="0">
            <a:noAutofit/>
          </a:bodyPr>
          <a:lstStyle/>
          <a:p>
            <a:pPr lvl="0" rtl="0">
              <a:spcBef>
                <a:spcPts val="0"/>
              </a:spcBef>
              <a:buNone/>
            </a:pPr>
            <a:r>
              <a:rPr lang="en"/>
              <a:t>SI Target Audience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311300" y="500925"/>
            <a:ext cx="3704400" cy="2049600"/>
          </a:xfrm>
          <a:prstGeom prst="rect">
            <a:avLst/>
          </a:prstGeom>
        </p:spPr>
        <p:txBody>
          <a:bodyPr wrap="square" lIns="91425" tIns="91425" rIns="91425" bIns="91425" anchor="t" anchorCtr="0">
            <a:noAutofit/>
          </a:bodyPr>
          <a:lstStyle/>
          <a:p>
            <a:pPr lvl="0">
              <a:spcBef>
                <a:spcPts val="0"/>
              </a:spcBef>
              <a:buNone/>
            </a:pPr>
            <a:endParaRPr/>
          </a:p>
          <a:p>
            <a:pPr lvl="0">
              <a:spcBef>
                <a:spcPts val="0"/>
              </a:spcBef>
              <a:buNone/>
            </a:pPr>
            <a:endParaRPr/>
          </a:p>
          <a:p>
            <a:pPr lvl="0">
              <a:spcBef>
                <a:spcPts val="0"/>
              </a:spcBef>
              <a:buNone/>
            </a:pPr>
            <a:endParaRPr/>
          </a:p>
          <a:p>
            <a:pPr lvl="0" algn="ctr">
              <a:spcBef>
                <a:spcPts val="0"/>
              </a:spcBef>
              <a:buNone/>
            </a:pPr>
            <a:r>
              <a:rPr lang="en"/>
              <a:t>Project Goal and Objectives</a:t>
            </a:r>
          </a:p>
        </p:txBody>
      </p:sp>
      <p:sp>
        <p:nvSpPr>
          <p:cNvPr id="90" name="Shape 90"/>
          <p:cNvSpPr txBox="1">
            <a:spLocks noGrp="1"/>
          </p:cNvSpPr>
          <p:nvPr>
            <p:ph type="body" idx="2"/>
          </p:nvPr>
        </p:nvSpPr>
        <p:spPr>
          <a:xfrm>
            <a:off x="4879025" y="127275"/>
            <a:ext cx="3954000" cy="4923600"/>
          </a:xfrm>
          <a:prstGeom prst="rect">
            <a:avLst/>
          </a:prstGeom>
        </p:spPr>
        <p:txBody>
          <a:bodyPr wrap="square" lIns="91425" tIns="91425" rIns="91425" bIns="91425" anchor="t" anchorCtr="0">
            <a:noAutofit/>
          </a:bodyPr>
          <a:lstStyle/>
          <a:p>
            <a:pPr marL="457200" lvl="0" indent="-228600" rtl="0">
              <a:spcBef>
                <a:spcPts val="0"/>
              </a:spcBef>
            </a:pPr>
            <a:r>
              <a:rPr lang="en" b="1"/>
              <a:t>Group Tutoring Sessions and Mandatory Study Hall</a:t>
            </a:r>
            <a:r>
              <a:rPr lang="en"/>
              <a:t> for Core Science and Math courses</a:t>
            </a:r>
          </a:p>
          <a:p>
            <a:pPr marL="914400" lvl="1" indent="-228600" rtl="0">
              <a:spcBef>
                <a:spcPts val="0"/>
              </a:spcBef>
            </a:pPr>
            <a:r>
              <a:rPr lang="en"/>
              <a:t>Chemistry, Biology, and Calculus</a:t>
            </a:r>
          </a:p>
          <a:p>
            <a:pPr marL="457200" lvl="0" indent="-228600" rtl="0">
              <a:spcBef>
                <a:spcPts val="0"/>
              </a:spcBef>
            </a:pPr>
            <a:r>
              <a:rPr lang="en" b="1"/>
              <a:t>Individual Tutoring Sessions</a:t>
            </a:r>
            <a:r>
              <a:rPr lang="en"/>
              <a:t> with Highly Skilled Instructors in the following subjects:</a:t>
            </a:r>
          </a:p>
          <a:p>
            <a:pPr marL="914400" lvl="1" indent="-228600" rtl="0">
              <a:spcBef>
                <a:spcPts val="0"/>
              </a:spcBef>
            </a:pPr>
            <a:r>
              <a:rPr lang="en"/>
              <a:t>Organic Chemistry, Systems Physiology, Pharmaceutical Chemistry, Intro to Pharmacology, Molecular Biology and Pharmaceutical Biotechnology, Biopharmaceutics and Pharmacokinetics, Medicinal Chemistry, Poison Management and Drug Abuse, Infectious Disease Therapeutics, Pharmacology, Endocrine Therapy, and Neuropsychiatric Therapeutics.</a:t>
            </a:r>
          </a:p>
          <a:p>
            <a:pPr marL="457200" lvl="0" indent="-228600" rtl="0">
              <a:spcBef>
                <a:spcPts val="0"/>
              </a:spcBef>
            </a:pPr>
            <a:r>
              <a:rPr lang="en" b="1"/>
              <a:t>Workshops</a:t>
            </a:r>
            <a:r>
              <a:rPr lang="en"/>
              <a:t> addressing topics such as:</a:t>
            </a:r>
          </a:p>
          <a:p>
            <a:pPr marL="914400" lvl="1" indent="-228600" rtl="0">
              <a:spcBef>
                <a:spcPts val="0"/>
              </a:spcBef>
            </a:pPr>
            <a:r>
              <a:rPr lang="en"/>
              <a:t>Test Taking Strategies, Study Habits, Test Anxiety, Focused Professional Year Survival Strategies, etc.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311700" y="1505700"/>
            <a:ext cx="3999900" cy="3076200"/>
          </a:xfrm>
          <a:prstGeom prst="rect">
            <a:avLst/>
          </a:prstGeom>
        </p:spPr>
        <p:txBody>
          <a:bodyPr wrap="square" lIns="91425" tIns="91425" rIns="91425" bIns="91425" anchor="t" anchorCtr="0">
            <a:noAutofit/>
          </a:bodyPr>
          <a:lstStyle/>
          <a:p>
            <a:pPr lvl="0" rtl="0">
              <a:spcBef>
                <a:spcPts val="0"/>
              </a:spcBef>
              <a:buNone/>
            </a:pPr>
            <a:endParaRPr sz="1800" b="1"/>
          </a:p>
        </p:txBody>
      </p:sp>
      <p:sp>
        <p:nvSpPr>
          <p:cNvPr id="96" name="Shape 96"/>
          <p:cNvSpPr txBox="1">
            <a:spLocks noGrp="1"/>
          </p:cNvSpPr>
          <p:nvPr>
            <p:ph type="body" idx="2"/>
          </p:nvPr>
        </p:nvSpPr>
        <p:spPr>
          <a:xfrm>
            <a:off x="4832425" y="1869000"/>
            <a:ext cx="3999900" cy="3274500"/>
          </a:xfrm>
          <a:prstGeom prst="rect">
            <a:avLst/>
          </a:prstGeom>
        </p:spPr>
        <p:txBody>
          <a:bodyPr wrap="square" lIns="91425" tIns="91425" rIns="91425" bIns="91425" anchor="t" anchorCtr="0">
            <a:noAutofit/>
          </a:bodyPr>
          <a:lstStyle/>
          <a:p>
            <a:pPr lvl="0">
              <a:lnSpc>
                <a:spcPct val="100000"/>
              </a:lnSpc>
              <a:spcBef>
                <a:spcPts val="0"/>
              </a:spcBef>
              <a:buNone/>
            </a:pPr>
            <a:r>
              <a:rPr lang="en" sz="1400" b="1"/>
              <a:t>SI success for our First Year students was measured by comparing significant changes in GPA from cohorts previous semester</a:t>
            </a:r>
          </a:p>
          <a:p>
            <a:pPr marL="457200" lvl="0" indent="-292100" rtl="0">
              <a:lnSpc>
                <a:spcPct val="100000"/>
              </a:lnSpc>
              <a:spcBef>
                <a:spcPts val="0"/>
              </a:spcBef>
              <a:buClr>
                <a:srgbClr val="222222"/>
              </a:buClr>
              <a:buSzPct val="100000"/>
              <a:buChar char="-"/>
            </a:pPr>
            <a:r>
              <a:rPr lang="en" sz="1000">
                <a:solidFill>
                  <a:srgbClr val="222222"/>
                </a:solidFill>
                <a:highlight>
                  <a:srgbClr val="FFFFFF"/>
                </a:highlight>
              </a:rPr>
              <a:t>Of our pre-professional year students, 70% who participated in SI, significantly increased their GPA from the previous semester</a:t>
            </a:r>
          </a:p>
          <a:p>
            <a:pPr lvl="0" rtl="0">
              <a:spcBef>
                <a:spcPts val="0"/>
              </a:spcBef>
              <a:buNone/>
            </a:pPr>
            <a:endParaRPr sz="1000" i="1">
              <a:solidFill>
                <a:srgbClr val="000000"/>
              </a:solidFill>
            </a:endParaRPr>
          </a:p>
          <a:p>
            <a:pPr lvl="0" rtl="0">
              <a:spcBef>
                <a:spcPts val="0"/>
              </a:spcBef>
              <a:buNone/>
            </a:pPr>
            <a:r>
              <a:rPr lang="en" sz="1800" b="1"/>
              <a:t>	</a:t>
            </a:r>
          </a:p>
        </p:txBody>
      </p:sp>
      <p:sp>
        <p:nvSpPr>
          <p:cNvPr id="97" name="Shape 97"/>
          <p:cNvSpPr txBox="1">
            <a:spLocks noGrp="1"/>
          </p:cNvSpPr>
          <p:nvPr>
            <p:ph type="title"/>
          </p:nvPr>
        </p:nvSpPr>
        <p:spPr>
          <a:xfrm>
            <a:off x="79550" y="500925"/>
            <a:ext cx="8943600" cy="623700"/>
          </a:xfrm>
          <a:prstGeom prst="rect">
            <a:avLst/>
          </a:prstGeom>
        </p:spPr>
        <p:txBody>
          <a:bodyPr wrap="square" lIns="91425" tIns="91425" rIns="91425" bIns="91425" anchor="t" anchorCtr="0">
            <a:noAutofit/>
          </a:bodyPr>
          <a:lstStyle/>
          <a:p>
            <a:pPr lvl="0" rtl="0">
              <a:spcBef>
                <a:spcPts val="0"/>
              </a:spcBef>
              <a:buNone/>
            </a:pPr>
            <a:r>
              <a:rPr lang="en"/>
              <a:t>Assessment Measures/Intended Impact for PP1’s</a:t>
            </a:r>
          </a:p>
        </p:txBody>
      </p:sp>
      <p:pic>
        <p:nvPicPr>
          <p:cNvPr id="98" name="Shape 98"/>
          <p:cNvPicPr preferRelativeResize="0"/>
          <p:nvPr/>
        </p:nvPicPr>
        <p:blipFill>
          <a:blip r:embed="rId3">
            <a:alphaModFix/>
          </a:blip>
          <a:stretch>
            <a:fillRect/>
          </a:stretch>
        </p:blipFill>
        <p:spPr>
          <a:xfrm>
            <a:off x="311700" y="1505700"/>
            <a:ext cx="3999899" cy="30294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311300" y="500925"/>
            <a:ext cx="3704400" cy="2049600"/>
          </a:xfrm>
          <a:prstGeom prst="rect">
            <a:avLst/>
          </a:prstGeom>
        </p:spPr>
        <p:txBody>
          <a:bodyPr wrap="square" lIns="91425" tIns="91425" rIns="91425" bIns="91425" anchor="t" anchorCtr="0">
            <a:noAutofit/>
          </a:bodyPr>
          <a:lstStyle/>
          <a:p>
            <a:pPr lvl="0" rtl="0">
              <a:spcBef>
                <a:spcPts val="0"/>
              </a:spcBef>
              <a:buNone/>
            </a:pPr>
            <a:endParaRPr/>
          </a:p>
          <a:p>
            <a:pPr lvl="0" rtl="0">
              <a:spcBef>
                <a:spcPts val="0"/>
              </a:spcBef>
              <a:buNone/>
            </a:pPr>
            <a:endParaRPr/>
          </a:p>
          <a:p>
            <a:pPr lvl="0" rtl="0">
              <a:spcBef>
                <a:spcPts val="0"/>
              </a:spcBef>
              <a:buNone/>
            </a:pPr>
            <a:endParaRPr/>
          </a:p>
          <a:p>
            <a:pPr lvl="0">
              <a:spcBef>
                <a:spcPts val="0"/>
              </a:spcBef>
              <a:buNone/>
            </a:pPr>
            <a:r>
              <a:rPr lang="en"/>
              <a:t>Professional Year</a:t>
            </a:r>
          </a:p>
          <a:p>
            <a:pPr lvl="0" algn="ctr" rtl="0">
              <a:spcBef>
                <a:spcPts val="0"/>
              </a:spcBef>
              <a:buNone/>
            </a:pPr>
            <a:r>
              <a:rPr lang="en" sz="1400"/>
              <a:t>SI Outcomes</a:t>
            </a:r>
          </a:p>
        </p:txBody>
      </p:sp>
      <p:sp>
        <p:nvSpPr>
          <p:cNvPr id="104" name="Shape 104"/>
          <p:cNvSpPr txBox="1">
            <a:spLocks noGrp="1"/>
          </p:cNvSpPr>
          <p:nvPr>
            <p:ph type="body" idx="2"/>
          </p:nvPr>
        </p:nvSpPr>
        <p:spPr>
          <a:xfrm>
            <a:off x="4879025" y="401925"/>
            <a:ext cx="3954000" cy="4649100"/>
          </a:xfrm>
          <a:prstGeom prst="rect">
            <a:avLst/>
          </a:prstGeom>
        </p:spPr>
        <p:txBody>
          <a:bodyPr wrap="square" lIns="91425" tIns="91425" rIns="91425" bIns="91425" anchor="t" anchorCtr="0">
            <a:noAutofit/>
          </a:bodyPr>
          <a:lstStyle/>
          <a:p>
            <a:pPr marL="457200" lvl="0" indent="-304800" rtl="0">
              <a:spcBef>
                <a:spcPts val="0"/>
              </a:spcBef>
              <a:buClr>
                <a:srgbClr val="222222"/>
              </a:buClr>
              <a:buSzPct val="100000"/>
            </a:pPr>
            <a:r>
              <a:rPr lang="en" sz="1200">
                <a:solidFill>
                  <a:srgbClr val="222222"/>
                </a:solidFill>
                <a:highlight>
                  <a:srgbClr val="FFFFFF"/>
                </a:highlight>
              </a:rPr>
              <a:t>Of our professional year students who participated in the SI, their GPA remained consistent (these students had previously attended SI sessions)</a:t>
            </a:r>
          </a:p>
          <a:p>
            <a:pPr lvl="0" rtl="0">
              <a:spcBef>
                <a:spcPts val="0"/>
              </a:spcBef>
              <a:buNone/>
            </a:pPr>
            <a:endParaRPr sz="1200">
              <a:solidFill>
                <a:srgbClr val="222222"/>
              </a:solidFill>
              <a:highlight>
                <a:srgbClr val="FFFFFF"/>
              </a:highlight>
            </a:endParaRPr>
          </a:p>
          <a:p>
            <a:pPr marL="457200" lvl="0" indent="-304800" rtl="0">
              <a:spcBef>
                <a:spcPts val="0"/>
              </a:spcBef>
              <a:buClr>
                <a:srgbClr val="222222"/>
              </a:buClr>
              <a:buSzPct val="100000"/>
            </a:pPr>
            <a:r>
              <a:rPr lang="en" sz="1200">
                <a:solidFill>
                  <a:srgbClr val="000000"/>
                </a:solidFill>
              </a:rPr>
              <a:t>Of note, two of our most academically challenged professional year students successfully attained a B or higher in the course for which they sought the most SI assistance</a:t>
            </a:r>
          </a:p>
          <a:p>
            <a:pPr lvl="0" rtl="0">
              <a:spcBef>
                <a:spcPts val="0"/>
              </a:spcBef>
              <a:buNone/>
            </a:pPr>
            <a:endParaRPr sz="1200">
              <a:solidFill>
                <a:srgbClr val="000000"/>
              </a:solidFill>
            </a:endParaRPr>
          </a:p>
          <a:p>
            <a:pPr marL="457200" lvl="0" indent="-304800" rtl="0">
              <a:spcBef>
                <a:spcPts val="0"/>
              </a:spcBef>
              <a:buClr>
                <a:srgbClr val="000000"/>
              </a:buClr>
              <a:buSzPct val="100000"/>
            </a:pPr>
            <a:r>
              <a:rPr lang="en" sz="1200">
                <a:solidFill>
                  <a:srgbClr val="000000"/>
                </a:solidFill>
              </a:rPr>
              <a:t>Additionally students receiving individual tutoring obtained a C+ or higher in the Medicinal Chemistry course </a:t>
            </a:r>
            <a:r>
              <a:rPr lang="en" sz="1200" i="1">
                <a:solidFill>
                  <a:srgbClr val="000000"/>
                </a:solidFill>
              </a:rPr>
              <a:t>(considered the most difficult course in their Second Professional (P2) Year)</a:t>
            </a: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569</Words>
  <Application>Microsoft Office PowerPoint</Application>
  <PresentationFormat>On-screen Show (16:9)</PresentationFormat>
  <Paragraphs>53</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Roboto</vt:lpstr>
      <vt:lpstr>Arial</vt:lpstr>
      <vt:lpstr>Merriweather</vt:lpstr>
      <vt:lpstr>Paradigm</vt:lpstr>
      <vt:lpstr>Article IV Special Projects Supplemental Instruction (SI) FY 2017</vt:lpstr>
      <vt:lpstr>Historical Overview</vt:lpstr>
      <vt:lpstr>   The Doctor of Pharmacy  (PharmD)</vt:lpstr>
      <vt:lpstr>SI Target Audience</vt:lpstr>
      <vt:lpstr>   Project Goal and Objectives</vt:lpstr>
      <vt:lpstr>Assessment Measures/Intended Impact for PP1’s</vt:lpstr>
      <vt:lpstr>   Professional Year SI Outcomes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Article IV Special Projects Supplemental Instruction (SI) FY 2017</dc:title>
  <dc:creator>Carter, Hasani</dc:creator>
  <cp:lastModifiedBy>Carter, Hasani</cp:lastModifiedBy>
  <cp:revision>1</cp:revision>
  <dcterms:modified xsi:type="dcterms:W3CDTF">2017-10-05T17:08:41Z</dcterms:modified>
</cp:coreProperties>
</file>