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59"/>
  </p:handoutMasterIdLst>
  <p:sldIdLst>
    <p:sldId id="256" r:id="rId5"/>
    <p:sldId id="257" r:id="rId6"/>
    <p:sldId id="258" r:id="rId7"/>
    <p:sldId id="263" r:id="rId8"/>
    <p:sldId id="259" r:id="rId9"/>
    <p:sldId id="264" r:id="rId10"/>
    <p:sldId id="260" r:id="rId11"/>
    <p:sldId id="265" r:id="rId12"/>
    <p:sldId id="261" r:id="rId13"/>
    <p:sldId id="266" r:id="rId14"/>
    <p:sldId id="262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30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8" r:id="rId57"/>
    <p:sldId id="309" r:id="rId58"/>
  </p:sldIdLst>
  <p:sldSz cx="9144000" cy="6858000" type="screen4x3"/>
  <p:notesSz cx="7077075" cy="93837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5936" autoAdjust="0"/>
    <p:restoredTop sz="94660"/>
  </p:normalViewPr>
  <p:slideViewPr>
    <p:cSldViewPr>
      <p:cViewPr varScale="1">
        <p:scale>
          <a:sx n="68" d="100"/>
          <a:sy n="68" d="100"/>
        </p:scale>
        <p:origin x="-4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2225"/>
            <a:ext cx="30670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D99FB2A-ACF6-4666-8FC4-0AA2955E8F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561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510A-15C9-4BFD-9D5A-192712BE8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25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3E6C-0A9A-4EA3-83A1-5F48B4CA2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4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98138-4DBA-45A0-94DB-E662A2899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631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EE6D-BFA8-4E97-A4F1-50AEE08A0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115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FAEC-2D96-4C77-B4B1-65C5744C6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910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2626-C325-4E87-A1C1-2E1CB0E88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58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F81-8BC3-4E6E-9135-1A896AEAA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962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1C4DC-9C1A-4C0A-A5F6-E802F8A9E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543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2E35-3796-47B3-9005-EB491BFD8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845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7E08-3302-44AC-9B0E-9FDC8A0A4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906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E7172-90C7-4F32-921D-BF538FEB8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9158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F5B54-05D6-4496-89D1-044B8A47C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7142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FC44C-357A-4CC7-87F8-F037FC1B8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978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BC34D93-CD65-4378-B1A0-6BB620B91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7.xml"/><Relationship Id="rId18" Type="http://schemas.openxmlformats.org/officeDocument/2006/relationships/slide" Target="slide9.xml"/><Relationship Id="rId26" Type="http://schemas.openxmlformats.org/officeDocument/2006/relationships/slide" Target="slide41.xml"/><Relationship Id="rId3" Type="http://schemas.openxmlformats.org/officeDocument/2006/relationships/slide" Target="slide3.xml"/><Relationship Id="rId21" Type="http://schemas.openxmlformats.org/officeDocument/2006/relationships/slide" Target="slide39.xml"/><Relationship Id="rId7" Type="http://schemas.openxmlformats.org/officeDocument/2006/relationships/slide" Target="slide43.xml"/><Relationship Id="rId12" Type="http://schemas.openxmlformats.org/officeDocument/2006/relationships/slide" Target="slide45.xml"/><Relationship Id="rId17" Type="http://schemas.openxmlformats.org/officeDocument/2006/relationships/slide" Target="slide47.xml"/><Relationship Id="rId25" Type="http://schemas.openxmlformats.org/officeDocument/2006/relationships/slide" Target="slide31.xml"/><Relationship Id="rId2" Type="http://schemas.openxmlformats.org/officeDocument/2006/relationships/slideLayout" Target="../slideLayouts/slideLayout12.xml"/><Relationship Id="rId16" Type="http://schemas.openxmlformats.org/officeDocument/2006/relationships/slide" Target="slide37.xml"/><Relationship Id="rId20" Type="http://schemas.openxmlformats.org/officeDocument/2006/relationships/slide" Target="slide29.xml"/><Relationship Id="rId1" Type="http://schemas.openxmlformats.org/officeDocument/2006/relationships/tags" Target="../tags/tag2.xml"/><Relationship Id="rId6" Type="http://schemas.openxmlformats.org/officeDocument/2006/relationships/slide" Target="slide33.xml"/><Relationship Id="rId11" Type="http://schemas.openxmlformats.org/officeDocument/2006/relationships/slide" Target="slide35.xml"/><Relationship Id="rId24" Type="http://schemas.openxmlformats.org/officeDocument/2006/relationships/slide" Target="slide21.xml"/><Relationship Id="rId5" Type="http://schemas.openxmlformats.org/officeDocument/2006/relationships/slide" Target="slide23.xml"/><Relationship Id="rId15" Type="http://schemas.openxmlformats.org/officeDocument/2006/relationships/slide" Target="slide27.xml"/><Relationship Id="rId23" Type="http://schemas.openxmlformats.org/officeDocument/2006/relationships/slide" Target="slide11.xml"/><Relationship Id="rId28" Type="http://schemas.openxmlformats.org/officeDocument/2006/relationships/slide" Target="slide53.xml"/><Relationship Id="rId10" Type="http://schemas.openxmlformats.org/officeDocument/2006/relationships/slide" Target="slide25.xml"/><Relationship Id="rId19" Type="http://schemas.openxmlformats.org/officeDocument/2006/relationships/slide" Target="slide19.xml"/><Relationship Id="rId4" Type="http://schemas.openxmlformats.org/officeDocument/2006/relationships/slide" Target="slide13.xml"/><Relationship Id="rId9" Type="http://schemas.openxmlformats.org/officeDocument/2006/relationships/slide" Target="slide15.xml"/><Relationship Id="rId14" Type="http://schemas.openxmlformats.org/officeDocument/2006/relationships/slide" Target="slide17.xml"/><Relationship Id="rId22" Type="http://schemas.openxmlformats.org/officeDocument/2006/relationships/slide" Target="slide49.xml"/><Relationship Id="rId27" Type="http://schemas.openxmlformats.org/officeDocument/2006/relationships/slide" Target="slide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Chemistry Jeopardy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Electrons, Electron Configuration, Electromagnetic spectrum, free for all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3" name="Group 57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5851526"/>
        </p:xfrm>
        <a:graphic>
          <a:graphicData uri="http://schemas.openxmlformats.org/drawingml/2006/table">
            <a:tbl>
              <a:tblPr/>
              <a:tblGrid>
                <a:gridCol w="1371600"/>
                <a:gridCol w="1981200"/>
                <a:gridCol w="1584325"/>
                <a:gridCol w="1646238"/>
                <a:gridCol w="1646237"/>
              </a:tblGrid>
              <a:tr h="974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Electrons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Electromagnetic Spectrum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Electron Configurations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Electron Configurations 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Orbitals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sldjump"/>
                        </a:rPr>
                        <a:t>10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sldjump"/>
                        </a:rPr>
                        <a:t>10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sldjump"/>
                        </a:rPr>
                        <a:t>10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sldjump"/>
                        </a:rPr>
                        <a:t>10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sldjump"/>
                        </a:rPr>
                        <a:t>10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8" action="ppaction://hlinksldjump"/>
                        </a:rPr>
                        <a:t>20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9" action="ppaction://hlinksldjump"/>
                        </a:rPr>
                        <a:t>20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0" action="ppaction://hlinksldjump"/>
                        </a:rPr>
                        <a:t>20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1" action="ppaction://hlinksldjump"/>
                        </a:rPr>
                        <a:t>20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2" action="ppaction://hlinksldjump"/>
                        </a:rPr>
                        <a:t>20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3" action="ppaction://hlinksldjump"/>
                        </a:rPr>
                        <a:t>30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4" action="ppaction://hlinksldjump"/>
                        </a:rPr>
                        <a:t>30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5" action="ppaction://hlinksldjump"/>
                        </a:rPr>
                        <a:t>30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6" action="ppaction://hlinksldjump"/>
                        </a:rPr>
                        <a:t>30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7" action="ppaction://hlinksldjump"/>
                        </a:rPr>
                        <a:t>30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8" action="ppaction://hlinksldjump"/>
                        </a:rPr>
                        <a:t>40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9" action="ppaction://hlinksldjump"/>
                        </a:rPr>
                        <a:t>40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0" action="ppaction://hlinksldjump"/>
                        </a:rPr>
                        <a:t>40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1" action="ppaction://hlinksldjump"/>
                        </a:rPr>
                        <a:t>40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2" action="ppaction://hlinksldjump"/>
                        </a:rPr>
                        <a:t>40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3" action="ppaction://hlinksldjump"/>
                        </a:rPr>
                        <a:t>50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4" action="ppaction://hlinksldjump"/>
                        </a:rPr>
                        <a:t>50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5" action="ppaction://hlinksldjump"/>
                        </a:rPr>
                        <a:t>50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6" action="ppaction://hlinksldjump"/>
                        </a:rPr>
                        <a:t>50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7" action="ppaction://hlinksldjump"/>
                        </a:rPr>
                        <a:t>50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18" name="Text Box 51"/>
          <p:cNvSpPr txBox="1">
            <a:spLocks noChangeArrowheads="1"/>
          </p:cNvSpPr>
          <p:nvPr/>
        </p:nvSpPr>
        <p:spPr bwMode="auto">
          <a:xfrm>
            <a:off x="3581400" y="63246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6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800">
                <a:hlinkClick r:id="rId28" action="ppaction://hlinksldjump"/>
              </a:rPr>
              <a:t>Final Jeopardy</a:t>
            </a:r>
            <a:endParaRPr lang="en-US" sz="18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Electrons- 10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What type of charge do electrons have?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 – 10 answer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Negative charge</a:t>
            </a:r>
          </a:p>
        </p:txBody>
      </p:sp>
      <p:sp>
        <p:nvSpPr>
          <p:cNvPr id="5124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Electrons- 20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1981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5400" smtClean="0"/>
              <a:t>When an electron falls from it’s excited state to the ground state, what is released?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Electrons– 20 answer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photons</a:t>
            </a:r>
          </a:p>
        </p:txBody>
      </p:sp>
      <p:sp>
        <p:nvSpPr>
          <p:cNvPr id="717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electrons- 30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29600" cy="2971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Electrons with the highest amount of energy are found where?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electrons– 30 answer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3306763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US" sz="6000" b="1" smtClean="0"/>
              <a:t>Outermost orbital of the atom</a:t>
            </a:r>
          </a:p>
        </p:txBody>
      </p:sp>
      <p:sp>
        <p:nvSpPr>
          <p:cNvPr id="9220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Electrons- 40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How many valence electrons are found in a “stable” atom?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Electrons- 40 answer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1981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Eight</a:t>
            </a:r>
          </a:p>
        </p:txBody>
      </p:sp>
      <p:sp>
        <p:nvSpPr>
          <p:cNvPr id="1126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Electrons- 50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3352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This is the formula used to determine how many electrons can be found in an energy level</a:t>
            </a:r>
          </a:p>
          <a:p>
            <a:pPr algn="ctr" eaLnBrk="1" hangingPunct="1">
              <a:buFontTx/>
              <a:buNone/>
            </a:pPr>
            <a:endParaRPr lang="en-US" sz="6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Electrons- 50 answer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0480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z="6000" smtClean="0"/>
          </a:p>
          <a:p>
            <a:pPr algn="ctr" eaLnBrk="1" hangingPunct="1">
              <a:buFontTx/>
              <a:buNone/>
            </a:pPr>
            <a:r>
              <a:rPr lang="en-US" sz="4400" smtClean="0"/>
              <a:t>2n²</a:t>
            </a:r>
          </a:p>
        </p:txBody>
      </p:sp>
      <p:sp>
        <p:nvSpPr>
          <p:cNvPr id="13316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Electromagnetic Spectrum- 10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Which electromagnetic wave has the lowest energy?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spectrum- 10 answer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276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Radiowaves</a:t>
            </a:r>
          </a:p>
        </p:txBody>
      </p:sp>
      <p:sp>
        <p:nvSpPr>
          <p:cNvPr id="15364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spectrum- 20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Which EM wave has the highest frequency?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waves– 20 answer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1981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Gamma waves</a:t>
            </a:r>
          </a:p>
        </p:txBody>
      </p:sp>
      <p:sp>
        <p:nvSpPr>
          <p:cNvPr id="1741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waves- 30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Which EM wave has the second longest wavelength?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spectrum– 30 answer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1828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Microwaves</a:t>
            </a:r>
          </a:p>
        </p:txBody>
      </p:sp>
      <p:sp>
        <p:nvSpPr>
          <p:cNvPr id="19460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spectrum- 40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Which visible light wave has the shortest wavelength?</a:t>
            </a:r>
          </a:p>
          <a:p>
            <a:pPr algn="ctr" eaLnBrk="1" hangingPunct="1">
              <a:buFontTx/>
              <a:buNone/>
            </a:pPr>
            <a:endParaRPr lang="en-US" sz="6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spectrum– 40 answer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4400" smtClean="0"/>
              <a:t>violet</a:t>
            </a:r>
          </a:p>
        </p:txBody>
      </p:sp>
      <p:sp>
        <p:nvSpPr>
          <p:cNvPr id="2150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spectrum- 50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Energy is released in quantities called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 spectrum– 50 answer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Quanta</a:t>
            </a:r>
          </a:p>
        </p:txBody>
      </p:sp>
      <p:sp>
        <p:nvSpPr>
          <p:cNvPr id="23556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- 10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1s</a:t>
            </a:r>
            <a:r>
              <a:rPr lang="en-US" sz="6000" baseline="30000" smtClean="0"/>
              <a:t>2</a:t>
            </a:r>
            <a:r>
              <a:rPr lang="en-US" sz="6000" smtClean="0"/>
              <a:t>2s</a:t>
            </a:r>
            <a:r>
              <a:rPr lang="en-US" sz="6000" baseline="30000" smtClean="0"/>
              <a:t>2</a:t>
            </a:r>
            <a:r>
              <a:rPr lang="en-US" sz="6000" smtClean="0"/>
              <a:t>2p</a:t>
            </a:r>
            <a:r>
              <a:rPr lang="en-US" sz="6000" baseline="30000" smtClean="0"/>
              <a:t>6</a:t>
            </a:r>
            <a:r>
              <a:rPr lang="en-US" sz="6000" smtClean="0"/>
              <a:t>3s</a:t>
            </a:r>
            <a:r>
              <a:rPr lang="en-US" sz="6000" baseline="30000" smtClean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– 10 answer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2209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Na</a:t>
            </a:r>
          </a:p>
        </p:txBody>
      </p:sp>
      <p:sp>
        <p:nvSpPr>
          <p:cNvPr id="25604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- 20</a:t>
            </a:r>
          </a:p>
        </p:txBody>
      </p:sp>
      <p:sp>
        <p:nvSpPr>
          <p:cNvPr id="26627" name="Rectangle 2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1s</a:t>
            </a:r>
            <a:r>
              <a:rPr lang="en-US" sz="6000" baseline="30000" smtClean="0"/>
              <a:t>2</a:t>
            </a:r>
            <a:r>
              <a:rPr lang="en-US" sz="6000" smtClean="0"/>
              <a:t>2s</a:t>
            </a:r>
            <a:r>
              <a:rPr lang="en-US" sz="6000" baseline="30000" smtClean="0"/>
              <a:t>2</a:t>
            </a:r>
            <a:r>
              <a:rPr lang="en-US" sz="6000" smtClean="0"/>
              <a:t>2p</a:t>
            </a:r>
            <a:r>
              <a:rPr lang="en-US" sz="6000" baseline="30000" smtClean="0"/>
              <a:t>6</a:t>
            </a:r>
            <a:r>
              <a:rPr lang="en-US" sz="6000" smtClean="0"/>
              <a:t>3s</a:t>
            </a:r>
            <a:r>
              <a:rPr lang="en-US" sz="6000" baseline="30000" smtClean="0"/>
              <a:t>2</a:t>
            </a:r>
            <a:r>
              <a:rPr lang="en-US" sz="6000" smtClean="0"/>
              <a:t>3p</a:t>
            </a:r>
            <a:r>
              <a:rPr lang="en-US" sz="6000" baseline="30000" smtClean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– 20 answer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29600" cy="1752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S</a:t>
            </a:r>
          </a:p>
        </p:txBody>
      </p:sp>
      <p:sp>
        <p:nvSpPr>
          <p:cNvPr id="2765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- 30</a:t>
            </a:r>
          </a:p>
        </p:txBody>
      </p:sp>
      <p:sp>
        <p:nvSpPr>
          <p:cNvPr id="28675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Each p orbital holds how many electrons?</a:t>
            </a:r>
            <a:endParaRPr lang="en-US" sz="6000" baseline="30000" smtClean="0"/>
          </a:p>
          <a:p>
            <a:pPr eaLnBrk="1" hangingPunct="1"/>
            <a:endParaRPr lang="en-US" sz="6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– 30 answer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1371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two</a:t>
            </a:r>
          </a:p>
        </p:txBody>
      </p:sp>
      <p:sp>
        <p:nvSpPr>
          <p:cNvPr id="29700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- 40</a:t>
            </a:r>
          </a:p>
        </p:txBody>
      </p:sp>
      <p:sp>
        <p:nvSpPr>
          <p:cNvPr id="30723" name="Rectangle 1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How many orbitals does the f sublevel contain?</a:t>
            </a:r>
            <a:endParaRPr lang="en-US" sz="6000" baseline="30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– 40 answer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Seven</a:t>
            </a:r>
          </a:p>
        </p:txBody>
      </p:sp>
      <p:sp>
        <p:nvSpPr>
          <p:cNvPr id="3174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- 50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6000" dirty="0" smtClean="0"/>
              <a:t>How many total electrons can be found in the 3</a:t>
            </a:r>
            <a:r>
              <a:rPr lang="en-US" sz="6000" baseline="30000" dirty="0" smtClean="0"/>
              <a:t>rd</a:t>
            </a:r>
            <a:r>
              <a:rPr lang="en-US" sz="6000" dirty="0" smtClean="0"/>
              <a:t> principal energy level?</a:t>
            </a:r>
            <a:endParaRPr lang="en-US" sz="6000" baseline="300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Configurations – 50 answer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2438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18</a:t>
            </a:r>
          </a:p>
        </p:txBody>
      </p:sp>
      <p:sp>
        <p:nvSpPr>
          <p:cNvPr id="33796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2 - 10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8001000" cy="43735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8000" smtClean="0"/>
              <a:t>Write the full electron configuration for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– 10 answer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1s</a:t>
            </a:r>
            <a:r>
              <a:rPr lang="en-US" sz="6000" baseline="30000" smtClean="0"/>
              <a:t>2</a:t>
            </a:r>
            <a:r>
              <a:rPr lang="en-US" sz="6000" smtClean="0"/>
              <a:t>2s</a:t>
            </a:r>
            <a:r>
              <a:rPr lang="en-US" sz="6000" baseline="30000" smtClean="0"/>
              <a:t>2</a:t>
            </a:r>
          </a:p>
        </p:txBody>
      </p:sp>
      <p:sp>
        <p:nvSpPr>
          <p:cNvPr id="35844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2 - 20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Write the full electron configuration for 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– 20 answer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59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1s</a:t>
            </a:r>
            <a:r>
              <a:rPr lang="en-US" sz="6000" baseline="30000" smtClean="0"/>
              <a:t>2</a:t>
            </a:r>
            <a:r>
              <a:rPr lang="en-US" sz="6000" smtClean="0"/>
              <a:t>2s</a:t>
            </a:r>
            <a:r>
              <a:rPr lang="en-US" sz="6000" baseline="30000" smtClean="0"/>
              <a:t>2</a:t>
            </a:r>
            <a:r>
              <a:rPr lang="en-US" sz="6000" smtClean="0"/>
              <a:t>2p</a:t>
            </a:r>
            <a:r>
              <a:rPr lang="en-US" sz="6000" baseline="30000" smtClean="0"/>
              <a:t>6</a:t>
            </a:r>
            <a:r>
              <a:rPr lang="en-US" sz="6000" smtClean="0"/>
              <a:t>3s</a:t>
            </a:r>
            <a:r>
              <a:rPr lang="en-US" sz="6000" baseline="30000" smtClean="0"/>
              <a:t>2</a:t>
            </a:r>
            <a:r>
              <a:rPr lang="en-US" sz="6000" smtClean="0"/>
              <a:t>3p</a:t>
            </a:r>
            <a:r>
              <a:rPr lang="en-US" sz="6000" baseline="30000" smtClean="0"/>
              <a:t>1</a:t>
            </a:r>
          </a:p>
          <a:p>
            <a:pPr eaLnBrk="1" hangingPunct="1">
              <a:buFontTx/>
              <a:buNone/>
            </a:pPr>
            <a:endParaRPr lang="en-US" sz="6000" baseline="30000" smtClean="0"/>
          </a:p>
        </p:txBody>
      </p:sp>
      <p:sp>
        <p:nvSpPr>
          <p:cNvPr id="3789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Electron Configurations 2 - 30</a:t>
            </a:r>
          </a:p>
        </p:txBody>
      </p:sp>
      <p:sp>
        <p:nvSpPr>
          <p:cNvPr id="3891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Write the noble gas configuration for Iron (Fe)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– 30 answer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3657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[Ar]4s²3d</a:t>
            </a:r>
            <a:r>
              <a:rPr lang="en-US" sz="6000" baseline="30000" smtClean="0"/>
              <a:t>6</a:t>
            </a:r>
          </a:p>
        </p:txBody>
      </p:sp>
      <p:sp>
        <p:nvSpPr>
          <p:cNvPr id="39940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Electron Configurations 2 - 40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7200" smtClean="0"/>
              <a:t>Write the noble gas configuration for Tellurium (Te)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Electrron Configurations 2 – 40 answer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200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6000" smtClean="0"/>
              <a:t>[Kr]5s</a:t>
            </a:r>
            <a:r>
              <a:rPr lang="en-US" sz="6000" baseline="30000" smtClean="0"/>
              <a:t>2</a:t>
            </a:r>
            <a:r>
              <a:rPr lang="en-US" sz="6000" smtClean="0"/>
              <a:t>4d</a:t>
            </a:r>
            <a:r>
              <a:rPr lang="en-US" sz="6000" baseline="30000" smtClean="0"/>
              <a:t>10</a:t>
            </a:r>
            <a:r>
              <a:rPr lang="en-US" sz="6000" smtClean="0"/>
              <a:t>5p</a:t>
            </a:r>
            <a:r>
              <a:rPr lang="en-US" sz="6000" baseline="30000" smtClean="0"/>
              <a:t>4</a:t>
            </a:r>
          </a:p>
        </p:txBody>
      </p:sp>
      <p:sp>
        <p:nvSpPr>
          <p:cNvPr id="4198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Electron Configurations 2 - 50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3962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dirty="0" smtClean="0"/>
              <a:t>How many electrons does Polonium (Po) have in it’s highest principal energy level?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Electron Configurations 2 – 50 answer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6000" smtClean="0"/>
          </a:p>
          <a:p>
            <a:pPr eaLnBrk="1" hangingPunct="1">
              <a:buFontTx/>
              <a:buNone/>
            </a:pPr>
            <a:r>
              <a:rPr lang="en-US" sz="6000" baseline="30000" smtClean="0"/>
              <a:t> </a:t>
            </a:r>
            <a:r>
              <a:rPr lang="en-US" sz="6000" smtClean="0"/>
              <a:t>              Six</a:t>
            </a:r>
            <a:endParaRPr lang="en-US" sz="6000" baseline="30000" smtClean="0"/>
          </a:p>
        </p:txBody>
      </p:sp>
      <p:sp>
        <p:nvSpPr>
          <p:cNvPr id="44036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10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dirty="0" smtClean="0"/>
              <a:t>Where can you find the energy levels on the periodic table?</a:t>
            </a:r>
            <a:endParaRPr lang="en-US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10 answer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8000" dirty="0" smtClean="0"/>
              <a:t>	The numbers down the left side.</a:t>
            </a:r>
          </a:p>
          <a:p>
            <a:pPr algn="ctr" eaLnBrk="1" hangingPunct="1">
              <a:buFontTx/>
              <a:buNone/>
            </a:pPr>
            <a:endParaRPr lang="en-US" sz="8000" dirty="0" smtClean="0"/>
          </a:p>
        </p:txBody>
      </p:sp>
      <p:sp>
        <p:nvSpPr>
          <p:cNvPr id="46084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20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229600" cy="3382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6000" dirty="0" smtClean="0"/>
              <a:t>What are the 4 sublevels?</a:t>
            </a:r>
            <a:endParaRPr lang="en-US" sz="6000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20 answer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algn="ctr">
              <a:buNone/>
            </a:pPr>
            <a:r>
              <a:rPr lang="en-US" sz="6000" dirty="0" smtClean="0"/>
              <a:t>	</a:t>
            </a:r>
            <a:r>
              <a:rPr lang="en-US" sz="6000" dirty="0" err="1" smtClean="0"/>
              <a:t>S,p,d,f</a:t>
            </a:r>
            <a:endParaRPr lang="en-US" sz="6000" dirty="0"/>
          </a:p>
        </p:txBody>
      </p:sp>
      <p:sp>
        <p:nvSpPr>
          <p:cNvPr id="4813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30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Where would you find the “d” block on the periodic table?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30 answer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5400" dirty="0" smtClean="0"/>
              <a:t>10 families </a:t>
            </a:r>
            <a:r>
              <a:rPr lang="en-US" sz="5400" smtClean="0"/>
              <a:t>or groups </a:t>
            </a:r>
            <a:r>
              <a:rPr lang="en-US" sz="5400" dirty="0" smtClean="0"/>
              <a:t>in the middle</a:t>
            </a:r>
          </a:p>
        </p:txBody>
      </p:sp>
      <p:sp>
        <p:nvSpPr>
          <p:cNvPr id="50180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 for All– 40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Draw the orbital diagram for Sodium.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40 answer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1854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4400" smtClean="0"/>
          </a:p>
          <a:p>
            <a:pPr eaLnBrk="1" hangingPunct="1">
              <a:buFontTx/>
              <a:buNone/>
            </a:pPr>
            <a:endParaRPr lang="en-US" sz="4400" smtClean="0"/>
          </a:p>
          <a:p>
            <a:pPr eaLnBrk="1" hangingPunct="1">
              <a:buFontTx/>
              <a:buNone/>
            </a:pPr>
            <a:r>
              <a:rPr lang="en-US" sz="4400" smtClean="0"/>
              <a:t>    1s       2s            2p          3s</a:t>
            </a:r>
          </a:p>
        </p:txBody>
      </p:sp>
      <p:sp>
        <p:nvSpPr>
          <p:cNvPr id="52228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1"/>
          <p:cNvSpPr>
            <a:spLocks noChangeArrowheads="1"/>
          </p:cNvSpPr>
          <p:nvPr/>
        </p:nvSpPr>
        <p:spPr bwMode="auto">
          <a:xfrm>
            <a:off x="1219200" y="2286000"/>
            <a:ext cx="914400" cy="9144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2"/>
          <p:cNvSpPr>
            <a:spLocks noChangeArrowheads="1"/>
          </p:cNvSpPr>
          <p:nvPr/>
        </p:nvSpPr>
        <p:spPr bwMode="auto">
          <a:xfrm>
            <a:off x="4324350" y="2286000"/>
            <a:ext cx="914400" cy="9144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2819400" y="2286000"/>
            <a:ext cx="914400" cy="9144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223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0625" y="2273300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3" name="Rectangle 11"/>
          <p:cNvSpPr>
            <a:spLocks noChangeArrowheads="1"/>
          </p:cNvSpPr>
          <p:nvPr/>
        </p:nvSpPr>
        <p:spPr bwMode="auto">
          <a:xfrm>
            <a:off x="7577138" y="2286000"/>
            <a:ext cx="914400" cy="9144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4" name="Rectangle 12"/>
          <p:cNvSpPr>
            <a:spLocks noChangeArrowheads="1"/>
          </p:cNvSpPr>
          <p:nvPr/>
        </p:nvSpPr>
        <p:spPr bwMode="auto">
          <a:xfrm>
            <a:off x="5334000" y="2286000"/>
            <a:ext cx="914400" cy="9144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2235" name="Straight Arrow Connector 7"/>
          <p:cNvCxnSpPr>
            <a:cxnSpLocks noChangeShapeType="1"/>
          </p:cNvCxnSpPr>
          <p:nvPr/>
        </p:nvCxnSpPr>
        <p:spPr bwMode="auto">
          <a:xfrm flipV="1">
            <a:off x="1524000" y="2362200"/>
            <a:ext cx="0" cy="6096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223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255588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2000" y="2382838"/>
            <a:ext cx="255588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417763"/>
            <a:ext cx="255588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1638" y="2378075"/>
            <a:ext cx="255587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4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382838"/>
            <a:ext cx="255588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41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362200"/>
            <a:ext cx="1587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2242" name="Straight Arrow Connector 25"/>
          <p:cNvCxnSpPr>
            <a:cxnSpLocks noChangeShapeType="1"/>
          </p:cNvCxnSpPr>
          <p:nvPr/>
        </p:nvCxnSpPr>
        <p:spPr bwMode="auto">
          <a:xfrm flipV="1">
            <a:off x="4648200" y="2417763"/>
            <a:ext cx="0" cy="6096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243" name="Straight Arrow Connector 26"/>
          <p:cNvCxnSpPr>
            <a:cxnSpLocks noChangeShapeType="1"/>
          </p:cNvCxnSpPr>
          <p:nvPr/>
        </p:nvCxnSpPr>
        <p:spPr bwMode="auto">
          <a:xfrm flipV="1">
            <a:off x="5638800" y="2417763"/>
            <a:ext cx="0" cy="6096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244" name="Straight Arrow Connector 27"/>
          <p:cNvCxnSpPr>
            <a:cxnSpLocks noChangeShapeType="1"/>
          </p:cNvCxnSpPr>
          <p:nvPr/>
        </p:nvCxnSpPr>
        <p:spPr bwMode="auto">
          <a:xfrm flipV="1">
            <a:off x="6553200" y="2382838"/>
            <a:ext cx="0" cy="6096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245" name="Straight Arrow Connector 28"/>
          <p:cNvCxnSpPr>
            <a:cxnSpLocks noChangeShapeType="1"/>
          </p:cNvCxnSpPr>
          <p:nvPr/>
        </p:nvCxnSpPr>
        <p:spPr bwMode="auto">
          <a:xfrm flipV="1">
            <a:off x="7924800" y="2432050"/>
            <a:ext cx="0" cy="6096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50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sz="6000" dirty="0" smtClean="0"/>
              <a:t>Who said that the electrons in each orbital must have opposite spin?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Orbitals</a:t>
            </a:r>
            <a:r>
              <a:rPr lang="en-US" dirty="0" smtClean="0"/>
              <a:t> – </a:t>
            </a:r>
            <a:r>
              <a:rPr lang="en-US" dirty="0" smtClean="0"/>
              <a:t>50 answer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4000" dirty="0" smtClean="0"/>
              <a:t>Pauli</a:t>
            </a:r>
            <a:endParaRPr lang="en-US" sz="4000" dirty="0" smtClean="0"/>
          </a:p>
        </p:txBody>
      </p:sp>
      <p:sp>
        <p:nvSpPr>
          <p:cNvPr id="54276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Final Jeopardy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4400" smtClean="0"/>
              <a:t>How many electrons can be held in the s, p, d and f orbitals?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Final Jeopardy Answer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smtClean="0"/>
              <a:t>s – 2</a:t>
            </a:r>
          </a:p>
          <a:p>
            <a:pPr algn="ctr" eaLnBrk="1" hangingPunct="1">
              <a:buFontTx/>
              <a:buNone/>
            </a:pPr>
            <a:r>
              <a:rPr lang="en-US" sz="6000" smtClean="0"/>
              <a:t>p – 6</a:t>
            </a:r>
          </a:p>
          <a:p>
            <a:pPr algn="ctr" eaLnBrk="1" hangingPunct="1">
              <a:buFontTx/>
              <a:buNone/>
            </a:pPr>
            <a:r>
              <a:rPr lang="en-US" sz="6000" smtClean="0"/>
              <a:t>d – 10</a:t>
            </a:r>
          </a:p>
          <a:p>
            <a:pPr algn="ctr" eaLnBrk="1" hangingPunct="1">
              <a:buFontTx/>
              <a:buNone/>
            </a:pPr>
            <a:r>
              <a:rPr lang="en-US" sz="6000" smtClean="0"/>
              <a:t>f - 14 </a:t>
            </a:r>
          </a:p>
        </p:txBody>
      </p:sp>
      <p:sp>
        <p:nvSpPr>
          <p:cNvPr id="5632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867400"/>
            <a:ext cx="1219200" cy="9906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3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6666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9D7B092E8D9F4DB8D892B7B2EE8F43" ma:contentTypeVersion="0" ma:contentTypeDescription="Create a new document." ma:contentTypeScope="" ma:versionID="47665b50399cea9e7468186f60b617f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F3699AA-FB1C-4B01-A830-0AC501FD901D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D21486E-E386-46C3-B1FD-AE96930651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7E5283-4395-44B0-BC3D-98A6AFF6CE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582</Words>
  <Application>Microsoft Office PowerPoint</Application>
  <PresentationFormat>On-screen Show (4:3)</PresentationFormat>
  <Paragraphs>144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Default Design</vt:lpstr>
      <vt:lpstr>Chemistry Jeopardy</vt:lpstr>
      <vt:lpstr>Slide 2</vt:lpstr>
      <vt:lpstr>Electrons- 10</vt:lpstr>
      <vt:lpstr>Electrons – 10 answer</vt:lpstr>
      <vt:lpstr>Electrons- 20</vt:lpstr>
      <vt:lpstr>Electrons– 20 answer</vt:lpstr>
      <vt:lpstr>electrons- 30</vt:lpstr>
      <vt:lpstr>electrons– 30 answer</vt:lpstr>
      <vt:lpstr>Electrons- 40</vt:lpstr>
      <vt:lpstr>Electrons- 40 answer</vt:lpstr>
      <vt:lpstr>Electrons- 50</vt:lpstr>
      <vt:lpstr>Electrons- 50 answer</vt:lpstr>
      <vt:lpstr>Electromagnetic Spectrum- 10</vt:lpstr>
      <vt:lpstr>EM spectrum- 10 answer</vt:lpstr>
      <vt:lpstr>EM spectrum- 20</vt:lpstr>
      <vt:lpstr>EM waves– 20 answer</vt:lpstr>
      <vt:lpstr>EM waves- 30</vt:lpstr>
      <vt:lpstr>EM spectrum– 30 answer</vt:lpstr>
      <vt:lpstr>EM spectrum- 40</vt:lpstr>
      <vt:lpstr>EM spectrum– 40 answer</vt:lpstr>
      <vt:lpstr>EM spectrum- 50</vt:lpstr>
      <vt:lpstr>EM spectrum– 50 answer</vt:lpstr>
      <vt:lpstr>Electron Configurations - 10</vt:lpstr>
      <vt:lpstr>Electron Configurations – 10 answer</vt:lpstr>
      <vt:lpstr>Electron Configurations - 20</vt:lpstr>
      <vt:lpstr>Electron Configurations – 20 answer</vt:lpstr>
      <vt:lpstr>Electron Configurations - 30</vt:lpstr>
      <vt:lpstr>Electron Configurations – 30 answer</vt:lpstr>
      <vt:lpstr>Electron Configurations - 40</vt:lpstr>
      <vt:lpstr>Electron Configurations – 40 answer</vt:lpstr>
      <vt:lpstr>Electron Configurations - 50</vt:lpstr>
      <vt:lpstr>Electron Configurations – 50 answer</vt:lpstr>
      <vt:lpstr> Electrron Configurations 2 - 10</vt:lpstr>
      <vt:lpstr> Electrron Configurations 2 – 10 answer</vt:lpstr>
      <vt:lpstr> Electrron Configurations 2 - 20</vt:lpstr>
      <vt:lpstr> Electrron Configurations 2 – 20 answer</vt:lpstr>
      <vt:lpstr> Electron Configurations 2 - 30</vt:lpstr>
      <vt:lpstr> Electrron Configurations 2 – 30 answer</vt:lpstr>
      <vt:lpstr> Electron Configurations 2 - 40</vt:lpstr>
      <vt:lpstr> Electrron Configurations 2 – 40 answer</vt:lpstr>
      <vt:lpstr> Electron Configurations 2 - 50</vt:lpstr>
      <vt:lpstr> Electron Configurations 2 – 50 answer</vt:lpstr>
      <vt:lpstr>Orbitals – 10</vt:lpstr>
      <vt:lpstr>Orbitals – 10 answer</vt:lpstr>
      <vt:lpstr>Orbitals – 20</vt:lpstr>
      <vt:lpstr>Orbitals – 20 answer</vt:lpstr>
      <vt:lpstr>Orbitals – 30</vt:lpstr>
      <vt:lpstr>Orbitals – 30 answer</vt:lpstr>
      <vt:lpstr>Free for All– 40</vt:lpstr>
      <vt:lpstr>Orbitals – 40 answer</vt:lpstr>
      <vt:lpstr>Orbitals – 50</vt:lpstr>
      <vt:lpstr>Orbitals – 50 answer</vt:lpstr>
      <vt:lpstr>Final Jeopardy</vt:lpstr>
      <vt:lpstr>Final Jeopardy Answer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Jeopardy</dc:title>
  <dc:creator>Marie</dc:creator>
  <cp:lastModifiedBy>Zach</cp:lastModifiedBy>
  <cp:revision>28</cp:revision>
  <dcterms:created xsi:type="dcterms:W3CDTF">2006-09-18T00:16:25Z</dcterms:created>
  <dcterms:modified xsi:type="dcterms:W3CDTF">2014-03-13T02:26:35Z</dcterms:modified>
</cp:coreProperties>
</file>