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5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tx1">
                  <a:alpha val="5000"/>
                </a:schemeClr>
              </a:gs>
              <a:gs pos="100000">
                <a:schemeClr val="tx1">
                  <a:alpha val="20000"/>
                </a:schemeClr>
              </a:gs>
            </a:gsLst>
            <a:lin ang="5400000" scaled="0"/>
          </a:gradFill>
          <a:ln w="76200">
            <a:gradFill>
              <a:gsLst>
                <a:gs pos="0">
                  <a:schemeClr val="bg2">
                    <a:lumMod val="60000"/>
                    <a:lumOff val="40000"/>
                    <a:alpha val="90000"/>
                  </a:schemeClr>
                </a:gs>
                <a:gs pos="50000">
                  <a:schemeClr val="bg2">
                    <a:lumMod val="60000"/>
                    <a:lumOff val="40000"/>
                    <a:alpha val="80000"/>
                  </a:schemeClr>
                </a:gs>
                <a:gs pos="100000">
                  <a:schemeClr val="bg2">
                    <a:alpha val="70000"/>
                  </a:schemeClr>
                </a:gs>
              </a:gsLst>
              <a:lin ang="5400000" scaled="0"/>
            </a:gradFill>
            <a:miter lim="800000"/>
          </a:ln>
          <a:scene3d>
            <a:camera prst="orthographicFront"/>
            <a:lightRig rig="contrasting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40" y="228600"/>
            <a:ext cx="8503920" cy="2438400"/>
          </a:xfrm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balanced" dir="t"/>
            </a:scene3d>
            <a:sp3d>
              <a:extrusionClr>
                <a:schemeClr val="tx1">
                  <a:lumMod val="75000"/>
                </a:schemeClr>
              </a:extrusionClr>
            </a:sp3d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6600" b="0" kern="1200" spc="250" normalizeH="0" baseline="0">
                <a:ln>
                  <a:noFill/>
                </a:ln>
                <a:gradFill>
                  <a:gsLst>
                    <a:gs pos="0">
                      <a:schemeClr val="tx1">
                        <a:lumMod val="85000"/>
                      </a:schemeClr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>
                  <a:outerShdw blurRad="50800" dist="101600" dir="3000000" algn="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56760" y="2971800"/>
            <a:ext cx="4267200" cy="1725706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gradFill>
                  <a:gsLst>
                    <a:gs pos="1000">
                      <a:schemeClr val="tx2">
                        <a:lumMod val="40000"/>
                        <a:lumOff val="60000"/>
                      </a:schemeClr>
                    </a:gs>
                    <a:gs pos="50000">
                      <a:schemeClr val="tx2"/>
                    </a:gs>
                  </a:gsLst>
                  <a:lin ang="5400000" scaled="0"/>
                </a:gra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E176A-6249-4FAD-A910-02A0E9C1BCE3}" type="datetimeFigureOut">
              <a:rPr lang="en-US" smtClean="0"/>
              <a:pPr/>
              <a:t>5/7/2010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573B-6A30-49E0-9033-A23E19D01FD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Diagonal Stripe 12"/>
          <p:cNvSpPr/>
          <p:nvPr/>
        </p:nvSpPr>
        <p:spPr>
          <a:xfrm rot="21321315" flipH="1">
            <a:off x="481841" y="2629969"/>
            <a:ext cx="8419617" cy="685800"/>
          </a:xfrm>
          <a:prstGeom prst="diagStripe">
            <a:avLst>
              <a:gd name="adj" fmla="val 50001"/>
            </a:avLst>
          </a:prstGeom>
          <a:solidFill>
            <a:schemeClr val="tx2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E176A-6249-4FAD-A910-02A0E9C1BCE3}" type="datetimeFigureOut">
              <a:rPr lang="en-US" smtClean="0"/>
              <a:pPr/>
              <a:t>5/7/2010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573B-6A30-49E0-9033-A23E19D01F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8063" y="1676400"/>
            <a:ext cx="7315200" cy="1362075"/>
          </a:xfrm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balanced" dir="t"/>
            </a:scene3d>
            <a:sp3d>
              <a:extrusionClr>
                <a:schemeClr val="tx1">
                  <a:lumMod val="75000"/>
                </a:schemeClr>
              </a:extrusionClr>
            </a:sp3d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800" b="0" kern="1200" spc="250" normalizeH="0" baseline="0">
                <a:ln>
                  <a:noFill/>
                </a:ln>
                <a:gradFill>
                  <a:gsLst>
                    <a:gs pos="0">
                      <a:schemeClr val="tx1">
                        <a:lumMod val="85000"/>
                      </a:schemeClr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>
                  <a:outerShdw blurRad="50800" dist="101600" dir="3000000" algn="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8063" y="3148013"/>
            <a:ext cx="7315200" cy="1119187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1200"/>
              </a:spcBef>
              <a:buFont typeface="Wingdings" pitchFamily="2" charset="2"/>
              <a:buNone/>
              <a:defRPr sz="1800" kern="1200">
                <a:ln>
                  <a:noFill/>
                </a:ln>
                <a:gradFill>
                  <a:gsLst>
                    <a:gs pos="1000">
                      <a:schemeClr val="tx2">
                        <a:lumMod val="40000"/>
                        <a:lumOff val="60000"/>
                      </a:schemeClr>
                    </a:gs>
                    <a:gs pos="50000">
                      <a:schemeClr val="tx2"/>
                    </a:gs>
                  </a:gsLst>
                  <a:lin ang="5400000" scaled="0"/>
                </a:gra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E176A-6249-4FAD-A910-02A0E9C1BCE3}" type="datetimeFigureOut">
              <a:rPr lang="en-US" smtClean="0"/>
              <a:pPr/>
              <a:t>5/7/2010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573B-6A30-49E0-9033-A23E19D01F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" y="228600"/>
            <a:ext cx="850392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8062" y="1922463"/>
            <a:ext cx="3429000" cy="3954462"/>
          </a:xfrm>
        </p:spPr>
        <p:txBody>
          <a:bodyPr>
            <a:normAutofit/>
          </a:bodyPr>
          <a:lstStyle>
            <a:lvl1pPr>
              <a:defRPr sz="2000" baseline="0"/>
            </a:lvl1pPr>
            <a:lvl2pPr>
              <a:defRPr sz="1800" baseline="0"/>
            </a:lvl2pPr>
            <a:lvl3pPr>
              <a:defRPr sz="18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922463"/>
            <a:ext cx="3429000" cy="3954462"/>
          </a:xfrm>
        </p:spPr>
        <p:txBody>
          <a:bodyPr>
            <a:normAutofit/>
          </a:bodyPr>
          <a:lstStyle>
            <a:lvl1pPr>
              <a:defRPr sz="2000" baseline="0"/>
            </a:lvl1pPr>
            <a:lvl2pPr>
              <a:defRPr sz="1800" baseline="0"/>
            </a:lvl2pPr>
            <a:lvl3pPr>
              <a:defRPr sz="18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E176A-6249-4FAD-A910-02A0E9C1BCE3}" type="datetimeFigureOut">
              <a:rPr lang="en-US" smtClean="0"/>
              <a:pPr/>
              <a:t>5/7/2010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573B-6A30-49E0-9033-A23E19D01F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600" y="1676400"/>
            <a:ext cx="3429000" cy="639762"/>
          </a:xfrm>
        </p:spPr>
        <p:txBody>
          <a:bodyPr anchor="ctr" anchorCtr="0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90600" y="2590800"/>
            <a:ext cx="3429000" cy="328612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6800" y="1676400"/>
            <a:ext cx="3429000" cy="639762"/>
          </a:xfrm>
        </p:spPr>
        <p:txBody>
          <a:bodyPr anchor="ctr" anchorCtr="0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6800" y="2590800"/>
            <a:ext cx="3429000" cy="328612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E176A-6249-4FAD-A910-02A0E9C1BCE3}" type="datetimeFigureOut">
              <a:rPr lang="en-US" smtClean="0"/>
              <a:pPr/>
              <a:t>5/7/2010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573B-6A30-49E0-9033-A23E19D01F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E176A-6249-4FAD-A910-02A0E9C1BCE3}" type="datetimeFigureOut">
              <a:rPr lang="en-US" smtClean="0"/>
              <a:pPr/>
              <a:t>5/7/2010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573B-6A30-49E0-9033-A23E19D01F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E176A-6249-4FAD-A910-02A0E9C1BCE3}" type="datetimeFigureOut">
              <a:rPr lang="en-US" smtClean="0"/>
              <a:pPr/>
              <a:t>5/7/2010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573B-6A30-49E0-9033-A23E19D01F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8063" y="457200"/>
            <a:ext cx="2834640" cy="1327150"/>
          </a:xfrm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balanced" dir="t"/>
            </a:scene3d>
            <a:sp3d>
              <a:extrusionClr>
                <a:schemeClr val="tx1">
                  <a:lumMod val="75000"/>
                </a:schemeClr>
              </a:extrusionClr>
            </a:sp3d>
          </a:bodyPr>
          <a:lstStyle>
            <a:lvl1pPr marL="0" indent="0" algn="l" defTabSz="914400" rtl="0" eaLnBrk="1" latinLnBrk="0" hangingPunct="1">
              <a:spcBef>
                <a:spcPct val="0"/>
              </a:spcBef>
              <a:buFont typeface="Wingdings" pitchFamily="2" charset="2"/>
              <a:buNone/>
              <a:defRPr sz="3200" b="0" kern="1200" spc="250" normalizeH="0" baseline="0">
                <a:ln>
                  <a:noFill/>
                </a:ln>
                <a:gradFill>
                  <a:gsLst>
                    <a:gs pos="0">
                      <a:schemeClr val="tx1">
                        <a:lumMod val="85000"/>
                      </a:schemeClr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>
                  <a:outerShdw blurRad="50800" dist="101600" dir="3000000" algn="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457200"/>
            <a:ext cx="3751263" cy="54197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8062" y="1922463"/>
            <a:ext cx="2834640" cy="1963737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E176A-6249-4FAD-A910-02A0E9C1BCE3}" type="datetimeFigureOut">
              <a:rPr lang="en-US" smtClean="0"/>
              <a:pPr/>
              <a:t>5/7/2010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573B-6A30-49E0-9033-A23E19D01F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5840" y="457200"/>
            <a:ext cx="2834640" cy="1325880"/>
          </a:xfrm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balanced" dir="t"/>
            </a:scene3d>
            <a:sp3d>
              <a:extrusionClr>
                <a:schemeClr val="tx1">
                  <a:lumMod val="75000"/>
                </a:schemeClr>
              </a:extrusionClr>
            </a:sp3d>
          </a:bodyPr>
          <a:lstStyle>
            <a:lvl1pPr marL="0" indent="0" algn="l" defTabSz="914400" rtl="0" eaLnBrk="1" latinLnBrk="0" hangingPunct="1">
              <a:spcBef>
                <a:spcPct val="0"/>
              </a:spcBef>
              <a:buFont typeface="Wingdings" pitchFamily="2" charset="2"/>
              <a:buNone/>
              <a:defRPr sz="3200" b="0" kern="1200" spc="250" normalizeH="0" baseline="0">
                <a:ln>
                  <a:noFill/>
                </a:ln>
                <a:gradFill>
                  <a:gsLst>
                    <a:gs pos="0">
                      <a:schemeClr val="tx1">
                        <a:lumMod val="85000"/>
                      </a:schemeClr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>
                  <a:outerShdw blurRad="50800" dist="101600" dir="3000000" algn="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5840" y="1920240"/>
            <a:ext cx="2834640" cy="1965960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E176A-6249-4FAD-A910-02A0E9C1BCE3}" type="datetimeFigureOut">
              <a:rPr lang="en-US" smtClean="0"/>
              <a:pPr/>
              <a:t>5/7/2010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573B-6A30-49E0-9033-A23E19D01FD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82308" y="413004"/>
            <a:ext cx="3749040" cy="5422392"/>
          </a:xfrm>
          <a:ln w="38100">
            <a:noFill/>
          </a:ln>
          <a:effectLst>
            <a:innerShdw blurRad="381000">
              <a:schemeClr val="bg2">
                <a:lumMod val="75000"/>
              </a:schemeClr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4468905" y="304800"/>
            <a:ext cx="3975847" cy="56388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144000" cy="147918"/>
            </a:xfrm>
            <a:prstGeom prst="rect">
              <a:avLst/>
            </a:prstGeom>
            <a:gradFill>
              <a:gsLst>
                <a:gs pos="0">
                  <a:schemeClr val="bg2"/>
                </a:gs>
                <a:gs pos="50000">
                  <a:schemeClr val="bg2">
                    <a:alpha val="20000"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63500"/>
            </a:effectLst>
            <a:scene3d>
              <a:camera prst="orthographicFront"/>
              <a:lightRig rig="morning" dir="t"/>
            </a:scene3d>
            <a:sp3d>
              <a:bevelT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 flipV="1">
              <a:off x="0" y="6710082"/>
              <a:ext cx="9144000" cy="147918"/>
            </a:xfrm>
            <a:prstGeom prst="rect">
              <a:avLst/>
            </a:prstGeom>
            <a:gradFill>
              <a:gsLst>
                <a:gs pos="0">
                  <a:schemeClr val="bg2"/>
                </a:gs>
                <a:gs pos="50000">
                  <a:schemeClr val="bg2">
                    <a:alpha val="20000"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63500"/>
            </a:effectLst>
            <a:scene3d>
              <a:camera prst="orthographicFront"/>
              <a:lightRig rig="morning" dir="t"/>
            </a:scene3d>
            <a:sp3d>
              <a:bevelT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 rot="16200000" flipV="1">
              <a:off x="5641041" y="3355041"/>
              <a:ext cx="6858000" cy="147918"/>
            </a:xfrm>
            <a:prstGeom prst="rect">
              <a:avLst/>
            </a:prstGeom>
            <a:gradFill>
              <a:gsLst>
                <a:gs pos="0">
                  <a:schemeClr val="bg2"/>
                </a:gs>
                <a:gs pos="50000">
                  <a:schemeClr val="bg2">
                    <a:alpha val="20000"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63500"/>
            </a:effectLst>
            <a:scene3d>
              <a:camera prst="orthographicFront"/>
              <a:lightRig rig="morning" dir="t"/>
            </a:scene3d>
            <a:sp3d>
              <a:bevelT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 rot="5400000" flipH="1" flipV="1">
              <a:off x="-3355041" y="3355041"/>
              <a:ext cx="6858000" cy="147918"/>
            </a:xfrm>
            <a:prstGeom prst="rect">
              <a:avLst/>
            </a:prstGeom>
            <a:gradFill>
              <a:gsLst>
                <a:gs pos="0">
                  <a:schemeClr val="bg2"/>
                </a:gs>
                <a:gs pos="50000">
                  <a:schemeClr val="bg2">
                    <a:alpha val="20000"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63500"/>
            </a:effectLst>
            <a:scene3d>
              <a:camera prst="orthographicFront"/>
              <a:lightRig rig="morning" dir="t"/>
            </a:scene3d>
            <a:sp3d>
              <a:bevelT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E176A-6249-4FAD-A910-02A0E9C1BCE3}" type="datetimeFigureOut">
              <a:rPr lang="en-US" smtClean="0"/>
              <a:pPr/>
              <a:t>5/7/2010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573B-6A30-49E0-9033-A23E19D01F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E176A-6249-4FAD-A910-02A0E9C1BCE3}" type="datetimeFigureOut">
              <a:rPr lang="en-US" smtClean="0"/>
              <a:pPr/>
              <a:t>5/7/2010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573B-6A30-49E0-9033-A23E19D01F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0040" y="228600"/>
            <a:ext cx="8503920" cy="1143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balanced" dir="t"/>
            </a:scene3d>
            <a:sp3d>
              <a:extrusionClr>
                <a:schemeClr val="tx1">
                  <a:lumMod val="75000"/>
                </a:schemeClr>
              </a:extrusionClr>
            </a:sp3d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600" y="1905001"/>
            <a:ext cx="7315200" cy="3962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44235"/>
            <a:ext cx="2133600" cy="2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3D5E176A-6249-4FAD-A910-02A0E9C1BCE3}" type="datetimeFigureOut">
              <a:rPr lang="en-US" smtClean="0"/>
              <a:pPr/>
              <a:t>5/7/2010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44235"/>
            <a:ext cx="2895600" cy="2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544235"/>
            <a:ext cx="2133600" cy="2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EC6D573B-6A30-49E0-9033-A23E19D01FD8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1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144000" cy="147918"/>
            </a:xfrm>
            <a:prstGeom prst="rect">
              <a:avLst/>
            </a:prstGeom>
            <a:gradFill>
              <a:gsLst>
                <a:gs pos="0">
                  <a:schemeClr val="bg2"/>
                </a:gs>
                <a:gs pos="50000">
                  <a:schemeClr val="bg2">
                    <a:alpha val="20000"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63500"/>
            </a:effectLst>
            <a:scene3d>
              <a:camera prst="orthographicFront"/>
              <a:lightRig rig="morning" dir="t"/>
            </a:scene3d>
            <a:sp3d>
              <a:bevelT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 flipV="1">
              <a:off x="0" y="6710082"/>
              <a:ext cx="9144000" cy="147918"/>
            </a:xfrm>
            <a:prstGeom prst="rect">
              <a:avLst/>
            </a:prstGeom>
            <a:gradFill>
              <a:gsLst>
                <a:gs pos="0">
                  <a:schemeClr val="bg2"/>
                </a:gs>
                <a:gs pos="50000">
                  <a:schemeClr val="bg2">
                    <a:alpha val="20000"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63500"/>
            </a:effectLst>
            <a:scene3d>
              <a:camera prst="orthographicFront"/>
              <a:lightRig rig="morning" dir="t"/>
            </a:scene3d>
            <a:sp3d>
              <a:bevelT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 rot="16200000" flipV="1">
              <a:off x="5641041" y="3355041"/>
              <a:ext cx="6858000" cy="147918"/>
            </a:xfrm>
            <a:prstGeom prst="rect">
              <a:avLst/>
            </a:prstGeom>
            <a:gradFill>
              <a:gsLst>
                <a:gs pos="0">
                  <a:schemeClr val="bg2"/>
                </a:gs>
                <a:gs pos="50000">
                  <a:schemeClr val="bg2">
                    <a:alpha val="20000"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63500"/>
            </a:effectLst>
            <a:scene3d>
              <a:camera prst="orthographicFront"/>
              <a:lightRig rig="morning" dir="t"/>
            </a:scene3d>
            <a:sp3d>
              <a:bevelT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 rot="5400000" flipH="1" flipV="1">
              <a:off x="-3355041" y="3355041"/>
              <a:ext cx="6858000" cy="147918"/>
            </a:xfrm>
            <a:prstGeom prst="rect">
              <a:avLst/>
            </a:prstGeom>
            <a:gradFill>
              <a:gsLst>
                <a:gs pos="0">
                  <a:schemeClr val="bg2"/>
                </a:gs>
                <a:gs pos="50000">
                  <a:schemeClr val="bg2">
                    <a:alpha val="20000"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63500"/>
            </a:effectLst>
            <a:scene3d>
              <a:camera prst="orthographicFront"/>
              <a:lightRig rig="morning" dir="t"/>
            </a:scene3d>
            <a:sp3d>
              <a:bevelT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b="0" kern="1200" spc="250" normalizeH="0" baseline="0">
          <a:ln>
            <a:noFill/>
          </a:ln>
          <a:gradFill>
            <a:gsLst>
              <a:gs pos="0">
                <a:schemeClr val="tx1">
                  <a:lumMod val="85000"/>
                </a:schemeClr>
              </a:gs>
              <a:gs pos="100000">
                <a:schemeClr val="tx1"/>
              </a:gs>
            </a:gsLst>
            <a:lin ang="5400000" scaled="0"/>
          </a:gradFill>
          <a:effectLst>
            <a:outerShdw blurRad="50800" dist="101600" dir="3000000" algn="l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1200"/>
        </a:spcBef>
        <a:buFont typeface="Wingdings" pitchFamily="2" charset="2"/>
        <a:buChar char=""/>
        <a:defRPr sz="2000" kern="1200">
          <a:ln>
            <a:noFill/>
          </a:ln>
          <a:gradFill>
            <a:gsLst>
              <a:gs pos="0">
                <a:schemeClr val="tx1">
                  <a:lumMod val="85000"/>
                </a:schemeClr>
              </a:gs>
              <a:gs pos="50000">
                <a:schemeClr val="tx1"/>
              </a:gs>
            </a:gsLst>
            <a:lin ang="5400000" scaled="0"/>
          </a:gradFill>
          <a:effectLst>
            <a:outerShdw blurRad="50800" dist="50800" dir="3000000" algn="ctr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spcBef>
          <a:spcPts val="1200"/>
        </a:spcBef>
        <a:buClr>
          <a:schemeClr val="tx1">
            <a:lumMod val="75000"/>
          </a:schemeClr>
        </a:buClr>
        <a:buFont typeface="Wingdings" pitchFamily="2" charset="2"/>
        <a:buChar char=""/>
        <a:defRPr sz="1800" kern="1200">
          <a:ln>
            <a:noFill/>
          </a:ln>
          <a:gradFill>
            <a:gsLst>
              <a:gs pos="0">
                <a:schemeClr val="tx1">
                  <a:lumMod val="85000"/>
                </a:schemeClr>
              </a:gs>
              <a:gs pos="50000">
                <a:schemeClr val="tx1"/>
              </a:gs>
            </a:gsLst>
            <a:lin ang="5400000" scaled="0"/>
          </a:gradFill>
          <a:effectLst>
            <a:outerShdw blurRad="50800" dist="50800" dir="3000000" algn="ctr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ts val="1200"/>
        </a:spcBef>
        <a:buFont typeface="Wingdings" pitchFamily="2" charset="2"/>
        <a:buChar char=""/>
        <a:defRPr sz="1600" kern="1200">
          <a:ln>
            <a:noFill/>
          </a:ln>
          <a:gradFill>
            <a:gsLst>
              <a:gs pos="0">
                <a:schemeClr val="tx1">
                  <a:lumMod val="85000"/>
                </a:schemeClr>
              </a:gs>
              <a:gs pos="50000">
                <a:schemeClr val="tx1"/>
              </a:gs>
            </a:gsLst>
            <a:lin ang="5400000" scaled="0"/>
          </a:gradFill>
          <a:effectLst>
            <a:outerShdw blurRad="50800" dist="50800" dir="3000000" algn="ctr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ts val="1200"/>
        </a:spcBef>
        <a:buClr>
          <a:schemeClr val="tx1">
            <a:lumMod val="75000"/>
          </a:schemeClr>
        </a:buClr>
        <a:buFont typeface="Wingdings" pitchFamily="2" charset="2"/>
        <a:buChar char=""/>
        <a:defRPr sz="1600" kern="1200">
          <a:ln>
            <a:noFill/>
          </a:ln>
          <a:gradFill>
            <a:gsLst>
              <a:gs pos="0">
                <a:schemeClr val="tx1">
                  <a:lumMod val="85000"/>
                </a:schemeClr>
              </a:gs>
              <a:gs pos="50000">
                <a:schemeClr val="tx1"/>
              </a:gs>
            </a:gsLst>
            <a:lin ang="5400000" scaled="0"/>
          </a:gradFill>
          <a:effectLst>
            <a:outerShdw blurRad="50800" dist="50800" dir="3000000" algn="ctr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ts val="1200"/>
        </a:spcBef>
        <a:buFont typeface="Wingdings" pitchFamily="2" charset="2"/>
        <a:buChar char=""/>
        <a:defRPr sz="1600" kern="1200">
          <a:ln>
            <a:noFill/>
          </a:ln>
          <a:gradFill>
            <a:gsLst>
              <a:gs pos="0">
                <a:schemeClr val="tx1">
                  <a:lumMod val="85000"/>
                </a:schemeClr>
              </a:gs>
              <a:gs pos="50000">
                <a:schemeClr val="tx1"/>
              </a:gs>
            </a:gsLst>
            <a:lin ang="5400000" scaled="0"/>
          </a:gradFill>
          <a:effectLst>
            <a:outerShdw blurRad="50800" dist="50800" dir="3000000" algn="ctr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ts val="1200"/>
        </a:spcBef>
        <a:buClr>
          <a:schemeClr val="tx1">
            <a:lumMod val="75000"/>
          </a:schemeClr>
        </a:buClr>
        <a:buFont typeface="Wingdings" pitchFamily="2" charset="2"/>
        <a:buChar char=""/>
        <a:defRPr sz="1600" kern="1200">
          <a:ln>
            <a:noFill/>
          </a:ln>
          <a:gradFill>
            <a:gsLst>
              <a:gs pos="0">
                <a:schemeClr val="tx1">
                  <a:lumMod val="85000"/>
                </a:schemeClr>
              </a:gs>
              <a:gs pos="50000">
                <a:schemeClr val="tx1"/>
              </a:gs>
            </a:gsLst>
            <a:lin ang="5400000" scaled="0"/>
          </a:gradFill>
          <a:effectLst>
            <a:outerShdw blurRad="50800" dist="50800" dir="3000000" algn="ctr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ts val="1200"/>
        </a:spcBef>
        <a:buFont typeface="Wingdings" pitchFamily="2" charset="2"/>
        <a:buChar char=""/>
        <a:defRPr sz="1600" kern="1200">
          <a:ln>
            <a:noFill/>
          </a:ln>
          <a:gradFill>
            <a:gsLst>
              <a:gs pos="0">
                <a:schemeClr val="tx1">
                  <a:lumMod val="85000"/>
                </a:schemeClr>
              </a:gs>
              <a:gs pos="50000">
                <a:schemeClr val="tx1"/>
              </a:gs>
            </a:gsLst>
            <a:lin ang="5400000" scaled="0"/>
          </a:gradFill>
          <a:effectLst>
            <a:outerShdw blurRad="50800" dist="50800" dir="3000000" algn="ctr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ts val="1200"/>
        </a:spcBef>
        <a:buClr>
          <a:schemeClr val="tx1">
            <a:lumMod val="75000"/>
          </a:schemeClr>
        </a:buClr>
        <a:buFont typeface="Wingdings" pitchFamily="2" charset="2"/>
        <a:buChar char=""/>
        <a:defRPr sz="1600" kern="1200">
          <a:ln>
            <a:noFill/>
          </a:ln>
          <a:gradFill>
            <a:gsLst>
              <a:gs pos="0">
                <a:schemeClr val="tx1">
                  <a:lumMod val="85000"/>
                </a:schemeClr>
              </a:gs>
              <a:gs pos="50000">
                <a:schemeClr val="tx1"/>
              </a:gs>
            </a:gsLst>
            <a:lin ang="5400000" scaled="0"/>
          </a:gradFill>
          <a:effectLst>
            <a:outerShdw blurRad="50800" dist="50800" dir="3000000" algn="ctr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ts val="1200"/>
        </a:spcBef>
        <a:buFont typeface="Wingdings" pitchFamily="2" charset="2"/>
        <a:buChar char=""/>
        <a:defRPr sz="1600" kern="1200">
          <a:ln>
            <a:noFill/>
          </a:ln>
          <a:gradFill>
            <a:gsLst>
              <a:gs pos="0">
                <a:schemeClr val="tx1">
                  <a:lumMod val="85000"/>
                </a:schemeClr>
              </a:gs>
              <a:gs pos="50000">
                <a:schemeClr val="tx1"/>
              </a:gs>
            </a:gsLst>
            <a:lin ang="5400000" scaled="0"/>
          </a:gradFill>
          <a:effectLst>
            <a:outerShdw blurRad="50800" dist="50800" dir="3000000" algn="ctr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rds.yahoo.com/_ylt=A9G_bF6LFeRLwVUALMyjzbkF/SIG=12bgov2c4/EXP=1273325323/**http%3a/www.blisstree.com/files/2009/03/plastic-bags.jpg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8503920" cy="2438400"/>
          </a:xfrm>
        </p:spPr>
        <p:txBody>
          <a:bodyPr/>
          <a:lstStyle/>
          <a:p>
            <a:pPr algn="ctr"/>
            <a:r>
              <a:rPr lang="en-US" dirty="0" smtClean="0"/>
              <a:t>Chapter 22-            New Materials Through Chemistry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4648200"/>
            <a:ext cx="4267200" cy="1725706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Section 1- Materials with a Past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Alloys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An </a:t>
            </a:r>
            <a:r>
              <a:rPr lang="en-US" sz="3200" u="sng" dirty="0" smtClean="0"/>
              <a:t>alloy</a:t>
            </a:r>
            <a:r>
              <a:rPr lang="en-US" sz="3200" dirty="0" smtClean="0"/>
              <a:t> is a mixture of a metal with one or more other elements where the mixture retains the properties of the metal.</a:t>
            </a:r>
          </a:p>
          <a:p>
            <a:r>
              <a:rPr lang="en-US" sz="3200" dirty="0" smtClean="0"/>
              <a:t>Starting in 3500 B.C. the first known mixture of metals (alloy) became so popular and widely used that a 2,000 year span of history is known as the </a:t>
            </a:r>
            <a:r>
              <a:rPr lang="en-US" sz="3200" u="sng" dirty="0" smtClean="0"/>
              <a:t>Bronze Age</a:t>
            </a:r>
            <a:r>
              <a:rPr lang="en-US" sz="3200" dirty="0" smtClean="0"/>
              <a:t>.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Properties of Metals and Alloys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Metals have </a:t>
            </a:r>
            <a:r>
              <a:rPr lang="en-US" sz="3600" u="sng" dirty="0" smtClean="0"/>
              <a:t>Luster</a:t>
            </a:r>
            <a:r>
              <a:rPr lang="en-US" sz="3600" dirty="0" smtClean="0"/>
              <a:t>, which means they reflect light or have a shiny appearance. </a:t>
            </a:r>
          </a:p>
          <a:p>
            <a:r>
              <a:rPr lang="en-US" sz="3600" dirty="0" smtClean="0"/>
              <a:t>The shiny appearance of aluminum foil and copper wire demonstrates the property of </a:t>
            </a:r>
            <a:r>
              <a:rPr lang="en-US" sz="3600" u="sng" dirty="0" smtClean="0"/>
              <a:t>luster</a:t>
            </a:r>
            <a:r>
              <a:rPr lang="en-US" sz="3600" dirty="0" smtClean="0"/>
              <a:t>.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Properties of Metals and Alloys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u="sng" dirty="0" smtClean="0"/>
              <a:t>Malleability</a:t>
            </a:r>
            <a:r>
              <a:rPr lang="en-US" sz="3200" dirty="0" smtClean="0"/>
              <a:t> is the property that allows metals and alloys to be hammered or rolled into thin sheets. </a:t>
            </a:r>
          </a:p>
          <a:p>
            <a:r>
              <a:rPr lang="en-US" sz="3200" u="sng" dirty="0" smtClean="0"/>
              <a:t>Aluminum foil </a:t>
            </a:r>
            <a:r>
              <a:rPr lang="en-US" sz="3200" dirty="0" smtClean="0"/>
              <a:t>that is used in food preparation and food storage demonstrates the malleability of aluminum. 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Properties of Metals and Alloys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u="sng" dirty="0" smtClean="0"/>
              <a:t>Conductivity</a:t>
            </a:r>
            <a:r>
              <a:rPr lang="en-US" sz="3200" dirty="0" smtClean="0"/>
              <a:t> means that heat or electrical charges can move easily through material. Metals and alloys have high conductivity because some of their electrons are not held tightly by their atoms. </a:t>
            </a:r>
          </a:p>
          <a:p>
            <a:r>
              <a:rPr lang="en-US" sz="3200" u="sng" dirty="0" smtClean="0"/>
              <a:t>Metals</a:t>
            </a:r>
            <a:r>
              <a:rPr lang="en-US" sz="3200" dirty="0" smtClean="0"/>
              <a:t> and </a:t>
            </a:r>
            <a:r>
              <a:rPr lang="en-US" sz="3200" u="sng" dirty="0" smtClean="0"/>
              <a:t>alloys</a:t>
            </a:r>
            <a:r>
              <a:rPr lang="en-US" sz="3200" dirty="0" smtClean="0"/>
              <a:t> are usually good conductors of heat and electricity.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Alloys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305800" cy="4724398"/>
        </p:xfrm>
        <a:graphic>
          <a:graphicData uri="http://schemas.openxmlformats.org/drawingml/2006/table">
            <a:tbl>
              <a:tblPr firstRow="1" bandRow="1">
                <a:tableStyleId>{5202B0CA-FC54-4496-8BCA-5EF66A818D29}</a:tableStyleId>
              </a:tblPr>
              <a:tblGrid>
                <a:gridCol w="2768600"/>
                <a:gridCol w="2768600"/>
                <a:gridCol w="2768600"/>
              </a:tblGrid>
              <a:tr h="674914">
                <a:tc>
                  <a:txBody>
                    <a:bodyPr/>
                    <a:lstStyle/>
                    <a:p>
                      <a:r>
                        <a:rPr lang="en-US" dirty="0" smtClean="0"/>
                        <a:t>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Composition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Use</a:t>
                      </a:r>
                      <a:endParaRPr lang="en-US" dirty="0"/>
                    </a:p>
                  </a:txBody>
                  <a:tcPr/>
                </a:tc>
              </a:tr>
              <a:tr h="674914">
                <a:tc>
                  <a:txBody>
                    <a:bodyPr/>
                    <a:lstStyle/>
                    <a:p>
                      <a:r>
                        <a:rPr lang="en-US" dirty="0" smtClean="0"/>
                        <a:t>Bronze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Copper, Tin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Jewelry, marine hardware</a:t>
                      </a:r>
                      <a:endParaRPr lang="en-US" dirty="0"/>
                    </a:p>
                  </a:txBody>
                  <a:tcPr/>
                </a:tc>
              </a:tr>
              <a:tr h="674914">
                <a:tc>
                  <a:txBody>
                    <a:bodyPr/>
                    <a:lstStyle/>
                    <a:p>
                      <a:r>
                        <a:rPr lang="en-US" dirty="0" smtClean="0"/>
                        <a:t>Brass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Copper</a:t>
                      </a:r>
                      <a:r>
                        <a:rPr lang="en-US" baseline="0" dirty="0" smtClean="0"/>
                        <a:t>, Zinc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Hardware, musical instruments</a:t>
                      </a:r>
                      <a:endParaRPr lang="en-US" dirty="0"/>
                    </a:p>
                  </a:txBody>
                  <a:tcPr/>
                </a:tc>
              </a:tr>
              <a:tr h="674914">
                <a:tc>
                  <a:txBody>
                    <a:bodyPr/>
                    <a:lstStyle/>
                    <a:p>
                      <a:r>
                        <a:rPr lang="en-US" dirty="0" smtClean="0"/>
                        <a:t>Sterling Silver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Silver, Copper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Tableware</a:t>
                      </a:r>
                      <a:endParaRPr lang="en-US" dirty="0"/>
                    </a:p>
                  </a:txBody>
                  <a:tcPr/>
                </a:tc>
              </a:tr>
              <a:tr h="674914">
                <a:tc>
                  <a:txBody>
                    <a:bodyPr/>
                    <a:lstStyle/>
                    <a:p>
                      <a:r>
                        <a:rPr lang="en-US" dirty="0" smtClean="0"/>
                        <a:t>Pewter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Tin, Copper, Antimony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Tableware</a:t>
                      </a:r>
                      <a:endParaRPr lang="en-US" dirty="0"/>
                    </a:p>
                  </a:txBody>
                  <a:tcPr/>
                </a:tc>
              </a:tr>
              <a:tr h="674914">
                <a:tc>
                  <a:txBody>
                    <a:bodyPr/>
                    <a:lstStyle/>
                    <a:p>
                      <a:r>
                        <a:rPr lang="en-US" dirty="0" smtClean="0"/>
                        <a:t>Solder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Lead, Tin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Plumbing</a:t>
                      </a:r>
                      <a:endParaRPr lang="en-US" dirty="0"/>
                    </a:p>
                  </a:txBody>
                  <a:tcPr/>
                </a:tc>
              </a:tr>
              <a:tr h="674914">
                <a:tc>
                  <a:txBody>
                    <a:bodyPr/>
                    <a:lstStyle/>
                    <a:p>
                      <a:r>
                        <a:rPr lang="en-US" dirty="0" smtClean="0"/>
                        <a:t>Wrought</a:t>
                      </a:r>
                      <a:r>
                        <a:rPr lang="en-US" baseline="0" dirty="0" smtClean="0"/>
                        <a:t> Iron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Iron, Carbon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Porch</a:t>
                      </a:r>
                      <a:r>
                        <a:rPr lang="en-US" baseline="0" dirty="0" smtClean="0"/>
                        <a:t> railings, fences, sculpture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Important New Alloys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990600"/>
            <a:ext cx="7315200" cy="5410200"/>
          </a:xfrm>
        </p:spPr>
        <p:txBody>
          <a:bodyPr>
            <a:normAutofit/>
          </a:bodyPr>
          <a:lstStyle/>
          <a:p>
            <a:r>
              <a:rPr lang="en-US" sz="2400" u="sng" dirty="0" smtClean="0"/>
              <a:t>Aluminum</a:t>
            </a:r>
            <a:r>
              <a:rPr lang="en-US" sz="2400" dirty="0" smtClean="0"/>
              <a:t> and </a:t>
            </a:r>
            <a:r>
              <a:rPr lang="en-US" sz="2400" u="sng" dirty="0" smtClean="0"/>
              <a:t>Titanium</a:t>
            </a:r>
            <a:r>
              <a:rPr lang="en-US" sz="2400" dirty="0" smtClean="0"/>
              <a:t> alloys to build large commercial aircraft. </a:t>
            </a:r>
          </a:p>
          <a:p>
            <a:r>
              <a:rPr lang="en-US" sz="2400" u="sng" dirty="0" smtClean="0"/>
              <a:t>Titanium</a:t>
            </a:r>
            <a:r>
              <a:rPr lang="en-US" sz="2400" dirty="0" smtClean="0"/>
              <a:t> Alloy is used for space shuttles and launch vehicles during space missions. </a:t>
            </a:r>
          </a:p>
          <a:p>
            <a:r>
              <a:rPr lang="en-US" sz="2400" dirty="0" smtClean="0"/>
              <a:t>The original heat shield on space shuttles was made of </a:t>
            </a:r>
            <a:r>
              <a:rPr lang="en-US" sz="2400" u="sng" dirty="0" smtClean="0"/>
              <a:t>ceramic</a:t>
            </a:r>
            <a:r>
              <a:rPr lang="en-US" sz="2400" dirty="0" smtClean="0"/>
              <a:t> tiles that are prone to cracking as a result of the high temperature and stress they experience during reentry into Earth’s Atmosphere. Each broken ceramic tile must be removed carefully and a new one glued into place.  </a:t>
            </a:r>
          </a:p>
          <a:p>
            <a:r>
              <a:rPr lang="en-US" sz="2400" dirty="0" smtClean="0"/>
              <a:t>The new </a:t>
            </a:r>
            <a:r>
              <a:rPr lang="en-US" sz="2400" u="sng" dirty="0" smtClean="0"/>
              <a:t>titanium</a:t>
            </a:r>
            <a:r>
              <a:rPr lang="en-US" sz="2400" dirty="0" smtClean="0"/>
              <a:t> alloy panels are much larger and attach to the heat shield easier, lower maintenance cost, and will last as just as long.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04800" y="1219200"/>
            <a:ext cx="8503920" cy="2438400"/>
          </a:xfrm>
        </p:spPr>
        <p:txBody>
          <a:bodyPr/>
          <a:lstStyle/>
          <a:p>
            <a:pPr algn="ctr"/>
            <a:r>
              <a:rPr lang="en-US" dirty="0" smtClean="0"/>
              <a:t>Chapter 22             New Materials Through Chemistry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4495800"/>
            <a:ext cx="6553200" cy="2106706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/>
              <a:t>Section 2: Versatile Materials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Ceramics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u="sng" dirty="0" smtClean="0"/>
              <a:t>Ceramics</a:t>
            </a:r>
            <a:r>
              <a:rPr lang="en-US" sz="2800" dirty="0" smtClean="0"/>
              <a:t> are materials made from dried clay or clay-like mixtures. </a:t>
            </a:r>
          </a:p>
          <a:p>
            <a:r>
              <a:rPr lang="en-US" sz="2800" dirty="0" smtClean="0"/>
              <a:t>Ceramics have been around for centuries. The earliest clay pottery was from 10,000 B.C.</a:t>
            </a:r>
          </a:p>
          <a:p>
            <a:r>
              <a:rPr lang="en-US" sz="2800" dirty="0" smtClean="0"/>
              <a:t>Ceramics are made from a mixture of </a:t>
            </a:r>
            <a:r>
              <a:rPr lang="en-US" sz="2800" u="sng" dirty="0" smtClean="0"/>
              <a:t>clay</a:t>
            </a:r>
            <a:r>
              <a:rPr lang="en-US" sz="2800" dirty="0" smtClean="0"/>
              <a:t>, </a:t>
            </a:r>
            <a:r>
              <a:rPr lang="en-US" sz="2800" u="sng" dirty="0" smtClean="0"/>
              <a:t>silica</a:t>
            </a:r>
            <a:r>
              <a:rPr lang="en-US" sz="2800" dirty="0" smtClean="0"/>
              <a:t> (sand), and </a:t>
            </a:r>
            <a:r>
              <a:rPr lang="en-US" sz="2800" u="sng" dirty="0" smtClean="0"/>
              <a:t>feldspar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Examples of Ceramics:                           </a:t>
            </a:r>
            <a:r>
              <a:rPr lang="en-US" sz="2800" u="sng" dirty="0" smtClean="0"/>
              <a:t>Pottery</a:t>
            </a:r>
            <a:r>
              <a:rPr lang="en-US" sz="2800" dirty="0" smtClean="0"/>
              <a:t>, </a:t>
            </a:r>
            <a:r>
              <a:rPr lang="en-US" sz="2800" u="sng" dirty="0" smtClean="0"/>
              <a:t>Bricks</a:t>
            </a:r>
            <a:r>
              <a:rPr lang="en-US" sz="2800" dirty="0" smtClean="0"/>
              <a:t>, </a:t>
            </a:r>
            <a:r>
              <a:rPr lang="en-US" sz="2800" u="sng" dirty="0" smtClean="0"/>
              <a:t>Glass</a:t>
            </a:r>
            <a:r>
              <a:rPr lang="en-US" sz="2800" dirty="0" smtClean="0"/>
              <a:t>, and </a:t>
            </a:r>
            <a:r>
              <a:rPr lang="en-US" sz="2800" u="sng" dirty="0" smtClean="0"/>
              <a:t>Concrete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Semiconductors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u="sng" dirty="0" smtClean="0"/>
              <a:t>Semiconductors</a:t>
            </a:r>
            <a:r>
              <a:rPr lang="en-US" sz="2400" dirty="0" smtClean="0"/>
              <a:t> are the materials that make computer devices possible. </a:t>
            </a:r>
          </a:p>
          <a:p>
            <a:r>
              <a:rPr lang="en-US" sz="2400" dirty="0" smtClean="0"/>
              <a:t>Semiconductors can be found on the periodic table in the </a:t>
            </a:r>
            <a:r>
              <a:rPr lang="en-US" sz="2400" u="sng" dirty="0" smtClean="0"/>
              <a:t>metalloids</a:t>
            </a:r>
            <a:r>
              <a:rPr lang="en-US" sz="2400" dirty="0" smtClean="0"/>
              <a:t>. </a:t>
            </a:r>
          </a:p>
          <a:p>
            <a:r>
              <a:rPr lang="en-US" sz="2400" u="sng" dirty="0" smtClean="0"/>
              <a:t>Metals</a:t>
            </a:r>
            <a:r>
              <a:rPr lang="en-US" sz="2400" dirty="0" smtClean="0"/>
              <a:t> conduct electricity too well to be a semiconductor and </a:t>
            </a:r>
            <a:r>
              <a:rPr lang="en-US" sz="2400" u="sng" dirty="0" smtClean="0"/>
              <a:t>nonmetals</a:t>
            </a:r>
            <a:r>
              <a:rPr lang="en-US" sz="2400" dirty="0" smtClean="0"/>
              <a:t> do not conduct electricity well enough.  Metalloids conduct electricity just right as their electrical conductivity can be controlled. The ability to control the electrical conductivity makes semiconductor devises useful and versatile.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Semiconductors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The process of adding impurities or other elements to a semiconductor to increase the conductivity is called </a:t>
            </a:r>
            <a:r>
              <a:rPr lang="en-US" sz="2400" u="sng" dirty="0" smtClean="0"/>
              <a:t>Doping</a:t>
            </a:r>
            <a:r>
              <a:rPr lang="en-US" sz="2400" dirty="0" smtClean="0"/>
              <a:t>. </a:t>
            </a:r>
          </a:p>
          <a:p>
            <a:r>
              <a:rPr lang="en-US" sz="2400" dirty="0" smtClean="0"/>
              <a:t>Depending on the element/semiconductor the overall number of electrons is increased or decreased.</a:t>
            </a:r>
          </a:p>
          <a:p>
            <a:r>
              <a:rPr lang="en-US" sz="2400" dirty="0" smtClean="0"/>
              <a:t>If the impurity or doping causes the number of electrons to increase the semiconductor is called an </a:t>
            </a:r>
            <a:r>
              <a:rPr lang="en-US" sz="2400" u="sng" dirty="0" smtClean="0"/>
              <a:t>n-type</a:t>
            </a:r>
            <a:r>
              <a:rPr lang="en-US" sz="2400" dirty="0" smtClean="0"/>
              <a:t> semiconductor.</a:t>
            </a:r>
          </a:p>
          <a:p>
            <a:r>
              <a:rPr lang="en-US" sz="2400" dirty="0" smtClean="0"/>
              <a:t>If the impurity or doping causes the number of electrons to decrease the semiconductor is called a </a:t>
            </a:r>
            <a:r>
              <a:rPr lang="en-US" sz="2400" u="sng" dirty="0" smtClean="0"/>
              <a:t>p-type</a:t>
            </a:r>
            <a:r>
              <a:rPr lang="en-US" sz="2400" dirty="0" smtClean="0"/>
              <a:t> semiconductor</a:t>
            </a:r>
            <a:r>
              <a:rPr lang="en-US" dirty="0" smtClean="0"/>
              <a:t>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Integrated Circuits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By placing n-type and p-type semiconductors together devices such as </a:t>
            </a:r>
            <a:r>
              <a:rPr lang="en-US" sz="3200" u="sng" dirty="0" smtClean="0"/>
              <a:t>transistors</a:t>
            </a:r>
            <a:r>
              <a:rPr lang="en-US" sz="3200" dirty="0" smtClean="0"/>
              <a:t> and </a:t>
            </a:r>
            <a:r>
              <a:rPr lang="en-US" sz="3200" u="sng" dirty="0" smtClean="0"/>
              <a:t>diodes</a:t>
            </a:r>
            <a:r>
              <a:rPr lang="en-US" sz="3200" dirty="0" smtClean="0"/>
              <a:t> can be made. </a:t>
            </a:r>
          </a:p>
          <a:p>
            <a:r>
              <a:rPr lang="en-US" sz="3200" dirty="0" smtClean="0"/>
              <a:t>An integrated circuit contains many semiconducting devices. </a:t>
            </a:r>
          </a:p>
          <a:p>
            <a:r>
              <a:rPr lang="en-US" sz="3200" dirty="0" smtClean="0"/>
              <a:t>Integrated circuits are known as </a:t>
            </a:r>
            <a:r>
              <a:rPr lang="en-US" sz="3200" u="sng" dirty="0" smtClean="0"/>
              <a:t>microchips</a:t>
            </a:r>
            <a:r>
              <a:rPr lang="en-US" sz="3200" dirty="0" smtClean="0"/>
              <a:t>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" y="990600"/>
            <a:ext cx="8503920" cy="2438400"/>
          </a:xfrm>
        </p:spPr>
        <p:txBody>
          <a:bodyPr/>
          <a:lstStyle/>
          <a:p>
            <a:pPr algn="ctr"/>
            <a:r>
              <a:rPr lang="en-US" dirty="0" smtClean="0"/>
              <a:t>Chapter 22             New Materials Through Chemistry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04800" y="4495800"/>
            <a:ext cx="8077200" cy="1725706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Section 3:  Polymers and Composites 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Polymers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Polymers</a:t>
            </a:r>
            <a:r>
              <a:rPr lang="en-US" dirty="0" smtClean="0"/>
              <a:t> are a class of natural or manufactured substances that are composed of molecules arranged in large chains with small, simple, repeating units called monomers. </a:t>
            </a:r>
          </a:p>
          <a:p>
            <a:r>
              <a:rPr lang="en-US" dirty="0" smtClean="0"/>
              <a:t>A </a:t>
            </a:r>
            <a:r>
              <a:rPr lang="en-US" u="sng" dirty="0" smtClean="0"/>
              <a:t>monomer </a:t>
            </a:r>
            <a:r>
              <a:rPr lang="en-US" dirty="0" smtClean="0"/>
              <a:t>is one specific molecule that is repeated in the polymer chain. </a:t>
            </a:r>
            <a:br>
              <a:rPr lang="en-US" dirty="0" smtClean="0"/>
            </a:br>
            <a:r>
              <a:rPr lang="en-US" dirty="0" smtClean="0"/>
              <a:t>Ex. Polypropylene may have 50,000 to 200,000 monomers in its chain.</a:t>
            </a:r>
          </a:p>
          <a:p>
            <a:r>
              <a:rPr lang="en-US" u="sng" dirty="0" smtClean="0"/>
              <a:t>Synthetic</a:t>
            </a:r>
            <a:r>
              <a:rPr lang="en-US" dirty="0" smtClean="0"/>
              <a:t> means that it does not occur naturally, but was manufactured in a laboratory or chemical plant.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History of Natural and Synthetic Polymers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Ancient Egyptians soaked their burial wrappings in natural resins to help preserve the dead.</a:t>
            </a:r>
          </a:p>
          <a:p>
            <a:r>
              <a:rPr lang="en-US" dirty="0" smtClean="0"/>
              <a:t>In 1839, Charles Goodyear, an American inventor found that heating sulfur and natural rubber together improved the qualities of natural rubber.  A few years later Charles Goodyear started Goodyear tires. </a:t>
            </a:r>
          </a:p>
          <a:p>
            <a:r>
              <a:rPr lang="en-US" dirty="0" smtClean="0"/>
              <a:t>Today Synthetic polymers are usually made from fossil fuels such as oil, coal, or natural gas. </a:t>
            </a:r>
          </a:p>
          <a:p>
            <a:r>
              <a:rPr lang="en-US" dirty="0" smtClean="0"/>
              <a:t>Fossil fuels composed primarily of carbon and hydrogen and are referred to as </a:t>
            </a:r>
            <a:r>
              <a:rPr lang="en-US" u="sng" dirty="0" smtClean="0"/>
              <a:t>hydrocarbons</a:t>
            </a:r>
            <a:r>
              <a:rPr lang="en-US" dirty="0" smtClean="0"/>
              <a:t>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Plastics</a:t>
            </a:r>
            <a:r>
              <a:rPr lang="en-US" dirty="0" smtClean="0"/>
              <a:t> are used widely because they have desired properties. Plastics are usually lightweight, strong, impact resistant, waterproof, moldable, chemical resistant, and inexpensive.</a:t>
            </a:r>
          </a:p>
          <a:p>
            <a:r>
              <a:rPr lang="en-US" u="sng" dirty="0" smtClean="0"/>
              <a:t>Polyethylene</a:t>
            </a:r>
            <a:r>
              <a:rPr lang="en-US" dirty="0" smtClean="0"/>
              <a:t> (plastic grocery bag) is an example of a plastic made from hydrocarbons. </a:t>
            </a:r>
            <a:endParaRPr lang="en-US" dirty="0"/>
          </a:p>
        </p:txBody>
      </p:sp>
      <p:pic>
        <p:nvPicPr>
          <p:cNvPr id="1026" name="Picture 2" descr="View Imag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3429000"/>
            <a:ext cx="2536851" cy="31242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Synthetic Fibers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u="sng" dirty="0" smtClean="0"/>
              <a:t>Nylon</a:t>
            </a:r>
            <a:r>
              <a:rPr lang="en-US" sz="3600" dirty="0" smtClean="0"/>
              <a:t>, </a:t>
            </a:r>
            <a:r>
              <a:rPr lang="en-US" sz="3600" u="sng" dirty="0" smtClean="0"/>
              <a:t>Polyester</a:t>
            </a:r>
            <a:r>
              <a:rPr lang="en-US" sz="3600" dirty="0" smtClean="0"/>
              <a:t>, </a:t>
            </a:r>
            <a:r>
              <a:rPr lang="en-US" sz="3600" u="sng" dirty="0" smtClean="0"/>
              <a:t>Acrylic</a:t>
            </a:r>
            <a:r>
              <a:rPr lang="en-US" sz="3600" dirty="0" smtClean="0"/>
              <a:t>, and </a:t>
            </a:r>
            <a:r>
              <a:rPr lang="en-US" sz="3600" u="sng" dirty="0" smtClean="0"/>
              <a:t>Polypropylene</a:t>
            </a:r>
            <a:r>
              <a:rPr lang="en-US" sz="3600" dirty="0" smtClean="0"/>
              <a:t> are example of polymers that can be manufactured as fibers.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Composites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 </a:t>
            </a:r>
            <a:r>
              <a:rPr lang="en-US" sz="3600" u="sng" dirty="0" smtClean="0"/>
              <a:t>composite</a:t>
            </a:r>
            <a:r>
              <a:rPr lang="en-US" sz="3600" dirty="0" smtClean="0"/>
              <a:t> is a mixture of two or more materials-one embedded or layered in the other. </a:t>
            </a:r>
          </a:p>
          <a:p>
            <a:r>
              <a:rPr lang="en-US" sz="3600" dirty="0" smtClean="0"/>
              <a:t>Fiberglass and Carbon Fiber are great examples.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433838"/>
      </a:dk2>
      <a:lt2>
        <a:srgbClr val="D8D8DC"/>
      </a:lt2>
      <a:accent1>
        <a:srgbClr val="9AA977"/>
      </a:accent1>
      <a:accent2>
        <a:srgbClr val="7BA8A9"/>
      </a:accent2>
      <a:accent3>
        <a:srgbClr val="907E8C"/>
      </a:accent3>
      <a:accent4>
        <a:srgbClr val="6AA07E"/>
      </a:accent4>
      <a:accent5>
        <a:srgbClr val="A5826D"/>
      </a:accent5>
      <a:accent6>
        <a:srgbClr val="BAB5A6"/>
      </a:accent6>
      <a:hlink>
        <a:srgbClr val="50797A"/>
      </a:hlink>
      <a:folHlink>
        <a:srgbClr val="806268"/>
      </a:folHlink>
    </a:clrScheme>
    <a:fontScheme name="Slate">
      <a:maj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50000"/>
              </a:schemeClr>
            </a:gs>
            <a:gs pos="100000">
              <a:schemeClr val="phClr">
                <a:tint val="100000"/>
                <a:shade val="80000"/>
                <a:satMod val="13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70000"/>
                <a:satMod val="125000"/>
              </a:schemeClr>
              <a:schemeClr val="phClr">
                <a:tint val="80000"/>
                <a:satMod val="115000"/>
              </a:schemeClr>
            </a:duotone>
          </a:blip>
          <a:stretch/>
        </a:blip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190500">
              <a:srgbClr val="151515">
                <a:alpha val="90000"/>
              </a:srgbClr>
            </a:innerShdw>
          </a:effectLst>
          <a:scene3d>
            <a:camera prst="orthographicFront">
              <a:rot lat="0" lon="0" rev="0"/>
            </a:camera>
            <a:lightRig rig="glow" dir="tl"/>
          </a:scene3d>
          <a:sp3d prstMaterial="softmetal">
            <a:bevelT w="0" h="0"/>
          </a:sp3d>
        </a:effectStyle>
        <a:effectStyle>
          <a:effectLst>
            <a:outerShdw blurRad="63500" dist="101600" dir="3000000" sx="101000" sy="101000" rotWithShape="0">
              <a:srgbClr val="252525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morning" dir="tr">
              <a:rot lat="0" lon="0" rev="1500000"/>
            </a:lightRig>
          </a:scene3d>
          <a:sp3d prstMaterial="translucentPowder">
            <a:bevelT w="38100" h="12700"/>
          </a:sp3d>
        </a:effectStyle>
      </a:effectStyleLst>
      <a:bgFillStyleLst>
        <a:blipFill rotWithShape="1">
          <a:blip xmlns:r="http://schemas.openxmlformats.org/officeDocument/2006/relationships" r:embed="rId2">
            <a:duotone>
              <a:schemeClr val="phClr">
                <a:shade val="70000"/>
                <a:satMod val="115000"/>
              </a:schemeClr>
              <a:schemeClr val="phClr">
                <a:tint val="70000"/>
                <a:satMod val="135000"/>
              </a:schemeClr>
            </a:duotone>
          </a:blip>
          <a:stretch/>
        </a:blipFill>
        <a:blipFill rotWithShape="1"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70000"/>
                <a:satMod val="135000"/>
              </a:schemeClr>
            </a:duotone>
          </a:blip>
          <a:stretch/>
        </a:blipFill>
        <a:blipFill rotWithShape="1">
          <a:blip xmlns:r="http://schemas.openxmlformats.org/officeDocument/2006/relationships" r:embed="rId3">
            <a:duotone>
              <a:schemeClr val="phClr">
                <a:shade val="75000"/>
                <a:satMod val="115000"/>
              </a:schemeClr>
              <a:schemeClr val="phClr">
                <a:tint val="80000"/>
                <a:satMod val="125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Slate</Template>
  <TotalTime>585</TotalTime>
  <Words>833</Words>
  <Application>Microsoft Office PowerPoint</Application>
  <PresentationFormat>On-screen Show (4:3)</PresentationFormat>
  <Paragraphs>80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Slate</vt:lpstr>
      <vt:lpstr>Chapter 22-            New Materials Through Chemistry</vt:lpstr>
      <vt:lpstr>Alloys</vt:lpstr>
      <vt:lpstr>Properties of Metals and Alloys</vt:lpstr>
      <vt:lpstr>Properties of Metals and Alloys</vt:lpstr>
      <vt:lpstr>Properties of Metals and Alloys</vt:lpstr>
      <vt:lpstr>Common Alloys</vt:lpstr>
      <vt:lpstr>Important New Alloys </vt:lpstr>
      <vt:lpstr>Chapter 22             New Materials Through Chemistry</vt:lpstr>
      <vt:lpstr>Ceramics </vt:lpstr>
      <vt:lpstr>Semiconductors</vt:lpstr>
      <vt:lpstr>Semiconductors</vt:lpstr>
      <vt:lpstr>Integrated Circuits</vt:lpstr>
      <vt:lpstr>Chapter 22             New Materials Through Chemistry</vt:lpstr>
      <vt:lpstr>Polymers </vt:lpstr>
      <vt:lpstr>History of Natural and Synthetic Polymers </vt:lpstr>
      <vt:lpstr>Plastics</vt:lpstr>
      <vt:lpstr>Synthetic Fibers </vt:lpstr>
      <vt:lpstr>Composites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22- New Materials Through Chemistry</dc:title>
  <dc:creator>Administrator</dc:creator>
  <cp:lastModifiedBy>Administrator</cp:lastModifiedBy>
  <cp:revision>60</cp:revision>
  <dcterms:created xsi:type="dcterms:W3CDTF">2010-05-05T12:35:00Z</dcterms:created>
  <dcterms:modified xsi:type="dcterms:W3CDTF">2010-05-07T16:23:11Z</dcterms:modified>
</cp:coreProperties>
</file>