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handoutMasterIdLst>
    <p:handoutMasterId r:id="rId42"/>
  </p:handoutMasterIdLst>
  <p:sldIdLst>
    <p:sldId id="256" r:id="rId2"/>
    <p:sldId id="257" r:id="rId3"/>
    <p:sldId id="258" r:id="rId4"/>
    <p:sldId id="259" r:id="rId5"/>
    <p:sldId id="261" r:id="rId6"/>
    <p:sldId id="262" r:id="rId7"/>
    <p:sldId id="285" r:id="rId8"/>
    <p:sldId id="294" r:id="rId9"/>
    <p:sldId id="260" r:id="rId10"/>
    <p:sldId id="263" r:id="rId11"/>
    <p:sldId id="265" r:id="rId12"/>
    <p:sldId id="295" r:id="rId13"/>
    <p:sldId id="264" r:id="rId14"/>
    <p:sldId id="286" r:id="rId15"/>
    <p:sldId id="266" r:id="rId16"/>
    <p:sldId id="267" r:id="rId17"/>
    <p:sldId id="270" r:id="rId18"/>
    <p:sldId id="287" r:id="rId19"/>
    <p:sldId id="292" r:id="rId20"/>
    <p:sldId id="268" r:id="rId21"/>
    <p:sldId id="269" r:id="rId22"/>
    <p:sldId id="271" r:id="rId23"/>
    <p:sldId id="272" r:id="rId24"/>
    <p:sldId id="273" r:id="rId25"/>
    <p:sldId id="288" r:id="rId26"/>
    <p:sldId id="289" r:id="rId27"/>
    <p:sldId id="293" r:id="rId28"/>
    <p:sldId id="290" r:id="rId29"/>
    <p:sldId id="291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CFDF5-A1DC-409D-93B0-1B4F9FB59B00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DA1BB-55DB-4434-B55F-8C7A2B98BA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  <a:contourClr>
                <a:srgbClr val="FFFFFF"/>
              </a:contourClr>
            </a:sp3d>
          </a:bodyPr>
          <a:lstStyle>
            <a:lvl1pPr algn="ctr">
              <a:defRPr lang="en-US" sz="5800" dirty="0" smtClean="0">
                <a:ln w="9525">
                  <a:noFill/>
                </a:ln>
                <a:effectLst>
                  <a:outerShdw blurRad="50800" dist="38100" dir="822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967089"/>
          </a:xfrm>
        </p:spPr>
        <p:txBody>
          <a:bodyPr>
            <a:normAutofit/>
          </a:bodyPr>
          <a:lstStyle>
            <a:lvl1pPr marL="0" indent="0" algn="ctr">
              <a:buNone/>
              <a:defRPr lang="en-US" sz="3000" b="0">
                <a:solidFill>
                  <a:schemeClr val="tx2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57FEE907-A142-48CD-A985-30C3D67145EE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47A88DC6-3B19-483B-AE3D-48B4ABC86F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EE907-A142-48CD-A985-30C3D67145EE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8DC6-3B19-483B-AE3D-48B4ABC86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22313" y="2685391"/>
            <a:ext cx="7772400" cy="3112843"/>
          </a:xfrm>
        </p:spPr>
        <p:txBody>
          <a:bodyPr anchor="t">
            <a:normAutofit/>
          </a:bodyPr>
          <a:lstStyle>
            <a:lvl1pPr algn="ctr">
              <a:buNone/>
              <a:defRPr lang="en-US" sz="6000" b="1" dirty="0">
                <a:solidFill>
                  <a:schemeClr val="tx2">
                    <a:shade val="85000"/>
                    <a:satMod val="1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22313" y="1128932"/>
            <a:ext cx="7772400" cy="1509712"/>
          </a:xfrm>
        </p:spPr>
        <p:txBody>
          <a:bodyPr anchor="b">
            <a:normAutofit/>
          </a:bodyPr>
          <a:lstStyle>
            <a:lvl1pPr algn="ctr">
              <a:buNone/>
              <a:defRPr lang="en-US" sz="24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EE907-A142-48CD-A985-30C3D67145EE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8DC6-3B19-483B-AE3D-48B4ABC86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EE907-A142-48CD-A985-30C3D67145EE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8DC6-3B19-483B-AE3D-48B4ABC86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EE907-A142-48CD-A985-30C3D67145EE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8DC6-3B19-483B-AE3D-48B4ABC86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EE907-A142-48CD-A985-30C3D67145EE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8DC6-3B19-483B-AE3D-48B4ABC86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EE907-A142-48CD-A985-30C3D67145EE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8DC6-3B19-483B-AE3D-48B4ABC86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ctr">
              <a:defRPr sz="24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EE907-A142-48CD-A985-30C3D67145EE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8DC6-3B19-483B-AE3D-48B4ABC86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7729" y="1062637"/>
            <a:ext cx="4599432" cy="3977640"/>
          </a:xfrm>
          <a:prstGeom prst="rect">
            <a:avLst/>
          </a:prstGeom>
          <a:solidFill>
            <a:schemeClr val="tx2">
              <a:shade val="15000"/>
            </a:schemeClr>
          </a:solidFill>
          <a:ln w="63500">
            <a:noFill/>
            <a:miter lim="800000"/>
          </a:ln>
          <a:effectLst>
            <a:outerShdw blurRad="63500" dist="25400" dir="7200000" algn="t" rotWithShape="0">
              <a:prstClr val="black">
                <a:alpha val="45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45720" rIns="45720" rtlCol="0" anchor="ctr">
            <a:normAutofit/>
          </a:bodyPr>
          <a:lstStyle/>
          <a:p>
            <a:pPr marL="0" indent="-274320" algn="l"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20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514536" y="4343400"/>
            <a:ext cx="3048000" cy="709858"/>
          </a:xfrm>
        </p:spPr>
        <p:txBody>
          <a:bodyPr anchor="t">
            <a:noAutofit/>
          </a:bodyPr>
          <a:lstStyle>
            <a:lvl1pPr algn="l">
              <a:buNone/>
              <a:defRPr sz="22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739645" y="1222657"/>
            <a:ext cx="4575601" cy="3657600"/>
          </a:xfrm>
          <a:solidFill>
            <a:schemeClr val="tx2">
              <a:shade val="75000"/>
            </a:schemeClr>
          </a:solidFill>
          <a:ln w="63500">
            <a:noFill/>
            <a:miter lim="800000"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3200"/>
            </a:lvl1pPr>
          </a:lstStyle>
          <a:p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514536" y="1371600"/>
            <a:ext cx="3044952" cy="2930086"/>
          </a:xfrm>
        </p:spPr>
        <p:txBody>
          <a:bodyPr bIns="0" anchor="b">
            <a:normAutofit/>
          </a:bodyPr>
          <a:lstStyle>
            <a:lvl1pPr marL="0" marR="0" indent="0" algn="l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EE907-A142-48CD-A985-30C3D67145EE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8DC6-3B19-483B-AE3D-48B4ABC86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EE907-A142-48CD-A985-30C3D67145EE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8DC6-3B19-483B-AE3D-48B4ABC86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EE907-A142-48CD-A985-30C3D67145EE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8DC6-3B19-483B-AE3D-48B4ABC86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20" rIns="4572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anchor="b" anchorCtr="0"/>
          <a:lstStyle>
            <a:lvl1pPr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57FEE907-A142-48CD-A985-30C3D67145EE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 lang="en-US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47A88DC6-3B19-483B-AE3D-48B4ABC86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defPPr>
        <a:defRPr sz="4400">
          <a:solidFill>
            <a:schemeClr val="tx2">
              <a:shade val="85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48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>
            <a:outerShdw blurRad="63500" dist="38100" dir="8220000" algn="tl" rotWithShape="0">
              <a:srgbClr val="000000">
                <a:alpha val="30000"/>
              </a:srgbClr>
            </a:outerShdw>
          </a:effectLst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indent="-274320" algn="l" eaLnBrk="1" hangingPunct="1">
        <a:buClr>
          <a:schemeClr val="accent1"/>
        </a:buClr>
        <a:buSzPct val="80000"/>
        <a:buFont typeface="Wingdings 2" pitchFamily="18" charset="2"/>
        <a:buChar char="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557784" indent="-228600" algn="l" eaLnBrk="1" hangingPunct="1">
        <a:buClr>
          <a:schemeClr val="tx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813816" indent="-228600" algn="l" eaLnBrk="1" hangingPunct="1">
        <a:buClr>
          <a:schemeClr val="accent1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069848" indent="-228600" algn="l" eaLnBrk="1" hangingPunct="1">
        <a:buClr>
          <a:schemeClr val="tx2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316736" indent="-228600" algn="l" eaLnBrk="1" hangingPunct="1">
        <a:buClr>
          <a:schemeClr val="accent1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157276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1819656" indent="-228600" algn="l" eaLnBrk="1" hangingPunct="1">
        <a:buClr>
          <a:schemeClr val="accent1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066544" indent="-228600" algn="l" eaLnBrk="1" hangingPunct="1">
        <a:buClr>
          <a:schemeClr val="tx2"/>
        </a:buClr>
        <a:buFont typeface="Wingdings 2" pitchFamily="18" charset="2"/>
        <a:buChar char=""/>
        <a:defRPr sz="1600" baseline="0">
          <a:latin typeface="+mn-lt"/>
        </a:defRPr>
      </a:lvl8pPr>
      <a:lvl9pPr marL="2313432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richardbowles.tripod.com/chemistry/balance.htm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Chapter 6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Chemistry of Life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11430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6.1 Atoms and their interactions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Element- a substance that cannot be broken down into simpler chemical substances</a:t>
            </a:r>
          </a:p>
          <a:p>
            <a:pPr>
              <a:buNone/>
            </a:pPr>
            <a:endParaRPr lang="en-US" sz="3200" dirty="0"/>
          </a:p>
          <a:p>
            <a:pPr>
              <a:buNone/>
            </a:pPr>
            <a:r>
              <a:rPr lang="en-US" sz="3200" dirty="0" smtClean="0"/>
              <a:t>Atom- smallest particle of an element that exhibits the characteristics of the element</a:t>
            </a:r>
            <a:endParaRPr lang="en-US" sz="3200" dirty="0"/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4267200"/>
            <a:ext cx="2590800" cy="2530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Natural elements in living things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25 Elements essential to life</a:t>
            </a:r>
          </a:p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4 compose 96% of the human body</a:t>
            </a:r>
          </a:p>
          <a:p>
            <a:pPr lvl="1"/>
            <a:r>
              <a:rPr lang="en-US" sz="3000" dirty="0" smtClean="0"/>
              <a:t>CHON</a:t>
            </a:r>
          </a:p>
          <a:p>
            <a:pPr lvl="1">
              <a:buNone/>
            </a:pPr>
            <a:endParaRPr lang="en-US" sz="3000" dirty="0" smtClean="0"/>
          </a:p>
          <a:p>
            <a:r>
              <a:rPr lang="en-US" sz="3600" dirty="0" smtClean="0"/>
              <a:t>Trace elements present in small amounts</a:t>
            </a:r>
          </a:p>
          <a:p>
            <a:pPr lvl="1"/>
            <a:r>
              <a:rPr lang="en-US" sz="3000" dirty="0" smtClean="0"/>
              <a:t>Selenium example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mtClean="0"/>
              <a:t>Atoms: </a:t>
            </a:r>
            <a:br>
              <a:rPr smtClean="0"/>
            </a:br>
            <a:r>
              <a:rPr smtClean="0"/>
              <a:t>Building blocks of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Protons-  (+ charge)	         Located in the nucleus.</a:t>
            </a:r>
          </a:p>
          <a:p>
            <a:r>
              <a:rPr lang="en-US" sz="3000" dirty="0" smtClean="0"/>
              <a:t>Neutrons- (no charge)		</a:t>
            </a:r>
          </a:p>
          <a:p>
            <a:r>
              <a:rPr lang="en-US" sz="3000" dirty="0" smtClean="0"/>
              <a:t>Electrons-  (- charge)	    Cloud- space around nucleus</a:t>
            </a:r>
          </a:p>
          <a:p>
            <a:pPr>
              <a:buNone/>
            </a:pPr>
            <a:endParaRPr lang="en-US" sz="3000" dirty="0" smtClean="0"/>
          </a:p>
          <a:p>
            <a:pPr>
              <a:buNone/>
            </a:pPr>
            <a:r>
              <a:rPr lang="en-US" sz="3000" u="sng" dirty="0" smtClean="0"/>
              <a:t>Atomic Number </a:t>
            </a:r>
            <a:r>
              <a:rPr lang="en-US" sz="3000" dirty="0" smtClean="0"/>
              <a:t>= # of protons</a:t>
            </a:r>
          </a:p>
          <a:p>
            <a:pPr>
              <a:buNone/>
            </a:pPr>
            <a:endParaRPr lang="en-US" sz="1700" dirty="0" smtClean="0"/>
          </a:p>
          <a:p>
            <a:pPr>
              <a:buNone/>
            </a:pPr>
            <a:r>
              <a:rPr lang="en-US" sz="3000" dirty="0" smtClean="0"/>
              <a:t>	Can the number of protons change?</a:t>
            </a:r>
          </a:p>
          <a:p>
            <a:pPr>
              <a:buNone/>
            </a:pP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	</a:t>
            </a:r>
            <a:r>
              <a:rPr lang="en-US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Electron Diagrams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Electron Energy Levels</a:t>
            </a:r>
          </a:p>
          <a:p>
            <a:pPr>
              <a:buNone/>
            </a:pPr>
            <a:r>
              <a:rPr lang="en-US" dirty="0" smtClean="0"/>
              <a:t>		1</a:t>
            </a:r>
            <a:r>
              <a:rPr lang="en-US" baseline="30000" dirty="0" smtClean="0"/>
              <a:t>st</a:t>
            </a:r>
            <a:r>
              <a:rPr lang="en-US" dirty="0" smtClean="0"/>
              <a:t>-  2 electrons</a:t>
            </a:r>
          </a:p>
          <a:p>
            <a:pPr>
              <a:buNone/>
            </a:pPr>
            <a:r>
              <a:rPr lang="en-US" dirty="0" smtClean="0"/>
              <a:t>		2</a:t>
            </a:r>
            <a:r>
              <a:rPr lang="en-US" baseline="30000" dirty="0" smtClean="0"/>
              <a:t>nd</a:t>
            </a:r>
            <a:r>
              <a:rPr lang="en-US" dirty="0" smtClean="0"/>
              <a:t>-  8 electrons</a:t>
            </a:r>
          </a:p>
          <a:p>
            <a:pPr>
              <a:buNone/>
            </a:pPr>
            <a:r>
              <a:rPr lang="en-US" dirty="0" smtClean="0"/>
              <a:t>		3</a:t>
            </a:r>
            <a:r>
              <a:rPr lang="en-US" baseline="30000" dirty="0" smtClean="0"/>
              <a:t>rd</a:t>
            </a:r>
            <a:r>
              <a:rPr lang="en-US" dirty="0" smtClean="0"/>
              <a:t>-  8 or 18 electrons </a:t>
            </a:r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dirty="0" smtClean="0"/>
              <a:t>Drawing electron diagrams</a:t>
            </a:r>
          </a:p>
          <a:p>
            <a:pPr>
              <a:buNone/>
            </a:pPr>
            <a:endParaRPr lang="en-US" sz="800" dirty="0" smtClean="0"/>
          </a:p>
          <a:p>
            <a:pPr marL="240030" indent="-514350">
              <a:buFont typeface="+mj-lt"/>
              <a:buAutoNum type="arabicPeriod"/>
            </a:pPr>
            <a:r>
              <a:rPr lang="en-US" dirty="0" smtClean="0"/>
              <a:t>Symbol and # of protons (circle)</a:t>
            </a:r>
          </a:p>
          <a:p>
            <a:pPr marL="240030" indent="-514350">
              <a:buFont typeface="+mj-lt"/>
              <a:buAutoNum type="arabicPeriod"/>
            </a:pPr>
            <a:r>
              <a:rPr lang="en-US" dirty="0" smtClean="0"/>
              <a:t>Draw 1</a:t>
            </a:r>
            <a:r>
              <a:rPr lang="en-US" baseline="30000" dirty="0" smtClean="0"/>
              <a:t>st</a:t>
            </a:r>
            <a:r>
              <a:rPr lang="en-US" dirty="0" smtClean="0"/>
              <a:t> energy level : Supply electrons</a:t>
            </a:r>
          </a:p>
          <a:p>
            <a:pPr marL="240030" indent="-514350">
              <a:buFont typeface="+mj-lt"/>
              <a:buAutoNum type="arabicPeriod"/>
            </a:pPr>
            <a:r>
              <a:rPr lang="en-US" dirty="0" smtClean="0"/>
              <a:t>Keep adding levels until all electrons are used</a:t>
            </a:r>
          </a:p>
          <a:p>
            <a:pPr marL="240030" indent="-514350">
              <a:buNone/>
            </a:pPr>
            <a:r>
              <a:rPr lang="en-US" sz="3600" dirty="0" smtClean="0"/>
              <a:t>				Worksheet</a:t>
            </a:r>
          </a:p>
          <a:p>
            <a:pPr marL="240030" indent="-514350">
              <a:buFont typeface="+mj-lt"/>
              <a:buAutoNum type="arabicPeriod"/>
            </a:pPr>
            <a:endParaRPr lang="en-US" sz="36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Atoms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3600" u="sng" dirty="0" smtClean="0"/>
              <a:t>Atomic Mass </a:t>
            </a:r>
            <a:r>
              <a:rPr lang="en-US" sz="3600" dirty="0" smtClean="0"/>
              <a:t>= # of protons + # of neutrons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	Can the atomic mass change?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u="sng" dirty="0" smtClean="0"/>
              <a:t>Isotopes</a:t>
            </a:r>
            <a:r>
              <a:rPr lang="en-US" sz="3600" dirty="0" smtClean="0"/>
              <a:t>- atoms containing different #s of neutrons</a:t>
            </a:r>
          </a:p>
          <a:p>
            <a:pPr>
              <a:buNone/>
            </a:pPr>
            <a:r>
              <a:rPr lang="en-US" sz="3600" dirty="0" smtClean="0"/>
              <a:t>	</a:t>
            </a:r>
          </a:p>
          <a:p>
            <a:pPr>
              <a:buNone/>
            </a:pPr>
            <a:r>
              <a:rPr lang="en-US" sz="3600" dirty="0" smtClean="0"/>
              <a:t>	Carbon-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		atomic mass- _______ (periodic table)</a:t>
            </a:r>
          </a:p>
          <a:p>
            <a:pPr>
              <a:buNone/>
            </a:pPr>
            <a:r>
              <a:rPr lang="en-US" sz="3600" dirty="0" smtClean="0"/>
              <a:t>	</a:t>
            </a:r>
          </a:p>
          <a:p>
            <a:pPr>
              <a:buNone/>
            </a:pPr>
            <a:r>
              <a:rPr lang="en-US" sz="3600" dirty="0" smtClean="0"/>
              <a:t>	Why is the number not a whole number?</a:t>
            </a:r>
          </a:p>
          <a:p>
            <a:pPr>
              <a:buNone/>
            </a:pPr>
            <a:r>
              <a:rPr lang="en-US" sz="330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Oxygen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Hydrogen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Sodium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53400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dirty="0" smtClean="0"/>
              <a:t>__ Protons + __ Neutrons = ___ Atomic Mass     Frequency=____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 smtClean="0"/>
              <a:t>__ Protons + __ Neutrons = ___ Atomic Mass     Frequency=____</a:t>
            </a:r>
          </a:p>
          <a:p>
            <a:pPr>
              <a:lnSpc>
                <a:spcPct val="150000"/>
              </a:lnSpc>
              <a:buNone/>
            </a:pPr>
            <a:endParaRPr lang="en-US" sz="2000" dirty="0" smtClean="0"/>
          </a:p>
          <a:p>
            <a:pPr>
              <a:lnSpc>
                <a:spcPct val="150000"/>
              </a:lnSpc>
              <a:buNone/>
            </a:pPr>
            <a:r>
              <a:rPr lang="en-US" sz="2000" dirty="0" smtClean="0"/>
              <a:t>__ Protons + __ Neutrons = ___ Atomic Mass     Frequency=____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 smtClean="0"/>
              <a:t>__ Protons + __ Neutrons = ___ Atomic Mass     Frequency=____</a:t>
            </a:r>
          </a:p>
          <a:p>
            <a:pPr>
              <a:lnSpc>
                <a:spcPct val="150000"/>
              </a:lnSpc>
              <a:buNone/>
            </a:pPr>
            <a:endParaRPr lang="en-US" sz="2000" dirty="0" smtClean="0"/>
          </a:p>
          <a:p>
            <a:pPr>
              <a:lnSpc>
                <a:spcPct val="150000"/>
              </a:lnSpc>
              <a:buNone/>
            </a:pPr>
            <a:r>
              <a:rPr lang="en-US" sz="2000" dirty="0" smtClean="0"/>
              <a:t>__ Protons + __ Neutrons = ___ Atomic Mass     Frequency=____</a:t>
            </a:r>
          </a:p>
          <a:p>
            <a:pPr>
              <a:lnSpc>
                <a:spcPct val="150000"/>
              </a:lnSpc>
              <a:buNone/>
            </a:pPr>
            <a:r>
              <a:rPr lang="en-US" sz="2000" smtClean="0"/>
              <a:t>__ Protons + __ Neutrons = ___ Atomic Mass     Frequency=____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 smtClean="0"/>
              <a:t>	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Isotope uses: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40030" indent="-514350">
              <a:buFont typeface="+mj-lt"/>
              <a:buAutoNum type="arabicPeriod"/>
            </a:pPr>
            <a:r>
              <a:rPr lang="en-US" dirty="0" smtClean="0"/>
              <a:t>Nuclear Power (Uranium)</a:t>
            </a:r>
          </a:p>
          <a:p>
            <a:pPr marL="240030" indent="-514350">
              <a:buFont typeface="+mj-lt"/>
              <a:buAutoNum type="arabicPeriod"/>
            </a:pPr>
            <a:endParaRPr lang="en-US" dirty="0" smtClean="0"/>
          </a:p>
          <a:p>
            <a:pPr marL="240030" indent="-514350">
              <a:buFont typeface="+mj-lt"/>
              <a:buAutoNum type="arabicPeriod"/>
            </a:pPr>
            <a:r>
              <a:rPr lang="en-US" dirty="0" smtClean="0"/>
              <a:t>Show up on X-ray (Barium)</a:t>
            </a:r>
          </a:p>
          <a:p>
            <a:pPr marL="797814" lvl="1" indent="-514350">
              <a:buFont typeface="+mj-lt"/>
              <a:buAutoNum type="arabicPeriod"/>
            </a:pPr>
            <a:r>
              <a:rPr lang="en-US" dirty="0" smtClean="0"/>
              <a:t>Upper GI</a:t>
            </a:r>
          </a:p>
          <a:p>
            <a:pPr marL="797814" lvl="1" indent="-514350">
              <a:buFont typeface="+mj-lt"/>
              <a:buAutoNum type="arabicPeriod"/>
            </a:pPr>
            <a:r>
              <a:rPr lang="en-US" dirty="0" smtClean="0"/>
              <a:t>Lower GI</a:t>
            </a:r>
            <a:endParaRPr lang="en-US" dirty="0"/>
          </a:p>
        </p:txBody>
      </p:sp>
      <p:pic>
        <p:nvPicPr>
          <p:cNvPr id="4" name="Picture 3" descr="shippingpo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1447800"/>
            <a:ext cx="4038600" cy="2894330"/>
          </a:xfrm>
          <a:prstGeom prst="rect">
            <a:avLst/>
          </a:prstGeom>
        </p:spPr>
      </p:pic>
      <p:pic>
        <p:nvPicPr>
          <p:cNvPr id="5" name="Picture 4" descr="bariumIsotop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838200" y="3886200"/>
            <a:ext cx="28956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Compounds and Bonding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Compound</a:t>
            </a:r>
            <a:r>
              <a:rPr lang="en-US" dirty="0" smtClean="0"/>
              <a:t>- substance composed of atoms of 		different elements chemically combined</a:t>
            </a:r>
          </a:p>
          <a:p>
            <a:pPr lvl="1"/>
            <a:r>
              <a:rPr lang="en-US" dirty="0" smtClean="0"/>
              <a:t>H2O </a:t>
            </a:r>
          </a:p>
          <a:p>
            <a:pPr lvl="1"/>
            <a:r>
              <a:rPr lang="en-US" dirty="0" smtClean="0"/>
              <a:t>CO2</a:t>
            </a:r>
          </a:p>
          <a:p>
            <a:pPr lvl="1"/>
            <a:r>
              <a:rPr lang="en-US" dirty="0" err="1" smtClean="0"/>
              <a:t>NaCl</a:t>
            </a:r>
            <a:endParaRPr lang="en-US" dirty="0" smtClean="0"/>
          </a:p>
          <a:p>
            <a:pPr lvl="1"/>
            <a:r>
              <a:rPr lang="en-US" dirty="0" smtClean="0"/>
              <a:t>O3 ?</a:t>
            </a:r>
          </a:p>
          <a:p>
            <a:pPr lvl="1"/>
            <a:r>
              <a:rPr lang="en-US" dirty="0" smtClean="0"/>
              <a:t>O2 ?</a:t>
            </a:r>
          </a:p>
          <a:p>
            <a:endParaRPr lang="en-US" dirty="0" smtClean="0"/>
          </a:p>
          <a:p>
            <a:r>
              <a:rPr lang="en-US" u="sng" dirty="0" smtClean="0"/>
              <a:t>Bonding</a:t>
            </a:r>
            <a:r>
              <a:rPr lang="en-US" dirty="0" smtClean="0"/>
              <a:t>- atoms held together because they take or 	share electrons </a:t>
            </a:r>
            <a:r>
              <a:rPr lang="en-US" b="1" i="1" u="sng" dirty="0" smtClean="0"/>
              <a:t>to become stable</a:t>
            </a:r>
            <a:endParaRPr lang="en-US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Drawing Compounds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40030" indent="-514350">
              <a:buFont typeface="+mj-lt"/>
              <a:buAutoNum type="arabicPeriod"/>
            </a:pPr>
            <a:r>
              <a:rPr lang="en-US" sz="3200" dirty="0" smtClean="0"/>
              <a:t>Draw the element with the least atoms in 	the middle.  Ex: H2O- </a:t>
            </a:r>
            <a:endParaRPr lang="en-US" dirty="0" smtClean="0"/>
          </a:p>
          <a:p>
            <a:pPr marL="240030" indent="-514350">
              <a:buFont typeface="+mj-lt"/>
              <a:buAutoNum type="arabicPeriod"/>
            </a:pPr>
            <a:endParaRPr lang="en-US" sz="3200" dirty="0" smtClean="0"/>
          </a:p>
          <a:p>
            <a:pPr marL="240030" indent="-514350">
              <a:buFont typeface="+mj-lt"/>
              <a:buAutoNum type="arabicPeriod"/>
            </a:pPr>
            <a:endParaRPr lang="en-US" sz="3200" dirty="0" smtClean="0"/>
          </a:p>
          <a:p>
            <a:pPr marL="240030" indent="-514350">
              <a:buFont typeface="+mj-lt"/>
              <a:buAutoNum type="arabicPeriod"/>
            </a:pPr>
            <a:r>
              <a:rPr lang="en-US" sz="3200" dirty="0" smtClean="0"/>
              <a:t>Put the electrons around each atom.</a:t>
            </a:r>
          </a:p>
          <a:p>
            <a:pPr marL="240030" indent="-514350">
              <a:buFont typeface="+mj-lt"/>
              <a:buAutoNum type="arabicPeriod"/>
            </a:pPr>
            <a:endParaRPr lang="en-US" sz="3200" dirty="0" smtClean="0"/>
          </a:p>
          <a:p>
            <a:pPr marL="240030" indent="-514350">
              <a:buFont typeface="+mj-lt"/>
              <a:buAutoNum type="arabicPeriod"/>
            </a:pPr>
            <a:r>
              <a:rPr lang="en-US" sz="3200" dirty="0" smtClean="0"/>
              <a:t>Determine the type of bond that exists by 	how the elements become stable.</a:t>
            </a:r>
          </a:p>
          <a:p>
            <a:pPr marL="240030" indent="-514350">
              <a:buFont typeface="+mj-lt"/>
              <a:buAutoNum type="arabicPeriod"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Types of Bonding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40030" indent="-514350">
              <a:buFont typeface="+mj-lt"/>
              <a:buAutoNum type="arabicPeriod"/>
            </a:pPr>
            <a:endParaRPr lang="en-US" dirty="0" smtClean="0"/>
          </a:p>
          <a:p>
            <a:pPr marL="240030" indent="-514350">
              <a:buFont typeface="+mj-lt"/>
              <a:buAutoNum type="arabicPeriod"/>
            </a:pPr>
            <a:r>
              <a:rPr lang="en-US" dirty="0" smtClean="0"/>
              <a:t>Covalent Bond- force holding together atoms 			sharing electrons</a:t>
            </a:r>
          </a:p>
          <a:p>
            <a:pPr marL="240030" indent="-514350">
              <a:buFont typeface="+mj-lt"/>
              <a:buAutoNum type="arabicPeriod"/>
            </a:pPr>
            <a:endParaRPr lang="en-US" dirty="0" smtClean="0"/>
          </a:p>
          <a:p>
            <a:pPr marL="240030" indent="-514350">
              <a:buFont typeface="+mj-lt"/>
              <a:buAutoNum type="arabicPeriod"/>
            </a:pPr>
            <a:endParaRPr lang="en-US" dirty="0" smtClean="0"/>
          </a:p>
          <a:p>
            <a:pPr marL="240030" indent="-514350">
              <a:buFont typeface="+mj-lt"/>
              <a:buAutoNum type="arabicPeriod"/>
            </a:pPr>
            <a:r>
              <a:rPr lang="en-US" dirty="0" smtClean="0"/>
              <a:t>Ionic Bond- force holding together atoms 				give/take electrons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O		Na		C		</a:t>
            </a:r>
            <a:r>
              <a:rPr lang="en-US" sz="3600" dirty="0" err="1" smtClean="0"/>
              <a:t>Cl</a:t>
            </a:r>
            <a:endParaRPr lang="en-US" sz="3600" dirty="0" smtClean="0"/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H		Mg		N		Fe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Ca		I		P		Cu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K		Zn		S		F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Ionic Bonds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Metal bonds to a non-metal </a:t>
            </a:r>
          </a:p>
          <a:p>
            <a:pPr lvl="1">
              <a:buNone/>
            </a:pPr>
            <a:r>
              <a:rPr lang="en-US" sz="3200" dirty="0" smtClean="0"/>
              <a:t>		  (+)		            (-)</a:t>
            </a:r>
          </a:p>
          <a:p>
            <a:pPr lvl="1">
              <a:buNone/>
            </a:pPr>
            <a:endParaRPr lang="en-US" sz="3200" dirty="0" smtClean="0"/>
          </a:p>
          <a:p>
            <a:r>
              <a:rPr lang="en-US" sz="3200" dirty="0" smtClean="0"/>
              <a:t>Metal gives extra electrons to the non-metal</a:t>
            </a:r>
          </a:p>
          <a:p>
            <a:endParaRPr lang="en-US" sz="3200" dirty="0" smtClean="0"/>
          </a:p>
          <a:p>
            <a:r>
              <a:rPr lang="en-US" sz="3200" dirty="0" smtClean="0"/>
              <a:t>Ex:  </a:t>
            </a:r>
            <a:r>
              <a:rPr lang="en-US" sz="3200" dirty="0" err="1" smtClean="0"/>
              <a:t>NaCl</a:t>
            </a:r>
            <a:r>
              <a:rPr lang="en-US" sz="3200" dirty="0" smtClean="0"/>
              <a:t>, </a:t>
            </a:r>
            <a:r>
              <a:rPr lang="en-US" sz="3200" dirty="0" err="1" smtClean="0"/>
              <a:t>LiF</a:t>
            </a:r>
            <a:r>
              <a:rPr lang="en-US" sz="3200" dirty="0" smtClean="0"/>
              <a:t>, </a:t>
            </a:r>
            <a:r>
              <a:rPr lang="en-US" sz="3200" dirty="0" err="1" smtClean="0"/>
              <a:t>BeO</a:t>
            </a:r>
            <a:r>
              <a:rPr lang="en-US" sz="3200" dirty="0" smtClean="0"/>
              <a:t>, </a:t>
            </a:r>
            <a:r>
              <a:rPr lang="en-US" sz="3200" dirty="0" err="1" smtClean="0"/>
              <a:t>LiO</a:t>
            </a:r>
            <a:r>
              <a:rPr lang="en-US" sz="3200" dirty="0" smtClean="0"/>
              <a:t> 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Covalent Bonds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Non-metals share electrons (H is a non-metal)</a:t>
            </a:r>
          </a:p>
          <a:p>
            <a:endParaRPr lang="en-US" sz="3200" dirty="0" smtClean="0"/>
          </a:p>
          <a:p>
            <a:r>
              <a:rPr lang="en-US" sz="3200" dirty="0" smtClean="0"/>
              <a:t>H2O, O2, H2, CO2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Practice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Worksheet</a:t>
            </a:r>
          </a:p>
          <a:p>
            <a:endParaRPr lang="en-US" dirty="0" smtClean="0"/>
          </a:p>
          <a:p>
            <a:r>
              <a:rPr lang="en-US" dirty="0" smtClean="0"/>
              <a:t>How do I know if it is ionic or covalent?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Lithium and Fluorine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Silicon Dioxide  (SiO</a:t>
            </a:r>
            <a:r>
              <a:rPr lang="en-US" baseline="-25000" dirty="0" smtClean="0"/>
              <a:t>2)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1143000"/>
          </a:xfrm>
        </p:spPr>
        <p:txBody>
          <a:bodyPr/>
          <a:lstStyle/>
          <a:p>
            <a:r>
              <a:rPr smtClean="0"/>
              <a:t>Ionic vs. Covalent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en-US" dirty="0" smtClean="0"/>
              <a:t>Metal and Non-metal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Results in ions	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Weak bond </a:t>
            </a:r>
          </a:p>
          <a:p>
            <a:pPr>
              <a:lnSpc>
                <a:spcPct val="110000"/>
              </a:lnSpc>
              <a:buNone/>
            </a:pPr>
            <a:r>
              <a:rPr lang="en-US" dirty="0" smtClean="0"/>
              <a:t>	(breaks in H2O)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Oxidation #s = 0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Ex:</a:t>
            </a:r>
          </a:p>
          <a:p>
            <a:pPr>
              <a:lnSpc>
                <a:spcPct val="120000"/>
              </a:lnSpc>
              <a:buNone/>
            </a:pPr>
            <a:r>
              <a:rPr lang="en-US" dirty="0" smtClean="0"/>
              <a:t>	Na + </a:t>
            </a:r>
            <a:r>
              <a:rPr lang="en-US" dirty="0" err="1" smtClean="0"/>
              <a:t>Cl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NaCl</a:t>
            </a:r>
            <a:endParaRPr lang="en-US" dirty="0" smtClean="0">
              <a:sym typeface="Wingdings" pitchFamily="2" charset="2"/>
            </a:endParaRPr>
          </a:p>
          <a:p>
            <a:pPr>
              <a:lnSpc>
                <a:spcPct val="120000"/>
              </a:lnSpc>
              <a:buNone/>
            </a:pPr>
            <a:r>
              <a:rPr lang="en-US" dirty="0" smtClean="0">
                <a:sym typeface="Wingdings" pitchFamily="2" charset="2"/>
              </a:rPr>
              <a:t>	+1      -1</a:t>
            </a: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29200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dirty="0" smtClean="0"/>
              <a:t>Two Non-metals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Results in molecules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Strong bond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Organic compounds</a:t>
            </a:r>
          </a:p>
          <a:p>
            <a:pPr>
              <a:lnSpc>
                <a:spcPct val="170000"/>
              </a:lnSpc>
              <a:buNone/>
            </a:pPr>
            <a:r>
              <a:rPr lang="en-US" dirty="0" smtClean="0"/>
              <a:t>    (Fat, Protein, </a:t>
            </a:r>
            <a:r>
              <a:rPr lang="en-US" dirty="0" err="1" smtClean="0"/>
              <a:t>Carb</a:t>
            </a:r>
            <a:r>
              <a:rPr lang="en-US" dirty="0" smtClean="0"/>
              <a:t>.)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Ex:  O2, H2O, CO2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Chemical Reactions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/>
          </a:bodyPr>
          <a:lstStyle/>
          <a:p>
            <a:r>
              <a:rPr lang="en-US" u="sng" dirty="0" smtClean="0"/>
              <a:t>Metabolism </a:t>
            </a:r>
            <a:r>
              <a:rPr lang="en-US" dirty="0" smtClean="0"/>
              <a:t> -all chemical reactions occurring within 	an organism.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Writing Chemical Reactions:</a:t>
            </a:r>
            <a:endParaRPr lang="en-US" dirty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CH4   +   O2   </a:t>
            </a:r>
            <a:r>
              <a:rPr lang="en-US" dirty="0" smtClean="0">
                <a:sym typeface="Wingdings" pitchFamily="2" charset="2"/>
              </a:rPr>
              <a:t>   CO2   +   H2O</a:t>
            </a: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</a:t>
            </a:r>
            <a:r>
              <a:rPr lang="en-US" u="sng" dirty="0" smtClean="0">
                <a:sym typeface="Wingdings" pitchFamily="2" charset="2"/>
              </a:rPr>
              <a:t>Reactants</a:t>
            </a:r>
            <a:r>
              <a:rPr lang="en-US" dirty="0" smtClean="0">
                <a:sym typeface="Wingdings" pitchFamily="2" charset="2"/>
              </a:rPr>
              <a:t>- substances that undergo a reaction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</a:t>
            </a:r>
            <a:r>
              <a:rPr lang="en-US" u="sng" dirty="0" smtClean="0">
                <a:sym typeface="Wingdings" pitchFamily="2" charset="2"/>
              </a:rPr>
              <a:t>Products</a:t>
            </a:r>
            <a:r>
              <a:rPr lang="en-US" dirty="0" smtClean="0">
                <a:sym typeface="Wingdings" pitchFamily="2" charset="2"/>
              </a:rPr>
              <a:t>- substances formed by a reaction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Chemical Reactions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sz="3200" dirty="0" smtClean="0"/>
              <a:t>H</a:t>
            </a:r>
            <a:r>
              <a:rPr lang="en-US" sz="2000" dirty="0" smtClean="0"/>
              <a:t>2</a:t>
            </a:r>
            <a:r>
              <a:rPr lang="en-US" sz="3200" dirty="0" smtClean="0"/>
              <a:t>O   How many hydrogen?  Oxygen?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The number after the element is the number of atoms per compound.</a:t>
            </a:r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  2H</a:t>
            </a:r>
            <a:r>
              <a:rPr lang="en-US" sz="2000" dirty="0" smtClean="0"/>
              <a:t>2</a:t>
            </a:r>
            <a:r>
              <a:rPr lang="en-US" sz="3200" dirty="0" smtClean="0"/>
              <a:t>O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The number before the compound is the number of compounds.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Balancing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Atoms cannot be created or destroyed, just 	rearranged.</a:t>
            </a:r>
          </a:p>
          <a:p>
            <a:pPr lvl="1"/>
            <a:r>
              <a:rPr lang="en-US" sz="2800" dirty="0" smtClean="0"/>
              <a:t>Reactants = Products</a:t>
            </a:r>
          </a:p>
          <a:p>
            <a:pPr lvl="1"/>
            <a:r>
              <a:rPr lang="en-US" sz="2800" dirty="0" smtClean="0"/>
              <a:t>Balance equations by adding molecules of products and reactants </a:t>
            </a:r>
          </a:p>
          <a:p>
            <a:pPr lvl="1">
              <a:buNone/>
            </a:pPr>
            <a:endParaRPr lang="en-US" sz="2800" dirty="0" smtClean="0"/>
          </a:p>
          <a:p>
            <a:pPr lvl="1">
              <a:buNone/>
            </a:pPr>
            <a:endParaRPr lang="en-US" sz="2800" dirty="0" smtClean="0"/>
          </a:p>
          <a:p>
            <a:pPr lvl="1">
              <a:buNone/>
            </a:pPr>
            <a:r>
              <a:rPr lang="en-US" sz="2800" dirty="0" smtClean="0"/>
              <a:t>___Mg + ___ </a:t>
            </a:r>
            <a:r>
              <a:rPr lang="en-US" sz="2800" dirty="0" err="1" smtClean="0"/>
              <a:t>HCl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 pitchFamily="2" charset="2"/>
              </a:rPr>
              <a:t> ___ MgCl</a:t>
            </a:r>
            <a:r>
              <a:rPr lang="en-US" sz="2000" dirty="0" smtClean="0">
                <a:sym typeface="Wingdings" pitchFamily="2" charset="2"/>
              </a:rPr>
              <a:t>2</a:t>
            </a:r>
            <a:r>
              <a:rPr lang="en-US" sz="2800" dirty="0" smtClean="0">
                <a:sym typeface="Wingdings" pitchFamily="2" charset="2"/>
              </a:rPr>
              <a:t> + ___ H</a:t>
            </a:r>
            <a:r>
              <a:rPr lang="en-US" sz="2000" dirty="0" smtClean="0">
                <a:sym typeface="Wingdings" pitchFamily="2" charset="2"/>
              </a:rPr>
              <a:t>2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Balancing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hlinkClick r:id="rId2"/>
              </a:rPr>
              <a:t>Practice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		CH4   +     O2   </a:t>
            </a:r>
            <a:r>
              <a:rPr lang="en-US" dirty="0" smtClean="0">
                <a:sym typeface="Wingdings" pitchFamily="2" charset="2"/>
              </a:rPr>
              <a:t>     CO2   +     H2O</a:t>
            </a: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Worksheet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Balancing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40030" indent="-514350">
              <a:buNone/>
            </a:pPr>
            <a:r>
              <a:rPr lang="en-US" dirty="0" smtClean="0"/>
              <a:t>		Na	+	I</a:t>
            </a:r>
            <a:r>
              <a:rPr lang="en-US" baseline="-25000" dirty="0" smtClean="0"/>
              <a:t>2</a:t>
            </a:r>
            <a:r>
              <a:rPr lang="en-US" dirty="0" smtClean="0"/>
              <a:t>	</a:t>
            </a:r>
            <a:r>
              <a:rPr lang="en-US" dirty="0" smtClean="0">
                <a:sym typeface="Wingdings" pitchFamily="2" charset="2"/>
              </a:rPr>
              <a:t>	</a:t>
            </a:r>
            <a:r>
              <a:rPr lang="en-US" dirty="0" err="1" smtClean="0">
                <a:sym typeface="Wingdings" pitchFamily="2" charset="2"/>
              </a:rPr>
              <a:t>NaI</a:t>
            </a:r>
            <a:endParaRPr lang="en-US" dirty="0" smtClean="0">
              <a:sym typeface="Wingdings" pitchFamily="2" charset="2"/>
            </a:endParaRPr>
          </a:p>
          <a:p>
            <a:pPr marL="240030" indent="-514350">
              <a:buNone/>
            </a:pPr>
            <a:endParaRPr lang="en-US" dirty="0" smtClean="0">
              <a:sym typeface="Wingdings" pitchFamily="2" charset="2"/>
            </a:endParaRPr>
          </a:p>
          <a:p>
            <a:pPr marL="240030" indent="-514350">
              <a:buNone/>
            </a:pPr>
            <a:r>
              <a:rPr lang="en-US" dirty="0" smtClean="0">
                <a:sym typeface="Wingdings" pitchFamily="2" charset="2"/>
              </a:rPr>
              <a:t>		N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	+	O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		N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O</a:t>
            </a:r>
          </a:p>
          <a:p>
            <a:pPr marL="240030" indent="-514350">
              <a:buNone/>
            </a:pPr>
            <a:endParaRPr lang="en-US" dirty="0" smtClean="0">
              <a:sym typeface="Wingdings" pitchFamily="2" charset="2"/>
            </a:endParaRPr>
          </a:p>
          <a:p>
            <a:pPr marL="240030" indent="-514350">
              <a:buNone/>
            </a:pPr>
            <a:r>
              <a:rPr lang="en-US" dirty="0" smtClean="0">
                <a:sym typeface="Wingdings" pitchFamily="2" charset="2"/>
              </a:rPr>
              <a:t>		N</a:t>
            </a:r>
            <a:r>
              <a:rPr lang="en-US" baseline="-25000" dirty="0" smtClean="0">
                <a:sym typeface="Wingdings" pitchFamily="2" charset="2"/>
              </a:rPr>
              <a:t>2	</a:t>
            </a:r>
            <a:r>
              <a:rPr lang="en-US" dirty="0" smtClean="0">
                <a:sym typeface="Wingdings" pitchFamily="2" charset="2"/>
              </a:rPr>
              <a:t>+	H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		NH</a:t>
            </a:r>
            <a:r>
              <a:rPr lang="en-US" baseline="-25000" dirty="0" smtClean="0">
                <a:sym typeface="Wingdings" pitchFamily="2" charset="2"/>
              </a:rPr>
              <a:t>3</a:t>
            </a:r>
          </a:p>
          <a:p>
            <a:pPr marL="240030" indent="-514350">
              <a:buNone/>
            </a:pPr>
            <a:endParaRPr lang="en-US" baseline="-25000" dirty="0" smtClean="0">
              <a:sym typeface="Wingdings" pitchFamily="2" charset="2"/>
            </a:endParaRPr>
          </a:p>
          <a:p>
            <a:pPr marL="240030" indent="-514350">
              <a:buNone/>
            </a:pPr>
            <a:r>
              <a:rPr lang="en-US" baseline="-25000" dirty="0" smtClean="0"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	CH</a:t>
            </a:r>
            <a:r>
              <a:rPr lang="en-US" baseline="-25000" dirty="0" smtClean="0">
                <a:sym typeface="Wingdings" pitchFamily="2" charset="2"/>
              </a:rPr>
              <a:t>4</a:t>
            </a:r>
            <a:r>
              <a:rPr lang="en-US" dirty="0" smtClean="0">
                <a:sym typeface="Wingdings" pitchFamily="2" charset="2"/>
              </a:rPr>
              <a:t>	+	O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		CO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	+	H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O</a:t>
            </a:r>
          </a:p>
          <a:p>
            <a:pPr marL="240030" indent="-514350">
              <a:buNone/>
            </a:pPr>
            <a:endParaRPr lang="en-US" dirty="0" smtClean="0">
              <a:sym typeface="Wingdings" pitchFamily="2" charset="2"/>
            </a:endParaRPr>
          </a:p>
          <a:p>
            <a:pPr marL="240030" indent="-514350">
              <a:buNone/>
            </a:pPr>
            <a:r>
              <a:rPr lang="en-US" dirty="0" smtClean="0">
                <a:sym typeface="Wingdings" pitchFamily="2" charset="2"/>
              </a:rPr>
              <a:t>		KI	+	Cl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		</a:t>
            </a:r>
            <a:r>
              <a:rPr lang="en-US" dirty="0" err="1" smtClean="0">
                <a:sym typeface="Wingdings" pitchFamily="2" charset="2"/>
              </a:rPr>
              <a:t>KCl</a:t>
            </a:r>
            <a:r>
              <a:rPr lang="en-US" dirty="0" smtClean="0">
                <a:sym typeface="Wingdings" pitchFamily="2" charset="2"/>
              </a:rPr>
              <a:t>	+	I</a:t>
            </a:r>
            <a:r>
              <a:rPr lang="en-US" baseline="-25000" dirty="0" smtClean="0">
                <a:sym typeface="Wingdings" pitchFamily="2" charset="2"/>
              </a:rPr>
              <a:t>2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S	+	O</a:t>
            </a:r>
            <a:r>
              <a:rPr lang="en-US" baseline="-25000" dirty="0" smtClean="0"/>
              <a:t>2</a:t>
            </a:r>
            <a:r>
              <a:rPr lang="en-US" dirty="0" smtClean="0"/>
              <a:t>	</a:t>
            </a:r>
            <a:r>
              <a:rPr lang="en-US" dirty="0" smtClean="0">
                <a:sym typeface="Wingdings" pitchFamily="2" charset="2"/>
              </a:rPr>
              <a:t>	SO</a:t>
            </a:r>
            <a:r>
              <a:rPr lang="en-US" baseline="-25000" dirty="0" smtClean="0">
                <a:sym typeface="Wingdings" pitchFamily="2" charset="2"/>
              </a:rPr>
              <a:t>3</a:t>
            </a: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H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O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			H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O	+	O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/>
            </a:r>
            <a:br>
              <a:rPr lang="en-US" dirty="0" smtClean="0">
                <a:sym typeface="Wingdings" pitchFamily="2" charset="2"/>
              </a:rPr>
            </a:b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Na	+	H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O		</a:t>
            </a:r>
            <a:r>
              <a:rPr lang="en-US" dirty="0" err="1" smtClean="0">
                <a:sym typeface="Wingdings" pitchFamily="2" charset="2"/>
              </a:rPr>
              <a:t>NaOH</a:t>
            </a:r>
            <a:r>
              <a:rPr lang="en-US" dirty="0" smtClean="0">
                <a:sym typeface="Wingdings" pitchFamily="2" charset="2"/>
              </a:rPr>
              <a:t>		+	H</a:t>
            </a:r>
            <a:r>
              <a:rPr lang="en-US" baseline="-25000" dirty="0" smtClean="0">
                <a:sym typeface="Wingdings" pitchFamily="2" charset="2"/>
              </a:rPr>
              <a:t>2</a:t>
            </a: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H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O			H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	+	O</a:t>
            </a:r>
            <a:r>
              <a:rPr lang="en-US" baseline="-25000" dirty="0" smtClean="0">
                <a:sym typeface="Wingdings" pitchFamily="2" charset="2"/>
              </a:rPr>
              <a:t>2</a:t>
            </a: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KClO</a:t>
            </a:r>
            <a:r>
              <a:rPr lang="en-US" baseline="-25000" dirty="0" smtClean="0">
                <a:sym typeface="Wingdings" pitchFamily="2" charset="2"/>
              </a:rPr>
              <a:t>3</a:t>
            </a:r>
            <a:r>
              <a:rPr lang="en-US" dirty="0" smtClean="0">
                <a:sym typeface="Wingdings" pitchFamily="2" charset="2"/>
              </a:rPr>
              <a:t>			</a:t>
            </a:r>
            <a:r>
              <a:rPr lang="en-US" dirty="0" err="1" smtClean="0">
                <a:sym typeface="Wingdings" pitchFamily="2" charset="2"/>
              </a:rPr>
              <a:t>KCl</a:t>
            </a:r>
            <a:r>
              <a:rPr lang="en-US" dirty="0" smtClean="0">
                <a:sym typeface="Wingdings" pitchFamily="2" charset="2"/>
              </a:rPr>
              <a:t>	+	O</a:t>
            </a:r>
            <a:r>
              <a:rPr lang="en-US" baseline="-25000" dirty="0" smtClean="0">
                <a:sym typeface="Wingdings" pitchFamily="2" charset="2"/>
              </a:rPr>
              <a:t>2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Mg	+	O</a:t>
            </a:r>
            <a:r>
              <a:rPr lang="en-US" baseline="-25000" dirty="0" smtClean="0"/>
              <a:t>2</a:t>
            </a:r>
            <a:r>
              <a:rPr lang="en-US" dirty="0" smtClean="0"/>
              <a:t>		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		</a:t>
            </a:r>
            <a:r>
              <a:rPr lang="en-US" dirty="0" err="1" smtClean="0"/>
              <a:t>MgO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en-US" dirty="0" smtClean="0"/>
              <a:t>	+	H</a:t>
            </a:r>
            <a:r>
              <a:rPr lang="en-US" baseline="-25000" dirty="0" smtClean="0"/>
              <a:t>2</a:t>
            </a:r>
            <a:r>
              <a:rPr lang="en-US" dirty="0" smtClean="0"/>
              <a:t>		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		NH</a:t>
            </a:r>
            <a:r>
              <a:rPr lang="en-US" baseline="-25000" dirty="0" smtClean="0"/>
              <a:t>3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Al	+	O</a:t>
            </a:r>
            <a:r>
              <a:rPr lang="en-US" baseline="-25000" dirty="0" smtClean="0"/>
              <a:t>2</a:t>
            </a:r>
            <a:r>
              <a:rPr lang="en-US" dirty="0" smtClean="0"/>
              <a:t>		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		Al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KMnO</a:t>
            </a:r>
            <a:r>
              <a:rPr lang="en-US" baseline="-25000" dirty="0" smtClean="0"/>
              <a:t>4</a:t>
            </a:r>
            <a:r>
              <a:rPr lang="en-US" dirty="0" smtClean="0"/>
              <a:t> 	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		K</a:t>
            </a:r>
            <a:r>
              <a:rPr lang="en-US" baseline="-25000" dirty="0" smtClean="0"/>
              <a:t>2</a:t>
            </a:r>
            <a:r>
              <a:rPr lang="en-US" dirty="0" smtClean="0"/>
              <a:t>O	+	</a:t>
            </a:r>
            <a:r>
              <a:rPr lang="en-US" dirty="0" err="1" smtClean="0"/>
              <a:t>MnO</a:t>
            </a:r>
            <a:r>
              <a:rPr lang="en-US" dirty="0" smtClean="0"/>
              <a:t>  +	O</a:t>
            </a:r>
            <a:r>
              <a:rPr lang="en-US" baseline="-25000" dirty="0" smtClean="0"/>
              <a:t>2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	(Carbon: 6,  Oxygen: 8)   </a:t>
            </a:r>
          </a:p>
          <a:p>
            <a:pPr>
              <a:buNone/>
            </a:pP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 	(Hydrogen: 1,  Oxygen: 8)</a:t>
            </a:r>
          </a:p>
          <a:p>
            <a:pPr>
              <a:buNone/>
            </a:pPr>
            <a:r>
              <a:rPr lang="en-US" dirty="0" smtClean="0"/>
              <a:t>Mg and </a:t>
            </a:r>
            <a:r>
              <a:rPr lang="en-US" dirty="0" err="1" smtClean="0"/>
              <a:t>Cl</a:t>
            </a:r>
            <a:r>
              <a:rPr lang="en-US" dirty="0" smtClean="0"/>
              <a:t>	(Magnesium: #12,  Chlorine: #17)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Mg	+	Mn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	</a:t>
            </a:r>
            <a:r>
              <a:rPr lang="en-US" dirty="0" err="1" smtClean="0"/>
              <a:t>MgO</a:t>
            </a:r>
            <a:r>
              <a:rPr lang="en-US" dirty="0" smtClean="0"/>
              <a:t>		+	</a:t>
            </a:r>
            <a:r>
              <a:rPr lang="en-US" dirty="0" err="1" smtClean="0"/>
              <a:t>Mn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	Fe	+	Cl</a:t>
            </a:r>
            <a:r>
              <a:rPr lang="en-US" baseline="-25000" dirty="0" smtClean="0"/>
              <a:t>2</a:t>
            </a:r>
            <a:r>
              <a:rPr lang="en-US" dirty="0" smtClean="0"/>
              <a:t>	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	FeCl</a:t>
            </a:r>
            <a:r>
              <a:rPr lang="en-US" baseline="-25000" dirty="0" smtClean="0"/>
              <a:t>3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	C</a:t>
            </a:r>
            <a:r>
              <a:rPr lang="en-US" baseline="-25000" dirty="0" smtClean="0"/>
              <a:t>2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	+	O</a:t>
            </a:r>
            <a:r>
              <a:rPr lang="en-US" baseline="-25000" dirty="0" smtClean="0"/>
              <a:t>2</a:t>
            </a:r>
            <a:r>
              <a:rPr lang="en-US" dirty="0" smtClean="0"/>
              <a:t>	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	CO</a:t>
            </a:r>
            <a:r>
              <a:rPr lang="en-US" baseline="-25000" dirty="0" smtClean="0"/>
              <a:t>2</a:t>
            </a:r>
            <a:r>
              <a:rPr lang="en-US" dirty="0" smtClean="0"/>
              <a:t>		+	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Bonus: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A</a:t>
            </a:r>
            <a:r>
              <a:rPr lang="en-US" baseline="-25000" dirty="0" smtClean="0"/>
              <a:t>3</a:t>
            </a:r>
            <a:r>
              <a:rPr lang="en-US" dirty="0" smtClean="0"/>
              <a:t>	+	B</a:t>
            </a:r>
            <a:r>
              <a:rPr lang="en-US" baseline="-25000" dirty="0" smtClean="0"/>
              <a:t>2</a:t>
            </a:r>
            <a:r>
              <a:rPr lang="en-US" dirty="0" smtClean="0"/>
              <a:t>C	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	A</a:t>
            </a:r>
            <a:r>
              <a:rPr lang="en-US" baseline="-25000" dirty="0" smtClean="0"/>
              <a:t>2</a:t>
            </a:r>
            <a:r>
              <a:rPr lang="en-US" dirty="0" smtClean="0"/>
              <a:t>B</a:t>
            </a:r>
            <a:r>
              <a:rPr lang="en-US" baseline="-25000" dirty="0" smtClean="0"/>
              <a:t>3</a:t>
            </a:r>
            <a:r>
              <a:rPr lang="en-US" dirty="0" smtClean="0"/>
              <a:t>	+	C</a:t>
            </a:r>
            <a:r>
              <a:rPr lang="en-US" baseline="-25000" dirty="0" smtClean="0"/>
              <a:t>2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Mixtures and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u="sng" dirty="0" smtClean="0"/>
              <a:t>Mixture</a:t>
            </a:r>
            <a:r>
              <a:rPr lang="en-US" sz="3200" dirty="0" smtClean="0"/>
              <a:t>-</a:t>
            </a:r>
            <a:r>
              <a:rPr lang="en-US" dirty="0" smtClean="0"/>
              <a:t> combination of substances in which each 	component retains its own properties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sz="2600" dirty="0" smtClean="0"/>
              <a:t>Trail mix, gravel, sugar and sand</a:t>
            </a:r>
          </a:p>
          <a:p>
            <a:pPr lvl="2">
              <a:buNone/>
            </a:pPr>
            <a:endParaRPr lang="en-US" sz="2400" dirty="0" smtClean="0"/>
          </a:p>
          <a:p>
            <a:pPr>
              <a:buNone/>
            </a:pPr>
            <a:r>
              <a:rPr lang="en-US" sz="3200" u="sng" dirty="0" smtClean="0"/>
              <a:t>Solution</a:t>
            </a:r>
            <a:r>
              <a:rPr lang="en-US" sz="3200" dirty="0" smtClean="0"/>
              <a:t>- </a:t>
            </a:r>
            <a:r>
              <a:rPr lang="en-US" dirty="0" smtClean="0"/>
              <a:t>mixture in which one substance (solute) is 	distributed evenly in another substance (solvent)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sz="2600" dirty="0" smtClean="0"/>
              <a:t>Ex: </a:t>
            </a:r>
            <a:r>
              <a:rPr lang="en-US" sz="2600" dirty="0" err="1" smtClean="0"/>
              <a:t>Kool</a:t>
            </a:r>
            <a:r>
              <a:rPr lang="en-US" sz="2600" dirty="0" smtClean="0"/>
              <a:t>-aid, sugar water, iced tea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Mixtures and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Living things require a specific range of solute 	concentration.</a:t>
            </a:r>
          </a:p>
          <a:p>
            <a:endParaRPr lang="en-US" dirty="0" smtClean="0"/>
          </a:p>
          <a:p>
            <a:pPr lvl="1"/>
            <a:r>
              <a:rPr lang="en-US" sz="2800" dirty="0" smtClean="0"/>
              <a:t>Blood sugar</a:t>
            </a:r>
          </a:p>
          <a:p>
            <a:pPr lvl="1"/>
            <a:r>
              <a:rPr lang="en-US" sz="2800" dirty="0" smtClean="0"/>
              <a:t>Water salinity</a:t>
            </a:r>
          </a:p>
          <a:p>
            <a:pPr lvl="1"/>
            <a:r>
              <a:rPr lang="en-US" sz="2800" dirty="0" smtClean="0"/>
              <a:t>Waste removal (toxins)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pH:  Acids and 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200" u="sng" dirty="0" smtClean="0"/>
              <a:t>pH</a:t>
            </a:r>
            <a:r>
              <a:rPr lang="en-US" sz="3200" dirty="0" smtClean="0"/>
              <a:t>: scale to determine if a solution is acidic or basic</a:t>
            </a:r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Range: 0 (acidic)      </a:t>
            </a:r>
            <a:r>
              <a:rPr lang="en-US" sz="3200" dirty="0" smtClean="0">
                <a:sym typeface="Wingdings" pitchFamily="2" charset="2"/>
              </a:rPr>
              <a:t>      14 (basic)</a:t>
            </a:r>
          </a:p>
          <a:p>
            <a:pPr>
              <a:buNone/>
            </a:pPr>
            <a:endParaRPr lang="en-US" sz="32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3200" dirty="0" smtClean="0">
                <a:sym typeface="Wingdings" pitchFamily="2" charset="2"/>
              </a:rPr>
              <a:t>				7 is neutral</a:t>
            </a:r>
          </a:p>
          <a:p>
            <a:pPr>
              <a:buNone/>
            </a:pPr>
            <a:r>
              <a:rPr lang="en-US" sz="3200" dirty="0" smtClean="0">
                <a:sym typeface="Wingdings" pitchFamily="2" charset="2"/>
              </a:rPr>
              <a:t>		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pH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u="sng" dirty="0" smtClean="0"/>
              <a:t>Acid</a:t>
            </a:r>
            <a:r>
              <a:rPr lang="en-US" sz="3200" dirty="0" smtClean="0"/>
              <a:t>- any substance forming hydrogen ions (H+) 	in H2O</a:t>
            </a:r>
          </a:p>
          <a:p>
            <a:pPr>
              <a:lnSpc>
                <a:spcPct val="150000"/>
              </a:lnSpc>
              <a:buNone/>
            </a:pPr>
            <a:r>
              <a:rPr lang="en-US" sz="3200" dirty="0" smtClean="0"/>
              <a:t>	-  </a:t>
            </a:r>
            <a:r>
              <a:rPr lang="en-US" sz="3200" dirty="0" err="1" smtClean="0"/>
              <a:t>HCl</a:t>
            </a:r>
            <a:r>
              <a:rPr lang="en-US" sz="3200" dirty="0" smtClean="0"/>
              <a:t> </a:t>
            </a:r>
            <a:r>
              <a:rPr lang="en-US" sz="3200" dirty="0" smtClean="0">
                <a:sym typeface="Wingdings" pitchFamily="2" charset="2"/>
              </a:rPr>
              <a:t> H</a:t>
            </a:r>
            <a:r>
              <a:rPr lang="en-US" sz="3200" baseline="30000" dirty="0" smtClean="0">
                <a:sym typeface="Wingdings" pitchFamily="2" charset="2"/>
              </a:rPr>
              <a:t>+</a:t>
            </a:r>
            <a:r>
              <a:rPr lang="en-US" sz="3200" dirty="0" smtClean="0">
                <a:sym typeface="Wingdings" pitchFamily="2" charset="2"/>
              </a:rPr>
              <a:t> + </a:t>
            </a:r>
            <a:r>
              <a:rPr lang="en-US" sz="3200" dirty="0" err="1" smtClean="0">
                <a:sym typeface="Wingdings" pitchFamily="2" charset="2"/>
              </a:rPr>
              <a:t>Cl</a:t>
            </a:r>
            <a:r>
              <a:rPr lang="en-US" sz="3200" baseline="30000" dirty="0" smtClean="0">
                <a:sym typeface="Wingdings" pitchFamily="2" charset="2"/>
              </a:rPr>
              <a:t>-  </a:t>
            </a:r>
            <a:r>
              <a:rPr lang="en-US" sz="3200" dirty="0" smtClean="0">
                <a:sym typeface="Wingdings" pitchFamily="2" charset="2"/>
              </a:rPr>
              <a:t>(many H</a:t>
            </a:r>
            <a:r>
              <a:rPr lang="en-US" sz="3200" baseline="30000" dirty="0" smtClean="0">
                <a:sym typeface="Wingdings" pitchFamily="2" charset="2"/>
              </a:rPr>
              <a:t>+</a:t>
            </a:r>
            <a:r>
              <a:rPr lang="en-US" sz="3200" dirty="0" smtClean="0">
                <a:sym typeface="Wingdings" pitchFamily="2" charset="2"/>
              </a:rPr>
              <a:t> ions)</a:t>
            </a:r>
          </a:p>
          <a:p>
            <a:pPr>
              <a:lnSpc>
                <a:spcPct val="150000"/>
              </a:lnSpc>
              <a:buNone/>
            </a:pPr>
            <a:r>
              <a:rPr lang="en-US" sz="3200" dirty="0" smtClean="0">
                <a:sym typeface="Wingdings" pitchFamily="2" charset="2"/>
              </a:rPr>
              <a:t>	-  pH below 7</a:t>
            </a:r>
          </a:p>
          <a:p>
            <a:pPr>
              <a:lnSpc>
                <a:spcPct val="150000"/>
              </a:lnSpc>
              <a:buNone/>
            </a:pPr>
            <a:r>
              <a:rPr lang="en-US" sz="3200" dirty="0" smtClean="0">
                <a:sym typeface="Wingdings" pitchFamily="2" charset="2"/>
              </a:rPr>
              <a:t>	Ex:  most foods, pop, orange juice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pH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200" u="sng" dirty="0" smtClean="0"/>
              <a:t>Base</a:t>
            </a:r>
            <a:r>
              <a:rPr lang="en-US" sz="3200" dirty="0" smtClean="0"/>
              <a:t>- any substance forming hydroxide ions 	(OH</a:t>
            </a:r>
            <a:r>
              <a:rPr lang="en-US" sz="3200" baseline="30000" dirty="0" smtClean="0"/>
              <a:t>-</a:t>
            </a:r>
            <a:r>
              <a:rPr lang="en-US" sz="3200" dirty="0" smtClean="0"/>
              <a:t>) in water</a:t>
            </a:r>
          </a:p>
          <a:p>
            <a:pPr>
              <a:lnSpc>
                <a:spcPct val="150000"/>
              </a:lnSpc>
              <a:buNone/>
            </a:pPr>
            <a:r>
              <a:rPr lang="en-US" sz="3200" dirty="0" smtClean="0"/>
              <a:t>	-  </a:t>
            </a:r>
            <a:r>
              <a:rPr lang="en-US" sz="3200" dirty="0" err="1" smtClean="0"/>
              <a:t>NaOH</a:t>
            </a:r>
            <a:r>
              <a:rPr lang="en-US" sz="3200" dirty="0" smtClean="0"/>
              <a:t>  </a:t>
            </a:r>
            <a:r>
              <a:rPr lang="en-US" sz="3200" dirty="0" smtClean="0">
                <a:sym typeface="Wingdings" pitchFamily="2" charset="2"/>
              </a:rPr>
              <a:t>  Na</a:t>
            </a:r>
            <a:r>
              <a:rPr lang="en-US" sz="3200" baseline="30000" dirty="0" smtClean="0">
                <a:sym typeface="Wingdings" pitchFamily="2" charset="2"/>
              </a:rPr>
              <a:t>+</a:t>
            </a:r>
            <a:r>
              <a:rPr lang="en-US" sz="3200" dirty="0" smtClean="0">
                <a:sym typeface="Wingdings" pitchFamily="2" charset="2"/>
              </a:rPr>
              <a:t>  + OH</a:t>
            </a:r>
            <a:r>
              <a:rPr lang="en-US" sz="3200" baseline="30000" dirty="0" smtClean="0">
                <a:sym typeface="Wingdings" pitchFamily="2" charset="2"/>
              </a:rPr>
              <a:t>-</a:t>
            </a:r>
          </a:p>
          <a:p>
            <a:pPr>
              <a:lnSpc>
                <a:spcPct val="150000"/>
              </a:lnSpc>
              <a:buNone/>
            </a:pPr>
            <a:r>
              <a:rPr lang="en-US" sz="3200" baseline="30000" dirty="0" smtClean="0">
                <a:sym typeface="Wingdings" pitchFamily="2" charset="2"/>
              </a:rPr>
              <a:t>	</a:t>
            </a:r>
            <a:r>
              <a:rPr lang="en-US" sz="3200" dirty="0" smtClean="0">
                <a:sym typeface="Wingdings" pitchFamily="2" charset="2"/>
              </a:rPr>
              <a:t>-  pH above 7</a:t>
            </a:r>
          </a:p>
          <a:p>
            <a:pPr>
              <a:lnSpc>
                <a:spcPct val="150000"/>
              </a:lnSpc>
              <a:buNone/>
            </a:pPr>
            <a:r>
              <a:rPr lang="en-US" sz="3200" dirty="0" smtClean="0">
                <a:sym typeface="Wingdings" pitchFamily="2" charset="2"/>
              </a:rPr>
              <a:t>	Ex:  cleaners, detergent, ammonia, lime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pH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Neutral Solution- substance forming equal 	amounts of hydrogen ions (H</a:t>
            </a:r>
            <a:r>
              <a:rPr lang="en-US" sz="3200" baseline="30000" dirty="0" smtClean="0"/>
              <a:t>+</a:t>
            </a:r>
            <a:r>
              <a:rPr lang="en-US" sz="3200" dirty="0" smtClean="0"/>
              <a:t>) and 	hydroxide ions (OH</a:t>
            </a:r>
            <a:r>
              <a:rPr lang="en-US" sz="3200" baseline="30000" dirty="0" smtClean="0"/>
              <a:t>-</a:t>
            </a:r>
            <a:r>
              <a:rPr lang="en-US" sz="3200" dirty="0" smtClean="0"/>
              <a:t>)</a:t>
            </a:r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- pH of 7</a:t>
            </a:r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Ex:  water, milk, blood, bread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Water 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8392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3200" dirty="0" smtClean="0"/>
              <a:t>70-95% of organisms (sap, blood)</a:t>
            </a:r>
          </a:p>
          <a:p>
            <a:r>
              <a:rPr lang="en-US" sz="3200" dirty="0" smtClean="0"/>
              <a:t>Polar- shared electrons are pulled more </a:t>
            </a:r>
          </a:p>
          <a:p>
            <a:pPr>
              <a:buNone/>
            </a:pPr>
            <a:r>
              <a:rPr lang="en-US" sz="3200" dirty="0" smtClean="0"/>
              <a:t>   </a:t>
            </a:r>
            <a:r>
              <a:rPr lang="en-US" sz="3200" dirty="0" smtClean="0"/>
              <a:t>strongly by </a:t>
            </a:r>
            <a:r>
              <a:rPr lang="en-US" sz="3200" dirty="0" smtClean="0"/>
              <a:t>oxygen causing a </a:t>
            </a:r>
            <a:r>
              <a:rPr lang="en-US" sz="3200" u="sng" dirty="0" smtClean="0"/>
              <a:t>+end </a:t>
            </a:r>
            <a:r>
              <a:rPr lang="en-US" sz="3200" dirty="0" smtClean="0"/>
              <a:t>and </a:t>
            </a:r>
            <a:r>
              <a:rPr lang="en-US" sz="3200" u="sng" dirty="0" smtClean="0"/>
              <a:t>-end </a:t>
            </a:r>
          </a:p>
          <a:p>
            <a:pPr lvl="3">
              <a:lnSpc>
                <a:spcPct val="150000"/>
              </a:lnSpc>
            </a:pPr>
            <a:r>
              <a:rPr lang="en-US" sz="2800" dirty="0" smtClean="0"/>
              <a:t>Dissolves ionic and polar compounds</a:t>
            </a:r>
          </a:p>
          <a:p>
            <a:pPr lvl="3">
              <a:lnSpc>
                <a:spcPct val="150000"/>
              </a:lnSpc>
            </a:pPr>
            <a:r>
              <a:rPr lang="en-US" sz="2800" dirty="0" smtClean="0"/>
              <a:t>Water molecules attract to each other </a:t>
            </a:r>
          </a:p>
          <a:p>
            <a:pPr lvl="3">
              <a:lnSpc>
                <a:spcPct val="150000"/>
              </a:lnSpc>
            </a:pPr>
            <a:r>
              <a:rPr lang="en-US" sz="2800" dirty="0" smtClean="0"/>
              <a:t>(Hydrogen bond)- weak bond between O and H</a:t>
            </a:r>
          </a:p>
        </p:txBody>
      </p:sp>
      <p:pic>
        <p:nvPicPr>
          <p:cNvPr id="4" name="Picture 3" descr="wate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200"/>
            <a:ext cx="2057400" cy="19931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b="1" u="sng" dirty="0" smtClean="0"/>
              <a:t>High Surface Tension</a:t>
            </a:r>
          </a:p>
          <a:p>
            <a:pPr>
              <a:buNone/>
            </a:pPr>
            <a:r>
              <a:rPr lang="en-US" sz="3200" b="1" dirty="0" smtClean="0"/>
              <a:t>	</a:t>
            </a:r>
            <a:r>
              <a:rPr lang="en-US" sz="3200" dirty="0" smtClean="0"/>
              <a:t>- </a:t>
            </a:r>
            <a:r>
              <a:rPr lang="en-US" sz="3000" dirty="0" smtClean="0"/>
              <a:t>attraction of water molecules due to </a:t>
            </a:r>
          </a:p>
          <a:p>
            <a:pPr>
              <a:buNone/>
            </a:pPr>
            <a:r>
              <a:rPr lang="en-US" sz="3000" dirty="0" smtClean="0"/>
              <a:t>	  H-bonding</a:t>
            </a:r>
          </a:p>
          <a:p>
            <a:pPr>
              <a:buNone/>
            </a:pPr>
            <a:r>
              <a:rPr lang="en-US" sz="3000" dirty="0" smtClean="0"/>
              <a:t>	-insects walk on it</a:t>
            </a:r>
            <a:endParaRPr lang="en-US" sz="3000" dirty="0"/>
          </a:p>
        </p:txBody>
      </p:sp>
      <p:pic>
        <p:nvPicPr>
          <p:cNvPr id="4" name="Picture 3" descr="bellysmackera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744855"/>
            <a:ext cx="7239000" cy="3113145"/>
          </a:xfrm>
          <a:prstGeom prst="rect">
            <a:avLst/>
          </a:prstGeom>
        </p:spPr>
      </p:pic>
      <p:pic>
        <p:nvPicPr>
          <p:cNvPr id="5" name="Picture 4" descr="wate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304800"/>
            <a:ext cx="2438399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			</a:t>
            </a:r>
            <a:r>
              <a:rPr lang="en-US" sz="3200" b="1" u="sng" dirty="0" smtClean="0"/>
              <a:t>Capillary Action </a:t>
            </a:r>
            <a:r>
              <a:rPr lang="en-US" sz="3200" dirty="0" smtClean="0"/>
              <a:t>– ability to 				climb a tube (trees)</a:t>
            </a:r>
          </a:p>
          <a:p>
            <a:pPr>
              <a:buNone/>
            </a:pPr>
            <a:endParaRPr lang="en-US" sz="3200" dirty="0" smtClean="0"/>
          </a:p>
          <a:p>
            <a:pPr>
              <a:lnSpc>
                <a:spcPct val="150000"/>
              </a:lnSpc>
              <a:buNone/>
            </a:pPr>
            <a:r>
              <a:rPr lang="en-US" sz="3200" dirty="0" smtClean="0"/>
              <a:t>			cohesion- attraction to self</a:t>
            </a:r>
          </a:p>
          <a:p>
            <a:pPr>
              <a:lnSpc>
                <a:spcPct val="150000"/>
              </a:lnSpc>
              <a:buNone/>
            </a:pPr>
            <a:r>
              <a:rPr lang="en-US" sz="3200" dirty="0" smtClean="0"/>
              <a:t>		</a:t>
            </a:r>
          </a:p>
          <a:p>
            <a:pPr>
              <a:lnSpc>
                <a:spcPct val="150000"/>
              </a:lnSpc>
              <a:buNone/>
            </a:pPr>
            <a:r>
              <a:rPr lang="en-US" sz="3200" dirty="0" smtClean="0"/>
              <a:t>		</a:t>
            </a:r>
          </a:p>
          <a:p>
            <a:pPr>
              <a:lnSpc>
                <a:spcPct val="150000"/>
              </a:lnSpc>
              <a:buNone/>
            </a:pPr>
            <a:r>
              <a:rPr lang="en-US" sz="3200" dirty="0" smtClean="0"/>
              <a:t>			adhesion- attraction to another</a:t>
            </a:r>
          </a:p>
        </p:txBody>
      </p:sp>
      <p:pic>
        <p:nvPicPr>
          <p:cNvPr id="4" name="Picture 3" descr="water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3962400"/>
            <a:ext cx="2133600" cy="1600200"/>
          </a:xfrm>
          <a:prstGeom prst="rect">
            <a:avLst/>
          </a:prstGeom>
        </p:spPr>
      </p:pic>
      <p:pic>
        <p:nvPicPr>
          <p:cNvPr id="5" name="Picture 4" descr="water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962400"/>
            <a:ext cx="2133600" cy="1608406"/>
          </a:xfrm>
          <a:prstGeom prst="rect">
            <a:avLst/>
          </a:prstGeom>
        </p:spPr>
      </p:pic>
      <p:pic>
        <p:nvPicPr>
          <p:cNvPr id="6" name="Picture 5" descr="water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73590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Heat of Vaporization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- much energy is required to evaporate water</a:t>
            </a:r>
          </a:p>
          <a:p>
            <a:pPr>
              <a:buNone/>
            </a:pPr>
            <a:r>
              <a:rPr lang="en-US" dirty="0" smtClean="0"/>
              <a:t>	- keeps more water in liquid form</a:t>
            </a:r>
          </a:p>
          <a:p>
            <a:pPr>
              <a:buNone/>
            </a:pPr>
            <a:r>
              <a:rPr lang="en-US" dirty="0" smtClean="0"/>
              <a:t>	- </a:t>
            </a:r>
            <a:r>
              <a:rPr lang="en-US" u="sng" dirty="0" smtClean="0"/>
              <a:t>sweat</a:t>
            </a:r>
            <a:r>
              <a:rPr lang="en-US" dirty="0" smtClean="0"/>
              <a:t>- removes heat when evaporated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u="sng" dirty="0" smtClean="0"/>
              <a:t>Resists Temperature Change</a:t>
            </a:r>
          </a:p>
          <a:p>
            <a:pPr>
              <a:buNone/>
            </a:pPr>
            <a:r>
              <a:rPr lang="en-US" dirty="0" smtClean="0"/>
              <a:t>	- High specific heat </a:t>
            </a:r>
            <a:r>
              <a:rPr lang="en-US" dirty="0" smtClean="0">
                <a:sym typeface="Wingdings" pitchFamily="2" charset="2"/>
              </a:rPr>
              <a:t> wind at the beach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- coastal temperatures are more constant</a:t>
            </a:r>
            <a:endParaRPr lang="en-US" dirty="0" smtClean="0"/>
          </a:p>
        </p:txBody>
      </p:sp>
      <p:pic>
        <p:nvPicPr>
          <p:cNvPr id="4" name="Picture 3" descr="wate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057400"/>
            <a:ext cx="1091347" cy="1676400"/>
          </a:xfrm>
          <a:prstGeom prst="rect">
            <a:avLst/>
          </a:prstGeom>
        </p:spPr>
      </p:pic>
      <p:pic>
        <p:nvPicPr>
          <p:cNvPr id="6" name="Picture 5" descr="water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4343399"/>
            <a:ext cx="1298277" cy="2209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ater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0"/>
            <a:ext cx="3352800" cy="24688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Expands when Frozen</a:t>
            </a:r>
          </a:p>
          <a:p>
            <a:pPr>
              <a:buNone/>
            </a:pPr>
            <a:r>
              <a:rPr lang="en-US" dirty="0" smtClean="0"/>
              <a:t>	- less dense </a:t>
            </a:r>
            <a:r>
              <a:rPr lang="en-US" dirty="0" smtClean="0">
                <a:sym typeface="Wingdings" pitchFamily="2" charset="2"/>
              </a:rPr>
              <a:t> floats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- Cracks rocks or roads (PA is one of the worst)</a:t>
            </a: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Ice melts when pressure is applied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- Two types of snow? 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	Packing / Non-Packing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 	- Ice Skating- weight of skater melts ice</a:t>
            </a:r>
            <a:endParaRPr lang="en-US" dirty="0"/>
          </a:p>
        </p:txBody>
      </p:sp>
      <p:pic>
        <p:nvPicPr>
          <p:cNvPr id="4" name="Picture 3" descr="water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4343400"/>
            <a:ext cx="1524000" cy="2480930"/>
          </a:xfrm>
          <a:prstGeom prst="rect">
            <a:avLst/>
          </a:prstGeom>
        </p:spPr>
      </p:pic>
      <p:pic>
        <p:nvPicPr>
          <p:cNvPr id="5" name="Picture 4" descr="wateri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2895600"/>
            <a:ext cx="1690584" cy="1270000"/>
          </a:xfrm>
          <a:prstGeom prst="rect">
            <a:avLst/>
          </a:prstGeom>
        </p:spPr>
      </p:pic>
      <p:pic>
        <p:nvPicPr>
          <p:cNvPr id="6" name="Picture 5" descr="wateri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09801" y="2895600"/>
            <a:ext cx="1676400" cy="1259344"/>
          </a:xfrm>
          <a:prstGeom prst="rect">
            <a:avLst/>
          </a:prstGeom>
        </p:spPr>
      </p:pic>
      <p:pic>
        <p:nvPicPr>
          <p:cNvPr id="7" name="Picture 6" descr="wateri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62400" y="2895600"/>
            <a:ext cx="1724396" cy="1295400"/>
          </a:xfrm>
          <a:prstGeom prst="rect">
            <a:avLst/>
          </a:prstGeom>
        </p:spPr>
      </p:pic>
      <p:pic>
        <p:nvPicPr>
          <p:cNvPr id="8" name="Picture 7" descr="waterh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86600" y="2895600"/>
            <a:ext cx="1828800" cy="1364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Human">
  <a:themeElements>
    <a:clrScheme name="Human">
      <a:dk1>
        <a:sysClr val="windowText" lastClr="000000"/>
      </a:dk1>
      <a:lt1>
        <a:sysClr val="window" lastClr="FFFFFF"/>
      </a:lt1>
      <a:dk2>
        <a:srgbClr val="795339"/>
      </a:dk2>
      <a:lt2>
        <a:srgbClr val="F7EEDD"/>
      </a:lt2>
      <a:accent1>
        <a:srgbClr val="AD2E27"/>
      </a:accent1>
      <a:accent2>
        <a:srgbClr val="3F3D66"/>
      </a:accent2>
      <a:accent3>
        <a:srgbClr val="17517A"/>
      </a:accent3>
      <a:accent4>
        <a:srgbClr val="877E48"/>
      </a:accent4>
      <a:accent5>
        <a:srgbClr val="AF8B1E"/>
      </a:accent5>
      <a:accent6>
        <a:srgbClr val="A35E21"/>
      </a:accent6>
      <a:hlink>
        <a:srgbClr val="9B7300"/>
      </a:hlink>
      <a:folHlink>
        <a:srgbClr val="D6A73B"/>
      </a:folHlink>
    </a:clrScheme>
    <a:fontScheme name="Human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man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175000"/>
              </a:schemeClr>
            </a:gs>
            <a:gs pos="50000">
              <a:schemeClr val="phClr">
                <a:tint val="55000"/>
                <a:satMod val="200000"/>
              </a:schemeClr>
            </a:gs>
            <a:gs pos="70000">
              <a:schemeClr val="phClr">
                <a:tint val="70000"/>
                <a:satMod val="175000"/>
              </a:schemeClr>
            </a:gs>
            <a:gs pos="100000">
              <a:schemeClr val="phClr">
                <a:tint val="85000"/>
                <a:satMod val="175000"/>
              </a:schemeClr>
            </a:gs>
          </a:gsLst>
          <a:lin ang="8000000" scaled="1"/>
        </a:gradFill>
        <a:gradFill>
          <a:gsLst>
            <a:gs pos="0">
              <a:schemeClr val="phClr">
                <a:shade val="100000"/>
                <a:satMod val="140000"/>
              </a:schemeClr>
            </a:gs>
            <a:gs pos="40000">
              <a:schemeClr val="phClr">
                <a:shade val="65000"/>
                <a:satMod val="140000"/>
              </a:schemeClr>
            </a:gs>
            <a:gs pos="70000">
              <a:schemeClr val="phClr">
                <a:shade val="40000"/>
                <a:satMod val="115000"/>
              </a:schemeClr>
            </a:gs>
            <a:gs pos="100000">
              <a:schemeClr val="phClr">
                <a:shade val="20000"/>
                <a:satMod val="115000"/>
              </a:schemeClr>
            </a:gs>
          </a:gsLst>
          <a:lin ang="8000000" scaled="1"/>
        </a:gradFill>
      </a:fillStyleLst>
      <a:lnStyleLst>
        <a:ln w="500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  <a:ln w="2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9000000" rotWithShape="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400" dir="9000000" rotWithShape="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400" dir="90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rightRoom" dir="tr">
              <a:rot lat="0" lon="0" rev="3540000"/>
            </a:lightRig>
          </a:scene3d>
          <a:sp3d prstMaterial="matte">
            <a:bevelT w="190500" h="44450" prst="cross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275000"/>
              </a:schemeClr>
            </a:gs>
            <a:gs pos="3000">
              <a:schemeClr val="phClr">
                <a:tint val="87000"/>
                <a:satMod val="275000"/>
              </a:schemeClr>
            </a:gs>
            <a:gs pos="10000">
              <a:schemeClr val="phClr">
                <a:tint val="90000"/>
                <a:satMod val="275000"/>
              </a:schemeClr>
            </a:gs>
            <a:gs pos="70000">
              <a:schemeClr val="phClr">
                <a:shade val="38000"/>
                <a:satMod val="275000"/>
              </a:schemeClr>
            </a:gs>
            <a:gs pos="90000">
              <a:schemeClr val="phClr">
                <a:shade val="25000"/>
                <a:satMod val="300000"/>
              </a:schemeClr>
            </a:gs>
            <a:gs pos="100000">
              <a:schemeClr val="phClr">
                <a:shade val="22000"/>
                <a:satMod val="300000"/>
              </a:schemeClr>
            </a:gs>
          </a:gsLst>
          <a:path path="circle">
            <a:fillToRect l="60000" t="-3300" b="200000"/>
          </a:path>
        </a:gradFill>
        <a:gradFill rotWithShape="1">
          <a:gsLst>
            <a:gs pos="0">
              <a:schemeClr val="phClr">
                <a:tint val="57000"/>
                <a:satMod val="400000"/>
              </a:schemeClr>
            </a:gs>
            <a:gs pos="100000">
              <a:schemeClr val="phClr">
                <a:tint val="87000"/>
                <a:shade val="40000"/>
                <a:satMod val="5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Human</Template>
  <TotalTime>8829</TotalTime>
  <Words>475</Words>
  <Application>Microsoft Office PowerPoint</Application>
  <PresentationFormat>On-screen Show (4:3)</PresentationFormat>
  <Paragraphs>282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Human</vt:lpstr>
      <vt:lpstr>Chapter 6</vt:lpstr>
      <vt:lpstr>6.1 Atoms and their interactions</vt:lpstr>
      <vt:lpstr>Natural elements in living things</vt:lpstr>
      <vt:lpstr>Atoms:  Building blocks of Elements</vt:lpstr>
      <vt:lpstr>Electron Diagrams</vt:lpstr>
      <vt:lpstr>Atoms</vt:lpstr>
      <vt:lpstr>Slide 7</vt:lpstr>
      <vt:lpstr>Slide 8</vt:lpstr>
      <vt:lpstr>Isotope uses:</vt:lpstr>
      <vt:lpstr>Compounds and Bonding</vt:lpstr>
      <vt:lpstr>Drawing Compounds</vt:lpstr>
      <vt:lpstr>Slide 12</vt:lpstr>
      <vt:lpstr>Types of Bonding</vt:lpstr>
      <vt:lpstr>Elements</vt:lpstr>
      <vt:lpstr>Ionic Bonds</vt:lpstr>
      <vt:lpstr>Covalent Bonds</vt:lpstr>
      <vt:lpstr>Practice Problems</vt:lpstr>
      <vt:lpstr>Slide 18</vt:lpstr>
      <vt:lpstr>Slide 19</vt:lpstr>
      <vt:lpstr>Ionic vs. Covalent</vt:lpstr>
      <vt:lpstr>Chemical Reactions</vt:lpstr>
      <vt:lpstr>Chemical Reactions</vt:lpstr>
      <vt:lpstr>Balancing Equations</vt:lpstr>
      <vt:lpstr>Balancing Equations</vt:lpstr>
      <vt:lpstr>Balancing Quiz</vt:lpstr>
      <vt:lpstr>Slide 26</vt:lpstr>
      <vt:lpstr>Slide 27</vt:lpstr>
      <vt:lpstr>Quiz</vt:lpstr>
      <vt:lpstr>Quiz</vt:lpstr>
      <vt:lpstr>Mixtures and Solutions</vt:lpstr>
      <vt:lpstr>Mixtures and Solutions</vt:lpstr>
      <vt:lpstr>pH:  Acids and Bases</vt:lpstr>
      <vt:lpstr>pH Scale</vt:lpstr>
      <vt:lpstr>pH Scale</vt:lpstr>
      <vt:lpstr>pH Scale</vt:lpstr>
      <vt:lpstr>Water Importance</vt:lpstr>
      <vt:lpstr>Water</vt:lpstr>
      <vt:lpstr>Water</vt:lpstr>
      <vt:lpstr>Water</vt:lpstr>
      <vt:lpstr>Water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</dc:title>
  <dc:creator> </dc:creator>
  <cp:lastModifiedBy> </cp:lastModifiedBy>
  <cp:revision>282</cp:revision>
  <dcterms:created xsi:type="dcterms:W3CDTF">2009-02-11T13:02:34Z</dcterms:created>
  <dcterms:modified xsi:type="dcterms:W3CDTF">2014-11-05T16:22:51Z</dcterms:modified>
</cp:coreProperties>
</file>