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3" d="100"/>
          <a:sy n="93" d="100"/>
        </p:scale>
        <p:origin x="-1430" y="-8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384C2DD1-FB04-4574-9AD6-F4339CED758B}" type="datetimeFigureOut">
              <a:rPr lang="en-US" smtClean="0"/>
              <a:t>9/6/2014</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51A47C77-92F4-47AB-A86F-509995430252}" type="slidenum">
              <a:rPr lang="en-US" smtClean="0"/>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84C2DD1-FB04-4574-9AD6-F4339CED758B}" type="datetimeFigureOut">
              <a:rPr lang="en-US" smtClean="0"/>
              <a:t>9/6/2014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A47C77-92F4-47AB-A86F-50999543025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84C2DD1-FB04-4574-9AD6-F4339CED758B}" type="datetimeFigureOut">
              <a:rPr lang="en-US" smtClean="0"/>
              <a:t>9/6/2014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A47C77-92F4-47AB-A86F-509995430252}"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384C2DD1-FB04-4574-9AD6-F4339CED758B}" type="datetimeFigureOut">
              <a:rPr lang="en-US" smtClean="0"/>
              <a:t>9/6/2014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A47C77-92F4-47AB-A86F-509995430252}"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84C2DD1-FB04-4574-9AD6-F4339CED758B}" type="datetimeFigureOut">
              <a:rPr lang="en-US" smtClean="0"/>
              <a:t>9/6/2014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1A47C77-92F4-47AB-A86F-50999543025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84C2DD1-FB04-4574-9AD6-F4339CED758B}" type="datetimeFigureOut">
              <a:rPr lang="en-US" smtClean="0"/>
              <a:t>9/6/2014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1A47C77-92F4-47AB-A86F-50999543025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4C2DD1-FB04-4574-9AD6-F4339CED758B}" type="datetimeFigureOut">
              <a:rPr lang="en-US" smtClean="0"/>
              <a:t>9/6/2014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1A47C77-92F4-47AB-A86F-50999543025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384C2DD1-FB04-4574-9AD6-F4339CED758B}" type="datetimeFigureOut">
              <a:rPr lang="en-US" smtClean="0"/>
              <a:t>9/6/2014</a:t>
            </a:fld>
            <a:endParaRPr lang="en-US"/>
          </a:p>
        </p:txBody>
      </p:sp>
      <p:sp>
        <p:nvSpPr>
          <p:cNvPr id="7" name="Slide Number Placeholder 6"/>
          <p:cNvSpPr>
            <a:spLocks noGrp="1"/>
          </p:cNvSpPr>
          <p:nvPr>
            <p:ph type="sldNum" sz="quarter" idx="12"/>
          </p:nvPr>
        </p:nvSpPr>
        <p:spPr/>
        <p:txBody>
          <a:bodyPr/>
          <a:lstStyle/>
          <a:p>
            <a:fld id="{51A47C77-92F4-47AB-A86F-509995430252}"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4C2DD1-FB04-4574-9AD6-F4339CED758B}" type="datetimeFigureOut">
              <a:rPr lang="en-US" smtClean="0"/>
              <a:t>9/6/2014</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51A47C77-92F4-47AB-A86F-50999543025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4C2DD1-FB04-4574-9AD6-F4339CED758B}" type="datetimeFigureOut">
              <a:rPr lang="en-US" smtClean="0"/>
              <a:t>9/6/2014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A47C77-92F4-47AB-A86F-50999543025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4C2DD1-FB04-4574-9AD6-F4339CED758B}" type="datetimeFigureOut">
              <a:rPr lang="en-US" smtClean="0"/>
              <a:t>9/6/2014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A47C77-92F4-47AB-A86F-50999543025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384C2DD1-FB04-4574-9AD6-F4339CED758B}" type="datetimeFigureOut">
              <a:rPr lang="en-US" smtClean="0"/>
              <a:t>9/6/2014</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51A47C77-92F4-47AB-A86F-50999543025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876800" y="609600"/>
            <a:ext cx="3313355" cy="1702160"/>
          </a:xfrm>
        </p:spPr>
        <p:txBody>
          <a:bodyPr>
            <a:noAutofit/>
          </a:bodyPr>
          <a:lstStyle/>
          <a:p>
            <a:r>
              <a:rPr lang="en-US" dirty="0" smtClean="0"/>
              <a:t>Biology Chapter 2- The Chemistry of Life</a:t>
            </a:r>
            <a:endParaRPr lang="en-US" dirty="0"/>
          </a:p>
        </p:txBody>
      </p:sp>
      <p:sp>
        <p:nvSpPr>
          <p:cNvPr id="3" name="Subtitle 2"/>
          <p:cNvSpPr>
            <a:spLocks noGrp="1"/>
          </p:cNvSpPr>
          <p:nvPr>
            <p:ph type="subTitle" idx="1"/>
          </p:nvPr>
        </p:nvSpPr>
        <p:spPr>
          <a:xfrm>
            <a:off x="4724400" y="2743200"/>
            <a:ext cx="3309803" cy="1260629"/>
          </a:xfrm>
        </p:spPr>
        <p:txBody>
          <a:bodyPr>
            <a:noAutofit/>
          </a:bodyPr>
          <a:lstStyle/>
          <a:p>
            <a:r>
              <a:rPr lang="en-US" sz="2800" dirty="0" smtClean="0"/>
              <a:t>Essential Question: What are the basic chemical principles that affect living things? </a:t>
            </a:r>
            <a:endParaRPr lang="en-US" sz="2800" dirty="0"/>
          </a:p>
        </p:txBody>
      </p:sp>
    </p:spTree>
    <p:extLst>
      <p:ext uri="{BB962C8B-B14F-4D97-AF65-F5344CB8AC3E}">
        <p14:creationId xmlns:p14="http://schemas.microsoft.com/office/powerpoint/2010/main" val="9015252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7024744" cy="1143000"/>
          </a:xfrm>
        </p:spPr>
        <p:txBody>
          <a:bodyPr/>
          <a:lstStyle/>
          <a:p>
            <a:r>
              <a:rPr lang="en-US" dirty="0" smtClean="0"/>
              <a:t>2.1 The Nature of Matter</a:t>
            </a:r>
            <a:endParaRPr lang="en-US" dirty="0"/>
          </a:p>
        </p:txBody>
      </p:sp>
      <p:sp>
        <p:nvSpPr>
          <p:cNvPr id="3" name="TextBox 2"/>
          <p:cNvSpPr txBox="1"/>
          <p:nvPr/>
        </p:nvSpPr>
        <p:spPr>
          <a:xfrm>
            <a:off x="726831" y="1447800"/>
            <a:ext cx="8001000" cy="4832092"/>
          </a:xfrm>
          <a:prstGeom prst="rect">
            <a:avLst/>
          </a:prstGeom>
          <a:noFill/>
        </p:spPr>
        <p:txBody>
          <a:bodyPr wrap="square" rtlCol="0">
            <a:spAutoFit/>
          </a:bodyPr>
          <a:lstStyle/>
          <a:p>
            <a:r>
              <a:rPr lang="en-US" sz="2800" i="1" dirty="0" smtClean="0"/>
              <a:t>What 3 subatomic particles make up atoms?</a:t>
            </a:r>
          </a:p>
          <a:p>
            <a:endParaRPr lang="en-US" sz="2800" dirty="0"/>
          </a:p>
          <a:p>
            <a:r>
              <a:rPr lang="en-US" sz="2800" b="1" dirty="0" smtClean="0"/>
              <a:t>Atom</a:t>
            </a:r>
            <a:r>
              <a:rPr lang="en-US" sz="2800" dirty="0" smtClean="0"/>
              <a:t>- the basic unit of matter</a:t>
            </a:r>
          </a:p>
          <a:p>
            <a:endParaRPr lang="en-US" sz="2800" dirty="0"/>
          </a:p>
          <a:p>
            <a:r>
              <a:rPr lang="en-US" sz="2800" dirty="0" smtClean="0"/>
              <a:t>If you were to lay 100 million atoms side by side they would be about 1cm long. Despite how small atoms are, they are composed of even smaller particles</a:t>
            </a:r>
          </a:p>
          <a:p>
            <a:endParaRPr lang="en-US" sz="2800" dirty="0"/>
          </a:p>
          <a:p>
            <a:r>
              <a:rPr lang="en-US" sz="2800" b="1" dirty="0" smtClean="0"/>
              <a:t>The subatomic particles that make up atoms are protons, neutrons, and electrons</a:t>
            </a:r>
            <a:endParaRPr lang="en-US" sz="2800" b="1" dirty="0"/>
          </a:p>
        </p:txBody>
      </p:sp>
    </p:spTree>
    <p:extLst>
      <p:ext uri="{BB962C8B-B14F-4D97-AF65-F5344CB8AC3E}">
        <p14:creationId xmlns:p14="http://schemas.microsoft.com/office/powerpoint/2010/main" val="5280358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609600"/>
            <a:ext cx="7848600" cy="6001643"/>
          </a:xfrm>
          <a:prstGeom prst="rect">
            <a:avLst/>
          </a:prstGeom>
          <a:noFill/>
        </p:spPr>
        <p:txBody>
          <a:bodyPr wrap="square" rtlCol="0">
            <a:spAutoFit/>
          </a:bodyPr>
          <a:lstStyle/>
          <a:p>
            <a:r>
              <a:rPr lang="en-US" sz="2800" dirty="0" smtClean="0"/>
              <a:t>Protons and neutrons are both located in the nucleus and have about the same mass. They are held together by strong charges</a:t>
            </a:r>
          </a:p>
          <a:p>
            <a:pPr marL="285750" indent="-285750">
              <a:buFontTx/>
              <a:buChar char="-"/>
            </a:pPr>
            <a:r>
              <a:rPr lang="en-US" sz="2800" dirty="0" smtClean="0"/>
              <a:t>Protons have a positive charge (+)</a:t>
            </a:r>
          </a:p>
          <a:p>
            <a:pPr marL="285750" indent="-285750">
              <a:buFontTx/>
              <a:buChar char="-"/>
            </a:pPr>
            <a:r>
              <a:rPr lang="en-US" sz="2800" dirty="0" smtClean="0"/>
              <a:t>Neutrons have no charge</a:t>
            </a:r>
          </a:p>
          <a:p>
            <a:pPr marL="285750" indent="-285750">
              <a:buFontTx/>
              <a:buChar char="-"/>
            </a:pPr>
            <a:endParaRPr lang="en-US" sz="2800" dirty="0"/>
          </a:p>
          <a:p>
            <a:r>
              <a:rPr lang="en-US" sz="2800" dirty="0"/>
              <a:t>Electrons (</a:t>
            </a:r>
            <a:r>
              <a:rPr lang="en-US" sz="2800" dirty="0" smtClean="0"/>
              <a:t>e</a:t>
            </a:r>
            <a:r>
              <a:rPr lang="en-US" sz="2800" baseline="30000" dirty="0" smtClean="0"/>
              <a:t>-</a:t>
            </a:r>
            <a:r>
              <a:rPr lang="en-US" sz="2800" dirty="0" smtClean="0"/>
              <a:t>)</a:t>
            </a:r>
            <a:r>
              <a:rPr lang="en-US" sz="2800" dirty="0" smtClean="0"/>
              <a:t> </a:t>
            </a:r>
            <a:r>
              <a:rPr lang="en-US" sz="2800" dirty="0" smtClean="0"/>
              <a:t>have a negative (-) charge, and 1/1840 the mass of a proton. Electrons are constantly moving and are located in the area surrounding the nucleus</a:t>
            </a:r>
          </a:p>
          <a:p>
            <a:pPr marL="285750" indent="-285750">
              <a:buFontTx/>
              <a:buChar char="-"/>
            </a:pPr>
            <a:endParaRPr lang="en-US" sz="2800" dirty="0"/>
          </a:p>
          <a:p>
            <a:r>
              <a:rPr lang="en-US" sz="2400" dirty="0" smtClean="0"/>
              <a:t>The (-) charges of the electrons are attracted to the (+) charge of protons, to balance the atom</a:t>
            </a:r>
            <a:endParaRPr lang="en-US" sz="2400" dirty="0"/>
          </a:p>
        </p:txBody>
      </p:sp>
    </p:spTree>
    <p:extLst>
      <p:ext uri="{BB962C8B-B14F-4D97-AF65-F5344CB8AC3E}">
        <p14:creationId xmlns:p14="http://schemas.microsoft.com/office/powerpoint/2010/main" val="38400518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images.tutorvista.com/contentimages/science/CBSEIXSCIENCE/Ch139/images/img17.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057400"/>
            <a:ext cx="7461827" cy="2143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87039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19100" y="457200"/>
            <a:ext cx="7543800" cy="6247864"/>
          </a:xfrm>
          <a:prstGeom prst="rect">
            <a:avLst/>
          </a:prstGeom>
          <a:noFill/>
        </p:spPr>
        <p:txBody>
          <a:bodyPr wrap="square" rtlCol="0">
            <a:spAutoFit/>
          </a:bodyPr>
          <a:lstStyle/>
          <a:p>
            <a:r>
              <a:rPr lang="en-US" sz="2500" dirty="0" smtClean="0"/>
              <a:t>How are all of the isotopes </a:t>
            </a:r>
          </a:p>
          <a:p>
            <a:r>
              <a:rPr lang="en-US" sz="2500" dirty="0" smtClean="0"/>
              <a:t>of an element similar?</a:t>
            </a:r>
          </a:p>
          <a:p>
            <a:endParaRPr lang="en-US" sz="2500" dirty="0"/>
          </a:p>
          <a:p>
            <a:r>
              <a:rPr lang="en-US" sz="2500" b="1" dirty="0" smtClean="0"/>
              <a:t>Element-</a:t>
            </a:r>
            <a:r>
              <a:rPr lang="en-US" sz="2500" dirty="0" smtClean="0"/>
              <a:t>a pure substance that consists entirely of one type of atom</a:t>
            </a:r>
          </a:p>
          <a:p>
            <a:pPr marL="285750" indent="-285750">
              <a:buFontTx/>
              <a:buChar char="-"/>
            </a:pPr>
            <a:r>
              <a:rPr lang="en-US" sz="2500" dirty="0" smtClean="0"/>
              <a:t>Elements are represented by 1 or 2 letter symbols (Ex: C, H, O, He, Li)</a:t>
            </a:r>
          </a:p>
          <a:p>
            <a:r>
              <a:rPr lang="en-US" sz="2500" b="1" dirty="0" smtClean="0"/>
              <a:t>Atomic number-</a:t>
            </a:r>
            <a:r>
              <a:rPr lang="en-US" sz="2500" dirty="0" smtClean="0"/>
              <a:t> the number of protons in the nucleus of an element. </a:t>
            </a:r>
          </a:p>
          <a:p>
            <a:endParaRPr lang="en-US" sz="2500" b="1" dirty="0"/>
          </a:p>
          <a:p>
            <a:r>
              <a:rPr lang="en-US" sz="2500" b="1" dirty="0" smtClean="0"/>
              <a:t>Isotope-</a:t>
            </a:r>
            <a:r>
              <a:rPr lang="en-US" sz="2500" dirty="0" smtClean="0"/>
              <a:t>atoms of the same element that differ in the number of neutrons they contain. </a:t>
            </a:r>
          </a:p>
          <a:p>
            <a:endParaRPr lang="en-US" sz="2500" b="1" dirty="0" smtClean="0"/>
          </a:p>
          <a:p>
            <a:r>
              <a:rPr lang="en-US" sz="2500" b="1" dirty="0" smtClean="0"/>
              <a:t>Mass Number=</a:t>
            </a:r>
            <a:r>
              <a:rPr lang="en-US" sz="2500" dirty="0" smtClean="0"/>
              <a:t>total # of protons + total # of neutrons</a:t>
            </a:r>
            <a:endParaRPr lang="en-US" sz="2500" b="1" dirty="0" smtClean="0"/>
          </a:p>
          <a:p>
            <a:r>
              <a:rPr lang="en-US" sz="2500" dirty="0" smtClean="0"/>
              <a:t>-mass number identify isotopes</a:t>
            </a:r>
          </a:p>
        </p:txBody>
      </p:sp>
      <p:sp>
        <p:nvSpPr>
          <p:cNvPr id="5" name="AutoShape 2" descr="http://www.expertsmind.com/CMSImages/883_calculate-nautron-number.png"/>
          <p:cNvSpPr>
            <a:spLocks noChangeAspect="1" noChangeArrowheads="1"/>
          </p:cNvSpPr>
          <p:nvPr/>
        </p:nvSpPr>
        <p:spPr bwMode="auto">
          <a:xfrm>
            <a:off x="155575" y="-860425"/>
            <a:ext cx="3724275" cy="18002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39687"/>
            <a:ext cx="3070722" cy="148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17108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39615" y="685800"/>
            <a:ext cx="6934200" cy="1477328"/>
          </a:xfrm>
          <a:prstGeom prst="rect">
            <a:avLst/>
          </a:prstGeom>
          <a:noFill/>
        </p:spPr>
        <p:txBody>
          <a:bodyPr wrap="square" rtlCol="0">
            <a:spAutoFit/>
          </a:bodyPr>
          <a:lstStyle/>
          <a:p>
            <a:r>
              <a:rPr lang="en-US" sz="2400" dirty="0" smtClean="0"/>
              <a:t>Because they have the same number of </a:t>
            </a:r>
            <a:r>
              <a:rPr lang="en-US" sz="2400" dirty="0" smtClean="0"/>
              <a:t>e</a:t>
            </a:r>
            <a:r>
              <a:rPr lang="en-US" sz="2400" baseline="30000" dirty="0" smtClean="0"/>
              <a:t>-</a:t>
            </a:r>
            <a:r>
              <a:rPr lang="en-US" sz="2400" dirty="0" smtClean="0"/>
              <a:t>, </a:t>
            </a:r>
            <a:r>
              <a:rPr lang="en-US" sz="2400" dirty="0" smtClean="0"/>
              <a:t>all isotopes of an element have the same chemical properties</a:t>
            </a:r>
          </a:p>
          <a:p>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1981200"/>
            <a:ext cx="4095750" cy="2533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1143000" y="4724400"/>
            <a:ext cx="6934200" cy="1200329"/>
          </a:xfrm>
          <a:prstGeom prst="rect">
            <a:avLst/>
          </a:prstGeom>
          <a:noFill/>
        </p:spPr>
        <p:txBody>
          <a:bodyPr wrap="square" rtlCol="0">
            <a:spAutoFit/>
          </a:bodyPr>
          <a:lstStyle/>
          <a:p>
            <a:r>
              <a:rPr lang="en-US" sz="2400" dirty="0" smtClean="0"/>
              <a:t>Radioactive isotopes- can be used to determine the age of rocks/fossils, detect and treat cancer, kill bacteria.</a:t>
            </a:r>
            <a:endParaRPr lang="en-US" sz="2400" dirty="0"/>
          </a:p>
        </p:txBody>
      </p:sp>
    </p:spTree>
    <p:extLst>
      <p:ext uri="{BB962C8B-B14F-4D97-AF65-F5344CB8AC3E}">
        <p14:creationId xmlns:p14="http://schemas.microsoft.com/office/powerpoint/2010/main" val="9378325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0615" y="838200"/>
            <a:ext cx="6553200" cy="5509200"/>
          </a:xfrm>
          <a:prstGeom prst="rect">
            <a:avLst/>
          </a:prstGeom>
          <a:noFill/>
        </p:spPr>
        <p:txBody>
          <a:bodyPr wrap="square" rtlCol="0">
            <a:spAutoFit/>
          </a:bodyPr>
          <a:lstStyle/>
          <a:p>
            <a:r>
              <a:rPr lang="en-US" sz="2400" i="1" dirty="0" smtClean="0"/>
              <a:t>In what ways do compounds differ from their component elements?</a:t>
            </a:r>
          </a:p>
          <a:p>
            <a:endParaRPr lang="en-US" sz="2400" i="1" dirty="0"/>
          </a:p>
          <a:p>
            <a:r>
              <a:rPr lang="en-US" sz="2400" b="1" dirty="0" smtClean="0"/>
              <a:t>Compound- </a:t>
            </a:r>
            <a:r>
              <a:rPr lang="en-US" sz="2400" dirty="0" smtClean="0"/>
              <a:t>substance formed by the chemical combination of 2 or more elements</a:t>
            </a:r>
          </a:p>
          <a:p>
            <a:r>
              <a:rPr lang="en-US" sz="2400" dirty="0" smtClean="0"/>
              <a:t>Examples: H</a:t>
            </a:r>
            <a:r>
              <a:rPr lang="en-US" sz="2400" baseline="-25000" dirty="0" smtClean="0"/>
              <a:t>2</a:t>
            </a:r>
            <a:r>
              <a:rPr lang="en-US" sz="2400" dirty="0" smtClean="0"/>
              <a:t>O, </a:t>
            </a:r>
            <a:r>
              <a:rPr lang="en-US" sz="2400" dirty="0" err="1" smtClean="0"/>
              <a:t>NaCl</a:t>
            </a:r>
            <a:r>
              <a:rPr lang="en-US" sz="2400" dirty="0" smtClean="0"/>
              <a:t>, OH, NO</a:t>
            </a:r>
            <a:r>
              <a:rPr lang="en-US" sz="2400" baseline="-25000" dirty="0" smtClean="0"/>
              <a:t>3</a:t>
            </a:r>
            <a:r>
              <a:rPr lang="en-US" sz="2400" dirty="0" smtClean="0"/>
              <a:t>, PO</a:t>
            </a:r>
            <a:r>
              <a:rPr lang="en-US" sz="2400" baseline="-25000" dirty="0" smtClean="0"/>
              <a:t>4</a:t>
            </a:r>
          </a:p>
          <a:p>
            <a:endParaRPr lang="en-US" sz="2400" baseline="-25000" dirty="0"/>
          </a:p>
          <a:p>
            <a:r>
              <a:rPr lang="en-US" sz="2400" b="1" dirty="0" smtClean="0"/>
              <a:t>The physical and chemical properties of a compound are usually very different from those of the elements from which it is formed.</a:t>
            </a:r>
          </a:p>
          <a:p>
            <a:endParaRPr lang="en-US" sz="2400" b="1" dirty="0"/>
          </a:p>
          <a:p>
            <a:r>
              <a:rPr lang="en-US" sz="2400" dirty="0" smtClean="0"/>
              <a:t>2 stable substances can combine to form a highly reactive substance and vice versa</a:t>
            </a:r>
            <a:endParaRPr lang="en-US" sz="2400" dirty="0"/>
          </a:p>
        </p:txBody>
      </p:sp>
    </p:spTree>
    <p:extLst>
      <p:ext uri="{BB962C8B-B14F-4D97-AF65-F5344CB8AC3E}">
        <p14:creationId xmlns:p14="http://schemas.microsoft.com/office/powerpoint/2010/main" val="16639516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86154" y="609600"/>
            <a:ext cx="7086600" cy="4339650"/>
          </a:xfrm>
          <a:prstGeom prst="rect">
            <a:avLst/>
          </a:prstGeom>
          <a:noFill/>
        </p:spPr>
        <p:txBody>
          <a:bodyPr wrap="square" rtlCol="0">
            <a:spAutoFit/>
          </a:bodyPr>
          <a:lstStyle/>
          <a:p>
            <a:r>
              <a:rPr lang="en-US" sz="2400" i="1" dirty="0" smtClean="0"/>
              <a:t>What are the main types of chemical bonds?</a:t>
            </a:r>
          </a:p>
          <a:p>
            <a:endParaRPr lang="en-US" sz="2400" i="1" dirty="0"/>
          </a:p>
          <a:p>
            <a:r>
              <a:rPr lang="en-US" sz="2400" dirty="0" smtClean="0"/>
              <a:t>Ionic bonds, covalent bonds, and Van Der Waals forces</a:t>
            </a:r>
          </a:p>
          <a:p>
            <a:endParaRPr lang="en-US" sz="2400" dirty="0"/>
          </a:p>
          <a:p>
            <a:r>
              <a:rPr lang="en-US" sz="2400" b="1" dirty="0" smtClean="0"/>
              <a:t>Ionic bonds- </a:t>
            </a:r>
            <a:r>
              <a:rPr lang="en-US" sz="2400" dirty="0" smtClean="0"/>
              <a:t>formed when 1 or more </a:t>
            </a:r>
            <a:r>
              <a:rPr lang="en-US" sz="2400" dirty="0"/>
              <a:t>e</a:t>
            </a:r>
            <a:r>
              <a:rPr lang="en-US" sz="2400" baseline="30000" dirty="0"/>
              <a:t>-</a:t>
            </a:r>
          </a:p>
          <a:p>
            <a:r>
              <a:rPr lang="en-US" sz="2400" dirty="0" smtClean="0"/>
              <a:t> are </a:t>
            </a:r>
            <a:r>
              <a:rPr lang="en-US" sz="2400" u="sng" dirty="0" smtClean="0"/>
              <a:t>transferred</a:t>
            </a:r>
            <a:r>
              <a:rPr lang="en-US" sz="2400" dirty="0" smtClean="0"/>
              <a:t> from one atom to another. </a:t>
            </a:r>
          </a:p>
          <a:p>
            <a:r>
              <a:rPr lang="en-US" sz="2400" dirty="0" smtClean="0"/>
              <a:t>-An atom that loses e</a:t>
            </a:r>
            <a:r>
              <a:rPr lang="en-US" sz="2400" baseline="30000" dirty="0" smtClean="0"/>
              <a:t>-</a:t>
            </a:r>
            <a:r>
              <a:rPr lang="en-US" sz="2400" dirty="0" smtClean="0"/>
              <a:t> becomes positively charged, and atom that gain e</a:t>
            </a:r>
            <a:r>
              <a:rPr lang="en-US" sz="2400" baseline="30000" dirty="0" smtClean="0"/>
              <a:t>-</a:t>
            </a:r>
            <a:r>
              <a:rPr lang="en-US" sz="2400" dirty="0" smtClean="0"/>
              <a:t> becomes negatively charged. Charged atoms=</a:t>
            </a:r>
            <a:r>
              <a:rPr lang="en-US" sz="2400" b="1" dirty="0" smtClean="0"/>
              <a:t>ions</a:t>
            </a:r>
          </a:p>
          <a:p>
            <a:endParaRPr lang="en-US" b="1" dirty="0"/>
          </a:p>
          <a:p>
            <a:endParaRPr lang="en-US" dirty="0"/>
          </a:p>
        </p:txBody>
      </p:sp>
      <p:pic>
        <p:nvPicPr>
          <p:cNvPr id="1026" name="Picture 2" descr="http://www.vce.bioninja.com.au/_Media/ionic_bonding_med.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4800600"/>
            <a:ext cx="6698624" cy="19159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41979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914400"/>
            <a:ext cx="7620000" cy="4770537"/>
          </a:xfrm>
          <a:prstGeom prst="rect">
            <a:avLst/>
          </a:prstGeom>
          <a:noFill/>
        </p:spPr>
        <p:txBody>
          <a:bodyPr wrap="square" rtlCol="0">
            <a:spAutoFit/>
          </a:bodyPr>
          <a:lstStyle/>
          <a:p>
            <a:r>
              <a:rPr lang="en-US" sz="2400" b="1" dirty="0" smtClean="0"/>
              <a:t>Covalent bonds-</a:t>
            </a:r>
            <a:r>
              <a:rPr lang="en-US" sz="2400" dirty="0" smtClean="0"/>
              <a:t> when electrons are </a:t>
            </a:r>
            <a:r>
              <a:rPr lang="en-US" sz="2400" u="sng" dirty="0" smtClean="0"/>
              <a:t>shared</a:t>
            </a:r>
            <a:r>
              <a:rPr lang="en-US" sz="2400" dirty="0" smtClean="0"/>
              <a:t> </a:t>
            </a:r>
          </a:p>
          <a:p>
            <a:pPr marL="285750" indent="-285750">
              <a:buFontTx/>
              <a:buChar char="-"/>
            </a:pPr>
            <a:r>
              <a:rPr lang="en-US" sz="2400" dirty="0" smtClean="0"/>
              <a:t>When atoms share 2 e</a:t>
            </a:r>
            <a:r>
              <a:rPr lang="en-US" sz="2400" baseline="30000" dirty="0" smtClean="0"/>
              <a:t>- </a:t>
            </a:r>
            <a:r>
              <a:rPr lang="en-US" sz="2400" dirty="0" smtClean="0"/>
              <a:t>that is called a single covalent bond. When atoms share 4 e</a:t>
            </a:r>
            <a:r>
              <a:rPr lang="en-US" sz="2400" baseline="30000" dirty="0" smtClean="0"/>
              <a:t>- </a:t>
            </a:r>
            <a:r>
              <a:rPr lang="en-US" sz="2400" dirty="0" smtClean="0"/>
              <a:t>that is called a double covalent bond.</a:t>
            </a:r>
          </a:p>
          <a:p>
            <a:pPr marL="285750" indent="-285750">
              <a:buFontTx/>
              <a:buChar char="-"/>
            </a:pPr>
            <a:endParaRPr lang="en-US" sz="2400" baseline="30000" dirty="0"/>
          </a:p>
          <a:p>
            <a:r>
              <a:rPr lang="en-US" sz="2400" b="1" dirty="0" smtClean="0"/>
              <a:t>Molecule-</a:t>
            </a:r>
            <a:r>
              <a:rPr lang="en-US" sz="2400" dirty="0" smtClean="0"/>
              <a:t> the structure that results from atoms joined by covalent bonds.</a:t>
            </a:r>
          </a:p>
          <a:p>
            <a:pPr marL="285750" indent="-285750">
              <a:buFontTx/>
              <a:buChar char="-"/>
            </a:pPr>
            <a:r>
              <a:rPr lang="en-US" sz="2400" dirty="0" smtClean="0"/>
              <a:t>Molecules are the smallest units of most compounds</a:t>
            </a:r>
          </a:p>
          <a:p>
            <a:pPr marL="285750" indent="-285750">
              <a:buFontTx/>
              <a:buChar char="-"/>
            </a:pPr>
            <a:endParaRPr lang="en-US" sz="2400" dirty="0"/>
          </a:p>
          <a:p>
            <a:r>
              <a:rPr lang="en-US" sz="2400" dirty="0" smtClean="0"/>
              <a:t>Van der Waals forces- slight attraction that develops between oppositely charged regions of nearby molecules</a:t>
            </a:r>
            <a:endParaRPr lang="en-US" sz="2400" dirty="0"/>
          </a:p>
        </p:txBody>
      </p:sp>
    </p:spTree>
    <p:extLst>
      <p:ext uri="{BB962C8B-B14F-4D97-AF65-F5344CB8AC3E}">
        <p14:creationId xmlns:p14="http://schemas.microsoft.com/office/powerpoint/2010/main" val="9938754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6872344" cy="1143000"/>
          </a:xfrm>
        </p:spPr>
        <p:txBody>
          <a:bodyPr/>
          <a:lstStyle/>
          <a:p>
            <a:r>
              <a:rPr lang="en-US" dirty="0" smtClean="0"/>
              <a:t>2.2 Properties of Water</a:t>
            </a:r>
            <a:endParaRPr lang="en-US" dirty="0"/>
          </a:p>
        </p:txBody>
      </p:sp>
      <p:sp>
        <p:nvSpPr>
          <p:cNvPr id="3" name="TextBox 2"/>
          <p:cNvSpPr txBox="1"/>
          <p:nvPr/>
        </p:nvSpPr>
        <p:spPr>
          <a:xfrm>
            <a:off x="609600" y="1447800"/>
            <a:ext cx="8001000" cy="5078313"/>
          </a:xfrm>
          <a:prstGeom prst="rect">
            <a:avLst/>
          </a:prstGeom>
          <a:noFill/>
        </p:spPr>
        <p:txBody>
          <a:bodyPr wrap="square" rtlCol="0">
            <a:spAutoFit/>
          </a:bodyPr>
          <a:lstStyle/>
          <a:p>
            <a:r>
              <a:rPr lang="en-US" sz="2400" i="1" dirty="0" smtClean="0"/>
              <a:t>How does the structure of water contribute to its unique properties?</a:t>
            </a:r>
          </a:p>
          <a:p>
            <a:endParaRPr lang="en-US" sz="2400" dirty="0"/>
          </a:p>
          <a:p>
            <a:r>
              <a:rPr lang="en-US" sz="2400" dirty="0" smtClean="0"/>
              <a:t>It is </a:t>
            </a:r>
            <a:r>
              <a:rPr lang="en-US" sz="2400" u="sng" dirty="0" smtClean="0"/>
              <a:t>polar</a:t>
            </a:r>
            <a:r>
              <a:rPr lang="en-US" sz="2400" dirty="0" smtClean="0"/>
              <a:t>- the charges are unevenly distributed (like a magnet w/ 2 poles)</a:t>
            </a:r>
          </a:p>
          <a:p>
            <a:endParaRPr lang="en-US" sz="2400" dirty="0"/>
          </a:p>
          <a:p>
            <a:r>
              <a:rPr lang="en-US" sz="2400" u="sng" dirty="0" smtClean="0"/>
              <a:t>Hydrogen bonding- </a:t>
            </a:r>
            <a:r>
              <a:rPr lang="en-US" sz="2400" dirty="0" smtClean="0"/>
              <a:t>the polar molecules attract each other w/ their partial + and partial – charges.</a:t>
            </a:r>
          </a:p>
          <a:p>
            <a:endParaRPr lang="en-US" sz="2400" dirty="0"/>
          </a:p>
          <a:p>
            <a:r>
              <a:rPr lang="en-US" sz="2400" b="1" dirty="0" smtClean="0"/>
              <a:t>B/c water is a polar molecule, it is able to form multiple hydrogen bonds, which account for many of water’s special properties. </a:t>
            </a:r>
          </a:p>
          <a:p>
            <a:endParaRPr lang="en-US" b="1" dirty="0"/>
          </a:p>
          <a:p>
            <a:endParaRPr lang="en-US" b="1" dirty="0"/>
          </a:p>
        </p:txBody>
      </p:sp>
    </p:spTree>
    <p:extLst>
      <p:ext uri="{BB962C8B-B14F-4D97-AF65-F5344CB8AC3E}">
        <p14:creationId xmlns:p14="http://schemas.microsoft.com/office/powerpoint/2010/main" val="28298985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533400"/>
            <a:ext cx="7696200" cy="6678751"/>
          </a:xfrm>
          <a:prstGeom prst="rect">
            <a:avLst/>
          </a:prstGeom>
          <a:noFill/>
        </p:spPr>
        <p:txBody>
          <a:bodyPr wrap="square" rtlCol="0">
            <a:spAutoFit/>
          </a:bodyPr>
          <a:lstStyle/>
          <a:p>
            <a:r>
              <a:rPr lang="en-US" sz="2800" b="1" dirty="0" smtClean="0"/>
              <a:t>Cohesion- </a:t>
            </a:r>
            <a:r>
              <a:rPr lang="en-US" sz="2800" dirty="0" smtClean="0"/>
              <a:t>the attraction between molecules of the same substance.</a:t>
            </a:r>
          </a:p>
          <a:p>
            <a:endParaRPr lang="en-US" sz="2800" b="1" dirty="0" smtClean="0"/>
          </a:p>
          <a:p>
            <a:endParaRPr lang="en-US" sz="2800" b="1" dirty="0"/>
          </a:p>
          <a:p>
            <a:endParaRPr lang="en-US" sz="2800" b="1" dirty="0"/>
          </a:p>
          <a:p>
            <a:endParaRPr lang="en-US" sz="2800" b="1" dirty="0" smtClean="0"/>
          </a:p>
          <a:p>
            <a:endParaRPr lang="en-US" sz="2800" b="1" dirty="0"/>
          </a:p>
          <a:p>
            <a:r>
              <a:rPr lang="en-US" sz="2800" b="1" dirty="0" smtClean="0"/>
              <a:t>Adhesion</a:t>
            </a:r>
            <a:r>
              <a:rPr lang="en-US" sz="2800" dirty="0" smtClean="0"/>
              <a:t>- an attraction between molecules of different substances.</a:t>
            </a:r>
          </a:p>
          <a:p>
            <a:endParaRPr lang="en-US" sz="2800" dirty="0"/>
          </a:p>
          <a:p>
            <a:r>
              <a:rPr lang="en-US" sz="2800" dirty="0"/>
              <a:t>Water has a </a:t>
            </a:r>
            <a:r>
              <a:rPr lang="en-US" sz="2800" b="1" dirty="0"/>
              <a:t>high heat capacity- </a:t>
            </a:r>
            <a:r>
              <a:rPr lang="en-US" sz="2800" dirty="0"/>
              <a:t>the amount of heat energy required to increase temperature</a:t>
            </a:r>
          </a:p>
          <a:p>
            <a:endParaRPr lang="en-US" sz="2800" dirty="0" smtClean="0"/>
          </a:p>
          <a:p>
            <a:endParaRPr lang="en-US" b="1" dirty="0"/>
          </a:p>
          <a:p>
            <a:endParaRPr lang="en-US" b="1"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1524000"/>
            <a:ext cx="2914864" cy="2081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descr="http://www.esu.edu/%7Escady/0742471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1383507"/>
            <a:ext cx="1834779" cy="2221706"/>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p:cNvCxnSpPr/>
          <p:nvPr/>
        </p:nvCxnSpPr>
        <p:spPr>
          <a:xfrm flipH="1">
            <a:off x="4114800" y="1383507"/>
            <a:ext cx="381000" cy="9786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V="1">
            <a:off x="4572000" y="2819400"/>
            <a:ext cx="914400" cy="7858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07004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762000"/>
            <a:ext cx="7696200" cy="5909310"/>
          </a:xfrm>
          <a:prstGeom prst="rect">
            <a:avLst/>
          </a:prstGeom>
          <a:noFill/>
        </p:spPr>
        <p:txBody>
          <a:bodyPr wrap="square" rtlCol="0">
            <a:spAutoFit/>
          </a:bodyPr>
          <a:lstStyle/>
          <a:p>
            <a:r>
              <a:rPr lang="en-US" sz="2400" i="1" dirty="0" smtClean="0"/>
              <a:t>How does water’s polarity influence its properties as a solvent?</a:t>
            </a:r>
          </a:p>
          <a:p>
            <a:endParaRPr lang="en-US" sz="2400" i="1" dirty="0"/>
          </a:p>
          <a:p>
            <a:r>
              <a:rPr lang="en-US" sz="2400" b="1" dirty="0" smtClean="0"/>
              <a:t>Mixture</a:t>
            </a:r>
            <a:r>
              <a:rPr lang="en-US" sz="2400" dirty="0" smtClean="0"/>
              <a:t>- a material composed of 2 or more elements or compounds that are </a:t>
            </a:r>
            <a:r>
              <a:rPr lang="en-US" sz="2400" i="1" dirty="0" smtClean="0"/>
              <a:t>physically </a:t>
            </a:r>
            <a:r>
              <a:rPr lang="en-US" sz="2400" dirty="0" smtClean="0"/>
              <a:t>mixed together but NOT </a:t>
            </a:r>
            <a:r>
              <a:rPr lang="en-US" sz="2400" i="1" dirty="0" smtClean="0"/>
              <a:t>chemically </a:t>
            </a:r>
            <a:r>
              <a:rPr lang="en-US" sz="2400" dirty="0" smtClean="0"/>
              <a:t>combined. </a:t>
            </a:r>
          </a:p>
          <a:p>
            <a:endParaRPr lang="en-US" sz="2400" b="1" dirty="0"/>
          </a:p>
          <a:p>
            <a:r>
              <a:rPr lang="en-US" sz="2400" u="sng" dirty="0" smtClean="0"/>
              <a:t>Types of mixtures:</a:t>
            </a:r>
          </a:p>
          <a:p>
            <a:endParaRPr lang="en-US" sz="2400" dirty="0"/>
          </a:p>
          <a:p>
            <a:r>
              <a:rPr lang="en-US" sz="2400" b="1" dirty="0" smtClean="0"/>
              <a:t>1. Solution</a:t>
            </a:r>
            <a:r>
              <a:rPr lang="en-US" sz="2400" dirty="0" smtClean="0"/>
              <a:t>= all components are evenly distributed</a:t>
            </a:r>
          </a:p>
          <a:p>
            <a:r>
              <a:rPr lang="en-US" sz="2400" dirty="0" smtClean="0"/>
              <a:t>-solute= substance that is dissolved</a:t>
            </a:r>
          </a:p>
          <a:p>
            <a:r>
              <a:rPr lang="en-US" sz="2400" dirty="0" smtClean="0"/>
              <a:t>-solvent= substances in which solute dissolves</a:t>
            </a:r>
          </a:p>
          <a:p>
            <a:endParaRPr lang="en-US" sz="2400" dirty="0"/>
          </a:p>
          <a:p>
            <a:r>
              <a:rPr lang="en-US" sz="2400" b="1" dirty="0" smtClean="0"/>
              <a:t>Water’s polarity gives it the ability to dissolve both ionic compounds and other polar molecules</a:t>
            </a:r>
            <a:endParaRPr lang="en-US" sz="2400" b="1" dirty="0"/>
          </a:p>
          <a:p>
            <a:endParaRPr lang="en-US" dirty="0"/>
          </a:p>
        </p:txBody>
      </p:sp>
    </p:spTree>
    <p:extLst>
      <p:ext uri="{BB962C8B-B14F-4D97-AF65-F5344CB8AC3E}">
        <p14:creationId xmlns:p14="http://schemas.microsoft.com/office/powerpoint/2010/main" val="15615524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375138"/>
            <a:ext cx="7543800" cy="3970318"/>
          </a:xfrm>
          <a:prstGeom prst="rect">
            <a:avLst/>
          </a:prstGeom>
          <a:noFill/>
        </p:spPr>
        <p:txBody>
          <a:bodyPr wrap="square" rtlCol="0">
            <a:spAutoFit/>
          </a:bodyPr>
          <a:lstStyle/>
          <a:p>
            <a:r>
              <a:rPr lang="en-US" sz="2800" b="1" dirty="0" smtClean="0"/>
              <a:t>2. Suspension- </a:t>
            </a:r>
            <a:r>
              <a:rPr lang="en-US" sz="2800" dirty="0" smtClean="0"/>
              <a:t>mixture with non-dissolved material</a:t>
            </a:r>
          </a:p>
          <a:p>
            <a:endParaRPr lang="en-US" sz="2800" b="1" dirty="0"/>
          </a:p>
          <a:p>
            <a:r>
              <a:rPr lang="en-US" sz="2800" i="1" dirty="0" smtClean="0"/>
              <a:t>Why is it important for cells to buffer solutions against rapid changes in pH?</a:t>
            </a:r>
          </a:p>
          <a:p>
            <a:endParaRPr lang="en-US" sz="2800" i="1" dirty="0"/>
          </a:p>
          <a:p>
            <a:r>
              <a:rPr lang="en-US" sz="2800" b="1" dirty="0" smtClean="0"/>
              <a:t>pH scale-</a:t>
            </a:r>
            <a:r>
              <a:rPr lang="en-US" sz="2800" dirty="0" smtClean="0"/>
              <a:t>measures the concentration of H</a:t>
            </a:r>
            <a:r>
              <a:rPr lang="en-US" sz="2800" baseline="30000" dirty="0" smtClean="0"/>
              <a:t>+</a:t>
            </a:r>
            <a:r>
              <a:rPr lang="en-US" sz="2800" dirty="0" smtClean="0"/>
              <a:t> ions in a solution. Ranges from 0-14. 7=neutral. 14=most basic, 0= most acidic</a:t>
            </a:r>
            <a:endParaRPr lang="en-US" sz="2800" b="1" dirty="0"/>
          </a:p>
        </p:txBody>
      </p:sp>
      <p:pic>
        <p:nvPicPr>
          <p:cNvPr id="3074" name="Picture 2" descr="http://asset.emsofl.com/ONLINE%20CLASS/PhysLifeCD/_CDDAT/PhySci/unit04/L3_act.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9700" y="4267199"/>
            <a:ext cx="6096000" cy="23986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56291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762000"/>
            <a:ext cx="7315200" cy="5693866"/>
          </a:xfrm>
          <a:prstGeom prst="rect">
            <a:avLst/>
          </a:prstGeom>
          <a:noFill/>
        </p:spPr>
        <p:txBody>
          <a:bodyPr wrap="square" rtlCol="0">
            <a:spAutoFit/>
          </a:bodyPr>
          <a:lstStyle/>
          <a:p>
            <a:r>
              <a:rPr lang="en-US" sz="2800" b="1" dirty="0" smtClean="0"/>
              <a:t>Acid-</a:t>
            </a:r>
            <a:r>
              <a:rPr lang="en-US" sz="2800" dirty="0" smtClean="0"/>
              <a:t> any compound that forms </a:t>
            </a:r>
            <a:r>
              <a:rPr lang="en-US" sz="2800" dirty="0"/>
              <a:t>H</a:t>
            </a:r>
            <a:r>
              <a:rPr lang="en-US" sz="2800" baseline="30000" dirty="0"/>
              <a:t>+</a:t>
            </a:r>
            <a:r>
              <a:rPr lang="en-US" sz="2800" dirty="0"/>
              <a:t> ions in a solution</a:t>
            </a:r>
            <a:r>
              <a:rPr lang="en-US" sz="2800" dirty="0" smtClean="0"/>
              <a:t> </a:t>
            </a:r>
          </a:p>
          <a:p>
            <a:endParaRPr lang="en-US" sz="2800" b="1" dirty="0" smtClean="0"/>
          </a:p>
          <a:p>
            <a:r>
              <a:rPr lang="en-US" sz="2800" b="1" dirty="0" smtClean="0"/>
              <a:t>Base- </a:t>
            </a:r>
            <a:r>
              <a:rPr lang="en-US" sz="2800" dirty="0" smtClean="0"/>
              <a:t>any compound that produces OH</a:t>
            </a:r>
            <a:r>
              <a:rPr lang="en-US" sz="2800" baseline="30000" dirty="0" smtClean="0"/>
              <a:t>-</a:t>
            </a:r>
            <a:r>
              <a:rPr lang="en-US" sz="2800" dirty="0" smtClean="0"/>
              <a:t> ions in a solution</a:t>
            </a:r>
          </a:p>
          <a:p>
            <a:endParaRPr lang="en-US" sz="2800" dirty="0" smtClean="0"/>
          </a:p>
          <a:p>
            <a:r>
              <a:rPr lang="en-US" sz="2800" b="1" dirty="0" smtClean="0"/>
              <a:t>Buffer- </a:t>
            </a:r>
            <a:r>
              <a:rPr lang="en-US" sz="2800" dirty="0" smtClean="0"/>
              <a:t>weak acids or bases that can react with strong acids or bases to prevent sharp, sudden changes in pH</a:t>
            </a:r>
          </a:p>
          <a:p>
            <a:endParaRPr lang="en-US" sz="2800" b="1" dirty="0"/>
          </a:p>
          <a:p>
            <a:r>
              <a:rPr lang="en-US" sz="2800" dirty="0" smtClean="0"/>
              <a:t>-Buffers dissolved in life’s fluids play an important role in maintaining homeostasis</a:t>
            </a:r>
            <a:endParaRPr lang="en-US" sz="2800" dirty="0"/>
          </a:p>
        </p:txBody>
      </p:sp>
      <p:sp>
        <p:nvSpPr>
          <p:cNvPr id="3" name="TextBox 2"/>
          <p:cNvSpPr txBox="1"/>
          <p:nvPr/>
        </p:nvSpPr>
        <p:spPr>
          <a:xfrm>
            <a:off x="2286000" y="3027485"/>
            <a:ext cx="5633273" cy="400110"/>
          </a:xfrm>
          <a:prstGeom prst="rect">
            <a:avLst/>
          </a:prstGeom>
          <a:noFill/>
        </p:spPr>
        <p:txBody>
          <a:bodyPr wrap="none" rtlCol="0">
            <a:spAutoFit/>
          </a:bodyPr>
          <a:lstStyle/>
          <a:p>
            <a:r>
              <a:rPr lang="en-US" sz="2000" i="1" dirty="0" smtClean="0"/>
              <a:t>Litmus paper turns acids red and bases blue</a:t>
            </a:r>
            <a:endParaRPr lang="en-US" sz="2000" i="1" dirty="0"/>
          </a:p>
        </p:txBody>
      </p:sp>
    </p:spTree>
    <p:extLst>
      <p:ext uri="{BB962C8B-B14F-4D97-AF65-F5344CB8AC3E}">
        <p14:creationId xmlns:p14="http://schemas.microsoft.com/office/powerpoint/2010/main" val="9460337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024744" cy="1143000"/>
          </a:xfrm>
        </p:spPr>
        <p:txBody>
          <a:bodyPr>
            <a:normAutofit/>
          </a:bodyPr>
          <a:lstStyle/>
          <a:p>
            <a:r>
              <a:rPr lang="en-US" dirty="0" smtClean="0"/>
              <a:t>2.3 Carbon Compounds</a:t>
            </a:r>
            <a:endParaRPr lang="en-US" dirty="0"/>
          </a:p>
        </p:txBody>
      </p:sp>
      <p:sp>
        <p:nvSpPr>
          <p:cNvPr id="3" name="TextBox 2"/>
          <p:cNvSpPr txBox="1"/>
          <p:nvPr/>
        </p:nvSpPr>
        <p:spPr>
          <a:xfrm>
            <a:off x="609600" y="1447800"/>
            <a:ext cx="7467600" cy="5724644"/>
          </a:xfrm>
          <a:prstGeom prst="rect">
            <a:avLst/>
          </a:prstGeom>
          <a:noFill/>
        </p:spPr>
        <p:txBody>
          <a:bodyPr wrap="square" rtlCol="0">
            <a:spAutoFit/>
          </a:bodyPr>
          <a:lstStyle/>
          <a:p>
            <a:r>
              <a:rPr lang="en-US" sz="3000" i="1" dirty="0" smtClean="0"/>
              <a:t>What elements does carbon bond with to make up life’s molecules?</a:t>
            </a:r>
          </a:p>
          <a:p>
            <a:endParaRPr lang="en-US" sz="3000" i="1" dirty="0"/>
          </a:p>
          <a:p>
            <a:r>
              <a:rPr lang="en-US" sz="3000" b="1" dirty="0" smtClean="0"/>
              <a:t>Carbon can bond w/ many elements, including hydrogen, oxygen, phosphorus, sulfur, carbon, and nitrogen to form molecules of life.</a:t>
            </a:r>
          </a:p>
          <a:p>
            <a:endParaRPr lang="en-US" sz="3000" b="1" dirty="0"/>
          </a:p>
          <a:p>
            <a:r>
              <a:rPr lang="en-US" sz="3000" dirty="0" smtClean="0"/>
              <a:t>Carbon has the ability to form millions of different large and complex structures. </a:t>
            </a:r>
          </a:p>
          <a:p>
            <a:endParaRPr lang="en-US" b="1" dirty="0"/>
          </a:p>
          <a:p>
            <a:endParaRPr lang="en-US" dirty="0"/>
          </a:p>
        </p:txBody>
      </p:sp>
    </p:spTree>
    <p:extLst>
      <p:ext uri="{BB962C8B-B14F-4D97-AF65-F5344CB8AC3E}">
        <p14:creationId xmlns:p14="http://schemas.microsoft.com/office/powerpoint/2010/main" val="19099800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762000"/>
            <a:ext cx="8077200" cy="5262979"/>
          </a:xfrm>
          <a:prstGeom prst="rect">
            <a:avLst/>
          </a:prstGeom>
          <a:noFill/>
        </p:spPr>
        <p:txBody>
          <a:bodyPr wrap="square" rtlCol="0">
            <a:spAutoFit/>
          </a:bodyPr>
          <a:lstStyle/>
          <a:p>
            <a:r>
              <a:rPr lang="en-US" sz="3000" i="1" dirty="0" smtClean="0"/>
              <a:t>What are the functions of each of the 4 groups of macromolecules?</a:t>
            </a:r>
          </a:p>
          <a:p>
            <a:endParaRPr lang="en-US" sz="3000" i="1" dirty="0"/>
          </a:p>
          <a:p>
            <a:r>
              <a:rPr lang="en-US" sz="3000" b="1" dirty="0" smtClean="0"/>
              <a:t>Monomer-</a:t>
            </a:r>
            <a:r>
              <a:rPr lang="en-US" sz="3000" dirty="0" smtClean="0"/>
              <a:t>small chemical unit that makes up a polymer</a:t>
            </a:r>
            <a:endParaRPr lang="en-US" sz="3000" b="1" dirty="0" smtClean="0"/>
          </a:p>
          <a:p>
            <a:r>
              <a:rPr lang="en-US" sz="3000" b="1" dirty="0" smtClean="0"/>
              <a:t>Polymer- </a:t>
            </a:r>
            <a:r>
              <a:rPr lang="en-US" sz="3000" dirty="0" smtClean="0"/>
              <a:t>molecules composed of many monomers, makes up macromolecules</a:t>
            </a:r>
          </a:p>
          <a:p>
            <a:endParaRPr lang="en-US" sz="3000" b="1" dirty="0"/>
          </a:p>
          <a:p>
            <a:r>
              <a:rPr lang="en-US" sz="3000" dirty="0" smtClean="0"/>
              <a:t>Macromolecules are grouped based on their chemical composition, and functions.</a:t>
            </a:r>
          </a:p>
          <a:p>
            <a:endParaRPr lang="en-US" dirty="0"/>
          </a:p>
          <a:p>
            <a:endParaRPr lang="en-US" dirty="0"/>
          </a:p>
        </p:txBody>
      </p:sp>
    </p:spTree>
    <p:extLst>
      <p:ext uri="{BB962C8B-B14F-4D97-AF65-F5344CB8AC3E}">
        <p14:creationId xmlns:p14="http://schemas.microsoft.com/office/powerpoint/2010/main" val="396846487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8639677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762000"/>
            <a:ext cx="7620000" cy="5539978"/>
          </a:xfrm>
          <a:prstGeom prst="rect">
            <a:avLst/>
          </a:prstGeom>
          <a:noFill/>
        </p:spPr>
        <p:txBody>
          <a:bodyPr wrap="square" rtlCol="0">
            <a:spAutoFit/>
          </a:bodyPr>
          <a:lstStyle/>
          <a:p>
            <a:r>
              <a:rPr lang="en-US" sz="2800" b="1" dirty="0" smtClean="0"/>
              <a:t>Living things use carbohydrates as their main source of energy. Plants, some animals, and other organisms also use carbohydrates for structural purposes.</a:t>
            </a:r>
          </a:p>
          <a:p>
            <a:endParaRPr lang="en-US" sz="2800" b="1" dirty="0"/>
          </a:p>
          <a:p>
            <a:r>
              <a:rPr lang="en-US" sz="2800" b="1" dirty="0" smtClean="0"/>
              <a:t>Lipids can be used to store energy. Some lipids are important parts of biological membranes and waterproof coverings. </a:t>
            </a:r>
          </a:p>
          <a:p>
            <a:pPr marL="285750" indent="-285750">
              <a:buFontTx/>
              <a:buChar char="-"/>
            </a:pPr>
            <a:r>
              <a:rPr lang="en-US" sz="2800" dirty="0" smtClean="0"/>
              <a:t>saturated: fatty acid chains are joined together by single bonds</a:t>
            </a:r>
          </a:p>
          <a:p>
            <a:pPr marL="285750" indent="-285750">
              <a:buFontTx/>
              <a:buChar char="-"/>
            </a:pPr>
            <a:r>
              <a:rPr lang="en-US" sz="2800" dirty="0" smtClean="0"/>
              <a:t>Unsaturated: Has at least 1 C:C double bond</a:t>
            </a:r>
          </a:p>
          <a:p>
            <a:pPr marL="285750" indent="-285750">
              <a:buFontTx/>
              <a:buChar char="-"/>
            </a:pPr>
            <a:endParaRPr lang="en-US" dirty="0"/>
          </a:p>
        </p:txBody>
      </p:sp>
    </p:spTree>
    <p:extLst>
      <p:ext uri="{BB962C8B-B14F-4D97-AF65-F5344CB8AC3E}">
        <p14:creationId xmlns:p14="http://schemas.microsoft.com/office/powerpoint/2010/main" val="28856161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1854" y="838199"/>
            <a:ext cx="8686800" cy="5109091"/>
          </a:xfrm>
          <a:prstGeom prst="rect">
            <a:avLst/>
          </a:prstGeom>
          <a:noFill/>
        </p:spPr>
        <p:txBody>
          <a:bodyPr wrap="square" rtlCol="0">
            <a:spAutoFit/>
          </a:bodyPr>
          <a:lstStyle/>
          <a:p>
            <a:r>
              <a:rPr lang="en-US" sz="2800" b="1" dirty="0"/>
              <a:t>Nucleic acids store and transmit hereditary, or genetic information</a:t>
            </a:r>
          </a:p>
          <a:p>
            <a:endParaRPr lang="en-US" sz="2800" b="1" dirty="0"/>
          </a:p>
          <a:p>
            <a:r>
              <a:rPr lang="en-US" sz="2800" b="1" dirty="0"/>
              <a:t>Some proteins control the rate of reactions and regulate cell processes. Others form important cellular structures, while still others transport substances into or out of cells or help to fight disease</a:t>
            </a:r>
            <a:r>
              <a:rPr lang="en-US" sz="2800" b="1" dirty="0" smtClean="0"/>
              <a:t>.</a:t>
            </a:r>
          </a:p>
          <a:p>
            <a:endParaRPr lang="en-US" sz="2800" b="1" dirty="0"/>
          </a:p>
          <a:p>
            <a:r>
              <a:rPr lang="en-US" sz="2800" dirty="0" smtClean="0"/>
              <a:t>-The reason amino acids differ from each other= “</a:t>
            </a:r>
            <a:r>
              <a:rPr lang="en-US" sz="2800" dirty="0"/>
              <a:t>R</a:t>
            </a:r>
            <a:r>
              <a:rPr lang="en-US" sz="2800" dirty="0" smtClean="0"/>
              <a:t> group”, which have a vast range of properties</a:t>
            </a:r>
            <a:endParaRPr lang="en-US" sz="2800" dirty="0"/>
          </a:p>
          <a:p>
            <a:endParaRPr lang="en-US" dirty="0"/>
          </a:p>
        </p:txBody>
      </p:sp>
    </p:spTree>
    <p:extLst>
      <p:ext uri="{BB962C8B-B14F-4D97-AF65-F5344CB8AC3E}">
        <p14:creationId xmlns:p14="http://schemas.microsoft.com/office/powerpoint/2010/main" val="17112595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7024744" cy="1143000"/>
          </a:xfrm>
        </p:spPr>
        <p:txBody>
          <a:bodyPr>
            <a:normAutofit fontScale="90000"/>
          </a:bodyPr>
          <a:lstStyle/>
          <a:p>
            <a:r>
              <a:rPr lang="en-US" dirty="0" smtClean="0"/>
              <a:t>2.4 Chemical </a:t>
            </a:r>
            <a:br>
              <a:rPr lang="en-US" dirty="0" smtClean="0"/>
            </a:br>
            <a:r>
              <a:rPr lang="en-US" dirty="0" smtClean="0"/>
              <a:t>Reactions and Enzymes</a:t>
            </a:r>
            <a:endParaRPr lang="en-US" dirty="0"/>
          </a:p>
        </p:txBody>
      </p:sp>
      <p:sp>
        <p:nvSpPr>
          <p:cNvPr id="3" name="TextBox 2"/>
          <p:cNvSpPr txBox="1"/>
          <p:nvPr/>
        </p:nvSpPr>
        <p:spPr>
          <a:xfrm>
            <a:off x="381000" y="1371600"/>
            <a:ext cx="8229600" cy="5293757"/>
          </a:xfrm>
          <a:prstGeom prst="rect">
            <a:avLst/>
          </a:prstGeom>
          <a:noFill/>
        </p:spPr>
        <p:txBody>
          <a:bodyPr wrap="square" rtlCol="0">
            <a:spAutoFit/>
          </a:bodyPr>
          <a:lstStyle/>
          <a:p>
            <a:r>
              <a:rPr lang="en-US" sz="2600" i="1" dirty="0" smtClean="0"/>
              <a:t>What happens to chemical bonds during chemical reactions?</a:t>
            </a:r>
          </a:p>
          <a:p>
            <a:endParaRPr lang="en-US" sz="2600" i="1" dirty="0"/>
          </a:p>
          <a:p>
            <a:r>
              <a:rPr lang="en-US" sz="2600" b="1" dirty="0" smtClean="0"/>
              <a:t>Chemical reaction- </a:t>
            </a:r>
            <a:r>
              <a:rPr lang="en-US" sz="2600" dirty="0" smtClean="0"/>
              <a:t>a process that changes/transforms one set of chemicals into another</a:t>
            </a:r>
            <a:endParaRPr lang="en-US" sz="2600" b="1" dirty="0" smtClean="0"/>
          </a:p>
          <a:p>
            <a:r>
              <a:rPr lang="en-US" sz="2600" b="1" dirty="0" smtClean="0"/>
              <a:t>Reactant- </a:t>
            </a:r>
            <a:r>
              <a:rPr lang="en-US" sz="2600" dirty="0" smtClean="0"/>
              <a:t>The elements/compounds that enter the reaction</a:t>
            </a:r>
            <a:endParaRPr lang="en-US" sz="2600" b="1" dirty="0" smtClean="0"/>
          </a:p>
          <a:p>
            <a:r>
              <a:rPr lang="en-US" sz="2600" b="1" dirty="0" smtClean="0"/>
              <a:t>Product- </a:t>
            </a:r>
            <a:r>
              <a:rPr lang="en-US" sz="2600" dirty="0" smtClean="0"/>
              <a:t>The elements/ compounds that are produced by the reaction</a:t>
            </a:r>
            <a:endParaRPr lang="en-US" sz="2600" b="1" dirty="0" smtClean="0"/>
          </a:p>
          <a:p>
            <a:endParaRPr lang="en-US" sz="2600" b="1" dirty="0"/>
          </a:p>
          <a:p>
            <a:r>
              <a:rPr lang="en-US" sz="2600" b="1" dirty="0" smtClean="0"/>
              <a:t>Chemical reactions involve changes in the chemical bonds that join atoms in compounds</a:t>
            </a:r>
          </a:p>
        </p:txBody>
      </p:sp>
      <p:pic>
        <p:nvPicPr>
          <p:cNvPr id="5122" name="Picture 2" descr="http://education-portal.com/cimages/multimages/16/reactant_product_exampl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126024"/>
            <a:ext cx="4088423" cy="838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47930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457200"/>
            <a:ext cx="7772400" cy="3108543"/>
          </a:xfrm>
          <a:prstGeom prst="rect">
            <a:avLst/>
          </a:prstGeom>
          <a:noFill/>
        </p:spPr>
        <p:txBody>
          <a:bodyPr wrap="square" rtlCol="0">
            <a:spAutoFit/>
          </a:bodyPr>
          <a:lstStyle/>
          <a:p>
            <a:r>
              <a:rPr lang="en-US" sz="2800" i="1" dirty="0" smtClean="0"/>
              <a:t>How do energy changes</a:t>
            </a:r>
          </a:p>
          <a:p>
            <a:r>
              <a:rPr lang="en-US" sz="2800" i="1" dirty="0" smtClean="0"/>
              <a:t>affect whether a chemical reaction will occur?</a:t>
            </a:r>
          </a:p>
          <a:p>
            <a:r>
              <a:rPr lang="en-US" sz="2800" b="1" dirty="0" smtClean="0"/>
              <a:t>Chemical reactions that release energy often occur on their own, or spontaneously. Chemical reactions that absorb energy will not occur w/out a source of energy</a:t>
            </a:r>
            <a:endParaRPr lang="en-US" sz="2800" b="1"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3565743"/>
            <a:ext cx="8818563" cy="3214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642412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533400"/>
            <a:ext cx="8001000" cy="5693866"/>
          </a:xfrm>
          <a:prstGeom prst="rect">
            <a:avLst/>
          </a:prstGeom>
          <a:noFill/>
        </p:spPr>
        <p:txBody>
          <a:bodyPr wrap="square" rtlCol="0">
            <a:spAutoFit/>
          </a:bodyPr>
          <a:lstStyle/>
          <a:p>
            <a:r>
              <a:rPr lang="en-US" sz="2800" b="1" dirty="0" smtClean="0"/>
              <a:t>Activation energy (E</a:t>
            </a:r>
            <a:r>
              <a:rPr lang="en-US" sz="2800" b="1" baseline="-25000" dirty="0" smtClean="0"/>
              <a:t>A</a:t>
            </a:r>
            <a:r>
              <a:rPr lang="en-US" sz="2800" b="1" dirty="0" smtClean="0"/>
              <a:t>)- </a:t>
            </a:r>
            <a:r>
              <a:rPr lang="en-US" sz="2800" dirty="0" smtClean="0"/>
              <a:t>the energy needed to start a reaction.</a:t>
            </a:r>
          </a:p>
          <a:p>
            <a:endParaRPr lang="en-US" sz="2800" b="1" dirty="0"/>
          </a:p>
          <a:p>
            <a:r>
              <a:rPr lang="en-US" sz="2800" i="1" dirty="0" smtClean="0"/>
              <a:t>What role do enzymes play in living things and what affects their function?</a:t>
            </a:r>
          </a:p>
          <a:p>
            <a:endParaRPr lang="en-US" sz="2800" i="1" dirty="0"/>
          </a:p>
          <a:p>
            <a:r>
              <a:rPr lang="en-US" sz="2800" b="1" dirty="0" smtClean="0"/>
              <a:t>Catalyst- </a:t>
            </a:r>
            <a:r>
              <a:rPr lang="en-US" sz="2800" dirty="0" smtClean="0"/>
              <a:t>a substance that speeds up the reaction</a:t>
            </a:r>
          </a:p>
          <a:p>
            <a:r>
              <a:rPr lang="en-US" sz="2800" b="1" dirty="0" smtClean="0"/>
              <a:t>Enzymes-</a:t>
            </a:r>
            <a:r>
              <a:rPr lang="en-US" sz="2800" dirty="0" smtClean="0"/>
              <a:t>proteins that act as biological catalysts</a:t>
            </a:r>
          </a:p>
          <a:p>
            <a:endParaRPr lang="en-US" sz="2800" b="1" dirty="0" smtClean="0"/>
          </a:p>
          <a:p>
            <a:r>
              <a:rPr lang="en-US" sz="2800" dirty="0" smtClean="0"/>
              <a:t>Enzymes lower the E</a:t>
            </a:r>
            <a:r>
              <a:rPr lang="en-US" sz="2800" baseline="-25000" dirty="0" smtClean="0"/>
              <a:t>A </a:t>
            </a:r>
            <a:r>
              <a:rPr lang="en-US" sz="2800" dirty="0" smtClean="0"/>
              <a:t>needed to start a reaction</a:t>
            </a:r>
            <a:endParaRPr lang="en-US" sz="2800" dirty="0"/>
          </a:p>
        </p:txBody>
      </p:sp>
    </p:spTree>
    <p:extLst>
      <p:ext uri="{BB962C8B-B14F-4D97-AF65-F5344CB8AC3E}">
        <p14:creationId xmlns:p14="http://schemas.microsoft.com/office/powerpoint/2010/main" val="9382770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381000"/>
            <a:ext cx="7162800" cy="4524315"/>
          </a:xfrm>
          <a:prstGeom prst="rect">
            <a:avLst/>
          </a:prstGeom>
          <a:noFill/>
        </p:spPr>
        <p:txBody>
          <a:bodyPr wrap="square" rtlCol="0">
            <a:spAutoFit/>
          </a:bodyPr>
          <a:lstStyle/>
          <a:p>
            <a:r>
              <a:rPr lang="en-US" sz="2400" b="1" dirty="0" smtClean="0"/>
              <a:t>Enzyme-substrate complex</a:t>
            </a:r>
          </a:p>
          <a:p>
            <a:endParaRPr lang="en-US" sz="2400" b="1" dirty="0"/>
          </a:p>
          <a:p>
            <a:r>
              <a:rPr lang="en-US" sz="2400" dirty="0" smtClean="0"/>
              <a:t>Active site: where reactants are brought together to react</a:t>
            </a:r>
          </a:p>
          <a:p>
            <a:r>
              <a:rPr lang="en-US" sz="2400" dirty="0" smtClean="0"/>
              <a:t>Substrate: the reactants of enzyme-catalyzed reactions</a:t>
            </a:r>
          </a:p>
          <a:p>
            <a:endParaRPr lang="en-US" sz="2400" dirty="0"/>
          </a:p>
          <a:p>
            <a:r>
              <a:rPr lang="en-US" sz="2400" dirty="0" smtClean="0"/>
              <a:t>Like a “lock and key” they must fit perfectly together</a:t>
            </a:r>
          </a:p>
          <a:p>
            <a:endParaRPr lang="en-US" sz="2400" dirty="0"/>
          </a:p>
          <a:p>
            <a:r>
              <a:rPr lang="en-US" sz="2400" b="1" dirty="0" smtClean="0"/>
              <a:t>Temperature, pH, and regulatory molecules can affect the activity of enzymes</a:t>
            </a:r>
            <a:endParaRPr lang="en-US" sz="2400" b="1" dirty="0"/>
          </a:p>
        </p:txBody>
      </p:sp>
      <p:pic>
        <p:nvPicPr>
          <p:cNvPr id="7170" name="Picture 2" descr="http://upload.wikimedia.org/wikipedia/commons/thumb/a/ab/Inducedfit080.png/350px-Inducedfit08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9438" y="4905315"/>
            <a:ext cx="2990770" cy="1897003"/>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ttp://wps.prenhall.com/wps/media/objects/3082/3156859/blb1406/bl14fg2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3931" y="5029200"/>
            <a:ext cx="4032536" cy="17724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13738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245</TotalTime>
  <Words>1202</Words>
  <Application>Microsoft Office PowerPoint</Application>
  <PresentationFormat>On-screen Show (4:3)</PresentationFormat>
  <Paragraphs>143</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Austin</vt:lpstr>
      <vt:lpstr>Biology Chapter 2- The Chemistry of Life</vt:lpstr>
      <vt:lpstr>2.1 The Nature of Matter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2.2 Properties of Water</vt:lpstr>
      <vt:lpstr>PowerPoint Presentation</vt:lpstr>
      <vt:lpstr>PowerPoint Presentation</vt:lpstr>
      <vt:lpstr>PowerPoint Presentation</vt:lpstr>
      <vt:lpstr>PowerPoint Presentation</vt:lpstr>
      <vt:lpstr>2.3 Carbon Compounds</vt:lpstr>
      <vt:lpstr>PowerPoint Presentation</vt:lpstr>
      <vt:lpstr>PowerPoint Presentation</vt:lpstr>
      <vt:lpstr>PowerPoint Presentation</vt:lpstr>
      <vt:lpstr>PowerPoint Presentation</vt:lpstr>
      <vt:lpstr>2.4 Chemical  Reactions and Enzymes</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Biology Chapter 2- The Chemistry of Life</dc:title>
  <dc:creator>Fawn-PC</dc:creator>
  <cp:lastModifiedBy>Fawn-PC</cp:lastModifiedBy>
  <cp:revision>18</cp:revision>
  <dcterms:created xsi:type="dcterms:W3CDTF">2014-09-06T03:11:47Z</dcterms:created>
  <dcterms:modified xsi:type="dcterms:W3CDTF">2014-09-06T17:39:18Z</dcterms:modified>
</cp:coreProperties>
</file>