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CBCBC2E-0B59-4E77-B5FD-592DAF949A0D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3F5BEE3-0977-4F7C-A50D-08CC74339D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A2B573-605B-4BFE-84F7-6A5CDA5642A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1533DE6-C4C9-4A62-B221-CAD6DA38850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2AE9E2-B6E3-4A5B-A4D0-626A803A76D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1EC1FC-0142-4542-AD02-7F4F68165B6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2872AC-C3FD-43EA-A2A4-865032B50C8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88182F-C5D1-4ECA-B439-2A13AA1EAD7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013FDE-76D9-4038-B341-429476F4F8D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19AA9E-E0E5-41BC-BEDE-4D2178D2B5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D07E905-F629-4D99-A7F7-865C1FB722B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AB3D30-65CF-4E53-A515-62FDFF9CC66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586D7A-EA26-4446-89E9-D4308752498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F55763-65EC-48E1-B27C-3D66342865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142906F-83AC-4865-BA67-CF36923CE01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3A2E88-1C88-4CE6-BB06-61C3F9F360B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41D15A4-6B50-4272-87DE-34BA96EA90E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1DD7B82-2CAF-4BC4-841C-801888D6187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Straight Connector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Straight Connector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Oval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C3AC0-1848-4D72-9788-5A24AC296AC8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9E098-9353-45FD-A599-7DE52FCE5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990C87-483D-4B36-A19B-3DFBBDED4FC1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51AED97-B651-4000-8F8B-00CF47B37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Straight Connector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Straight Connector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Straight Connector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DA624-E045-4438-9F86-0FF1C48FD753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7C435-4E04-4628-84CA-B99D024DFA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61B46-2DE6-4B96-A159-D3F87D02A4C3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A2A1C-47B3-4A80-8AEA-A91975439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DFC9C-C167-4E41-9F36-E26B56AB9870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796C2-B7B7-42D0-9A16-69A49CAE4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7715E34-6AF5-4466-8FF6-F37E69138761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EAC6719-FF24-45F2-8E3E-BEA730E31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6DE6D-F758-461E-817C-0F0224F26EAE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F1DCB-0284-4307-8969-A6AD91C65C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Straight Connector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69E2B16-7A3C-4533-986C-06CD786968C6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174A6AE-AF6A-43DD-BB30-C20D92FDD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Oval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Straight Connector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C68BB99-EFC9-4F10-9532-0625E368D6D2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3567868-DC59-453E-AB91-A33857267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AAA20-2361-42A8-8172-A88F820169C4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A8680-5032-405E-AABC-41154C7C9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4901F-2257-4D53-81CC-0CFA26C6F411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4818A-238B-43F9-820F-D4F1DE36B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10FAD1DC-FA22-41E6-8DA2-EA81E375A448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83545ED3-684F-4489-B4E2-6D329179F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0" r:id="rId5"/>
    <p:sldLayoutId id="2147483675" r:id="rId6"/>
    <p:sldLayoutId id="2147483669" r:id="rId7"/>
    <p:sldLayoutId id="2147483676" r:id="rId8"/>
    <p:sldLayoutId id="2147483677" r:id="rId9"/>
    <p:sldLayoutId id="2147483668" r:id="rId10"/>
    <p:sldLayoutId id="214748366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38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Anatomy and Physiology</a:t>
            </a:r>
            <a:endParaRPr lang="en-US" dirty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r>
              <a:rPr lang="en-US" smtClean="0"/>
              <a:t>Basic Chemistry Review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Matter and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029200" cy="4873625"/>
          </a:xfrm>
        </p:spPr>
        <p:txBody>
          <a:bodyPr/>
          <a:lstStyle/>
          <a:p>
            <a:r>
              <a:rPr lang="en-US" smtClean="0"/>
              <a:t>When learning about the human body understanding matter and energy is crucial to the understanding of the human body.</a:t>
            </a:r>
          </a:p>
          <a:p>
            <a:r>
              <a:rPr lang="en-US" smtClean="0"/>
              <a:t>Matter is anything that takes up space and has mass.</a:t>
            </a:r>
          </a:p>
          <a:p>
            <a:r>
              <a:rPr lang="en-US" smtClean="0"/>
              <a:t>Energy is defined as the capacity to do work, or to put matter into motion</a:t>
            </a:r>
          </a:p>
        </p:txBody>
      </p:sp>
      <p:pic>
        <p:nvPicPr>
          <p:cNvPr id="16387" name="Picture 2" descr="http://www.scienceclarified.com/images/uesc_01_img00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57200"/>
            <a:ext cx="3505200" cy="626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Forms of Energy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en-US" u="sng" smtClean="0"/>
              <a:t>Chemical Energy </a:t>
            </a:r>
            <a:r>
              <a:rPr lang="en-US" smtClean="0"/>
              <a:t>is the form stored in the bonds of chemical substances.  (example: adenosine triphosphate; ATP)</a:t>
            </a:r>
          </a:p>
          <a:p>
            <a:r>
              <a:rPr lang="en-US" u="sng" smtClean="0"/>
              <a:t>Electrical Energy </a:t>
            </a:r>
            <a:r>
              <a:rPr lang="en-US" smtClean="0"/>
              <a:t>reflects the movement of charged particles.  In the body, electrical currents are generated as charged particles called ions move across cell membranes.</a:t>
            </a:r>
          </a:p>
          <a:p>
            <a:r>
              <a:rPr lang="en-US" u="sng" smtClean="0"/>
              <a:t>Mechanical Energy </a:t>
            </a:r>
            <a:r>
              <a:rPr lang="en-US" smtClean="0"/>
              <a:t>is energy directly involved in moving matter.</a:t>
            </a:r>
          </a:p>
          <a:p>
            <a:r>
              <a:rPr lang="en-US" u="sng" smtClean="0"/>
              <a:t>Radiant Energy</a:t>
            </a:r>
            <a:r>
              <a:rPr lang="en-US" smtClean="0"/>
              <a:t> is energy that travels in waves.</a:t>
            </a:r>
            <a:endParaRPr lang="en-US" u="sng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467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700" dirty="0" smtClean="0"/>
              <a:t>Atomic Level of organization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Common Elements Composing the Human Body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u="sng" dirty="0" smtClean="0"/>
              <a:t>Major (96.1%)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Oxygen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Carbon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Hydrogen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Nitrogen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u="sng" dirty="0" smtClean="0"/>
              <a:t>Lesser (3.9%)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Calcium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Phosphorus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Sulfur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Chlorine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Magnesium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Iodine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Iron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70375" y="1600200"/>
            <a:ext cx="4340225" cy="457200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u="sng" dirty="0" smtClean="0"/>
              <a:t>Trace (Less than 0.01%)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Chromium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Cobalt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Cupper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Fluorine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Manganese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 smtClean="0"/>
              <a:t>Molydenum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Selenium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Silicon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Tin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Vanadium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Zinc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Biochemistry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u="sng" smtClean="0"/>
              <a:t>Organic Compounds</a:t>
            </a:r>
            <a:r>
              <a:rPr lang="en-US" smtClean="0"/>
              <a:t> contain carbon.</a:t>
            </a:r>
          </a:p>
          <a:p>
            <a:r>
              <a:rPr lang="en-US" smtClean="0"/>
              <a:t>All organic compounds are covalently bonded molecules, and many are large.</a:t>
            </a:r>
          </a:p>
          <a:p>
            <a:r>
              <a:rPr lang="en-US" smtClean="0"/>
              <a:t>Examples: carbohydrates, proteins, lipids, nucleic acids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70375" y="1600200"/>
            <a:ext cx="3657600" cy="4572000"/>
          </a:xfrm>
        </p:spPr>
        <p:txBody>
          <a:bodyPr/>
          <a:lstStyle/>
          <a:p>
            <a:r>
              <a:rPr lang="en-US" u="sng" smtClean="0"/>
              <a:t>Inorganic Compounds </a:t>
            </a:r>
            <a:r>
              <a:rPr lang="en-US" smtClean="0"/>
              <a:t>are all other chemicals in the body.</a:t>
            </a:r>
          </a:p>
          <a:p>
            <a:r>
              <a:rPr lang="en-US" smtClean="0"/>
              <a:t>Example: water, salts, acids and bases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http://www.brooklyn.cuny.edu/bc/ahp/SDgraphics/PSgraphics/WaterMolecul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0"/>
            <a:ext cx="31242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Water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0" y="914400"/>
            <a:ext cx="8458200" cy="5257800"/>
          </a:xfrm>
        </p:spPr>
        <p:txBody>
          <a:bodyPr/>
          <a:lstStyle/>
          <a:p>
            <a:r>
              <a:rPr lang="en-US" smtClean="0"/>
              <a:t>1</a:t>
            </a:r>
            <a:r>
              <a:rPr lang="en-US" u="sng" smtClean="0"/>
              <a:t>. High heat capacity</a:t>
            </a:r>
          </a:p>
          <a:p>
            <a:r>
              <a:rPr lang="en-US" smtClean="0"/>
              <a:t>It absorbs and releases large amounts of heat before changing appreciably in temperature itself.</a:t>
            </a:r>
          </a:p>
          <a:p>
            <a:r>
              <a:rPr lang="en-US" smtClean="0"/>
              <a:t>2. </a:t>
            </a:r>
            <a:r>
              <a:rPr lang="en-US" u="sng" smtClean="0"/>
              <a:t>high heat of vaporization</a:t>
            </a:r>
          </a:p>
          <a:p>
            <a:r>
              <a:rPr lang="en-US" smtClean="0"/>
              <a:t>requires a large amount of heat must be absorbed to break the hydrogen bonds that hold water molecules together.</a:t>
            </a:r>
          </a:p>
          <a:p>
            <a:r>
              <a:rPr lang="en-US" smtClean="0"/>
              <a:t>3. </a:t>
            </a:r>
            <a:r>
              <a:rPr lang="en-US" u="sng" smtClean="0"/>
              <a:t>polar solvent properties</a:t>
            </a:r>
          </a:p>
          <a:p>
            <a:r>
              <a:rPr lang="en-US" smtClean="0"/>
              <a:t>Universal solvent; transporting;</a:t>
            </a:r>
          </a:p>
          <a:p>
            <a:r>
              <a:rPr lang="en-US" smtClean="0"/>
              <a:t>4. </a:t>
            </a:r>
            <a:r>
              <a:rPr lang="en-US" u="sng" smtClean="0"/>
              <a:t>Reactivity</a:t>
            </a:r>
          </a:p>
          <a:p>
            <a:r>
              <a:rPr lang="en-US" smtClean="0"/>
              <a:t>Hydrolysis reactions and dehydration synthesis reactions</a:t>
            </a:r>
          </a:p>
          <a:p>
            <a:r>
              <a:rPr lang="en-US" smtClean="0"/>
              <a:t>5. </a:t>
            </a:r>
            <a:r>
              <a:rPr lang="en-US" u="sng" smtClean="0"/>
              <a:t>Cushioning</a:t>
            </a:r>
          </a:p>
          <a:p>
            <a:r>
              <a:rPr lang="en-US" smtClean="0"/>
              <a:t>Resilient cushion around certain body organs; protection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u="sng" dirty="0" smtClean="0"/>
              <a:t>Electrolytes</a:t>
            </a:r>
            <a:r>
              <a:rPr lang="en-US" dirty="0" smtClean="0"/>
              <a:t> are ions that conduct an electrical current in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en-US" smtClean="0"/>
              <a:t>Salts </a:t>
            </a:r>
          </a:p>
          <a:p>
            <a:r>
              <a:rPr lang="en-US" smtClean="0"/>
              <a:t>Acids and Bases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pic>
        <p:nvPicPr>
          <p:cNvPr id="39938" name="Picture 2" descr="http://pocarisweat.info/whats/images/page4_pic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1676400"/>
            <a:ext cx="5867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67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28675" name="Picture 2" descr="http://1.bp.blogspot.com/_hL0QrZsPcvY/Sy7pNct_pgI/AAAAAAAAA7g/zN34txBTASc/s400/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57200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Organic Compounds </a:t>
            </a:r>
            <a:r>
              <a:rPr lang="en-US" dirty="0" smtClean="0"/>
              <a:t>contain carbon</a:t>
            </a:r>
            <a:endParaRPr lang="en-US" b="1" dirty="0"/>
          </a:p>
        </p:txBody>
      </p:sp>
      <p:sp>
        <p:nvSpPr>
          <p:cNvPr id="30722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2514600" cy="4572000"/>
          </a:xfrm>
        </p:spPr>
        <p:txBody>
          <a:bodyPr/>
          <a:lstStyle/>
          <a:p>
            <a:r>
              <a:rPr lang="en-US" smtClean="0"/>
              <a:t>Carbohydrate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819400" y="1600200"/>
            <a:ext cx="5943600" cy="4572000"/>
          </a:xfrm>
        </p:spPr>
        <p:txBody>
          <a:bodyPr/>
          <a:lstStyle/>
          <a:p>
            <a:r>
              <a:rPr lang="en-US" smtClean="0"/>
              <a:t>Elements = C, H, &amp; O</a:t>
            </a:r>
          </a:p>
          <a:p>
            <a:r>
              <a:rPr lang="en-US" smtClean="0"/>
              <a:t>Building Block = Monosaccharide</a:t>
            </a:r>
          </a:p>
          <a:p>
            <a:r>
              <a:rPr lang="en-US" smtClean="0"/>
              <a:t>Function = major fuel for forming ATP</a:t>
            </a:r>
          </a:p>
          <a:p>
            <a:r>
              <a:rPr lang="en-US" smtClean="0"/>
              <a:t>Excess stored as glycogen</a:t>
            </a:r>
          </a:p>
        </p:txBody>
      </p:sp>
      <p:pic>
        <p:nvPicPr>
          <p:cNvPr id="2050" name="Picture 2" descr="http://chemistry2.csudh.edu/rpendarvis/1feb2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352800"/>
            <a:ext cx="7848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raw-milk-facts.com/images/GlycerolTrigly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0"/>
            <a:ext cx="3962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7467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dirty="0" smtClean="0"/>
              <a:t>Lipid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5334000" cy="5791200"/>
          </a:xfrm>
        </p:spPr>
        <p:txBody>
          <a:bodyPr/>
          <a:lstStyle/>
          <a:p>
            <a:r>
              <a:rPr lang="en-US" smtClean="0"/>
              <a:t>Dissolve in fats and organic solvents, but not in water</a:t>
            </a:r>
          </a:p>
          <a:p>
            <a:r>
              <a:rPr lang="en-US" smtClean="0"/>
              <a:t>Elements = C, H, &amp; O</a:t>
            </a:r>
          </a:p>
          <a:p>
            <a:r>
              <a:rPr lang="en-US" smtClean="0"/>
              <a:t>Building blocks = fatty acids &amp; glycerol</a:t>
            </a:r>
          </a:p>
          <a:p>
            <a:r>
              <a:rPr lang="en-US" smtClean="0"/>
              <a:t>Phospholipids are modified lipids that have polar and nonpolar portions and found in plasma membranes</a:t>
            </a:r>
          </a:p>
          <a:p>
            <a:r>
              <a:rPr lang="en-US" smtClean="0"/>
              <a:t>The steroid cholesterol is found in cell membranes and is the basis of steroid hormones, bile salts, and vitamin D</a:t>
            </a:r>
          </a:p>
        </p:txBody>
      </p:sp>
      <p:sp>
        <p:nvSpPr>
          <p:cNvPr id="32772" name="Content Placeholder 3"/>
          <p:cNvSpPr>
            <a:spLocks noGrp="1"/>
          </p:cNvSpPr>
          <p:nvPr>
            <p:ph sz="quarter" idx="2"/>
          </p:nvPr>
        </p:nvSpPr>
        <p:spPr>
          <a:xfrm>
            <a:off x="6858000" y="3276600"/>
            <a:ext cx="1069975" cy="2895600"/>
          </a:xfrm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4818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4819" name="Content Placeholder 3"/>
          <p:cNvSpPr>
            <a:spLocks noGrp="1"/>
          </p:cNvSpPr>
          <p:nvPr>
            <p:ph sz="quarter" idx="2"/>
          </p:nvPr>
        </p:nvSpPr>
        <p:spPr>
          <a:xfrm>
            <a:off x="4270375" y="1600200"/>
            <a:ext cx="3657600" cy="4572000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34820" name="Picture 2" descr="http://www.colorado.edu/intphys/Class/IPHY3730/image/membra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8600"/>
            <a:ext cx="8001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Proteins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en-US" smtClean="0"/>
              <a:t>Element = C, H, O, &amp; N</a:t>
            </a:r>
          </a:p>
          <a:p>
            <a:r>
              <a:rPr lang="en-US" smtClean="0"/>
              <a:t>Building Block = amino acid, 20 common amino acids are found in the body</a:t>
            </a:r>
          </a:p>
          <a:p>
            <a:r>
              <a:rPr lang="en-US" smtClean="0"/>
              <a:t>The sequence of amino acids determines what type of protein is formed.  Each amino acid is joined by a peptide bond.</a:t>
            </a:r>
          </a:p>
        </p:txBody>
      </p:sp>
      <p:pic>
        <p:nvPicPr>
          <p:cNvPr id="37890" name="Picture 2" descr="http://www.bothbrainsandbeauty.com/wp-content/uploads/2009/12/amino_acid_structure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733800"/>
            <a:ext cx="48196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Nucleic Acids (DNA &amp; RNA)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Elements = C, H, O, and N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Building Block = </a:t>
            </a:r>
            <a:r>
              <a:rPr lang="en-US" u="sng" dirty="0" smtClean="0"/>
              <a:t>nucleotide </a:t>
            </a:r>
            <a:r>
              <a:rPr lang="en-US" dirty="0" smtClean="0"/>
              <a:t>-</a:t>
            </a:r>
            <a:r>
              <a:rPr lang="en-US" dirty="0" smtClean="0">
                <a:sym typeface="Wingdings" pitchFamily="2" charset="2"/>
              </a:rPr>
              <a:t> nitrogen base (adenine, guanine, cytosine, thymine, or </a:t>
            </a:r>
            <a:r>
              <a:rPr lang="en-US" dirty="0" err="1" smtClean="0">
                <a:sym typeface="Wingdings" pitchFamily="2" charset="2"/>
              </a:rPr>
              <a:t>uracil</a:t>
            </a:r>
            <a:r>
              <a:rPr lang="en-US" dirty="0" smtClean="0">
                <a:sym typeface="Wingdings" pitchFamily="2" charset="2"/>
              </a:rPr>
              <a:t>); a sugar group (</a:t>
            </a:r>
            <a:r>
              <a:rPr lang="en-US" dirty="0" err="1" smtClean="0">
                <a:sym typeface="Wingdings" pitchFamily="2" charset="2"/>
              </a:rPr>
              <a:t>deoxyribose</a:t>
            </a:r>
            <a:r>
              <a:rPr lang="en-US" dirty="0" smtClean="0">
                <a:sym typeface="Wingdings" pitchFamily="2" charset="2"/>
              </a:rPr>
              <a:t> or ribose); and a phosphate group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>
                <a:sym typeface="Wingdings" pitchFamily="2" charset="2"/>
              </a:rPr>
              <a:t>DNA is a double-stranded helix; contains nucleotide that contains </a:t>
            </a:r>
            <a:r>
              <a:rPr lang="en-US" dirty="0" err="1" smtClean="0">
                <a:sym typeface="Wingdings" pitchFamily="2" charset="2"/>
              </a:rPr>
              <a:t>deoxyribose</a:t>
            </a:r>
            <a:r>
              <a:rPr lang="en-US" dirty="0" smtClean="0">
                <a:sym typeface="Wingdings" pitchFamily="2" charset="2"/>
              </a:rPr>
              <a:t>, A,G,C, &amp; T.  DNA specifies protein structure and replicates itself exactly before cell division.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>
                <a:sym typeface="Wingdings" pitchFamily="2" charset="2"/>
              </a:rPr>
              <a:t>RNA is single-stranded; contains nucleotides that contain ribose, A,G,C, &amp; U.  RNA is involved in carrying out DNA’s instructions for protein </a:t>
            </a:r>
            <a:r>
              <a:rPr lang="en-US" dirty="0" err="1" smtClean="0">
                <a:sym typeface="Wingdings" pitchFamily="2" charset="2"/>
              </a:rPr>
              <a:t>sysnthesis</a:t>
            </a:r>
            <a:r>
              <a:rPr lang="en-US" dirty="0" smtClean="0">
                <a:sym typeface="Wingdings" pitchFamily="2" charset="2"/>
              </a:rPr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96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40963" name="Picture 2" descr="http://academic.brooklyn.cuny.edu/biology/bio4fv/page/molecular%20biology/16-05-doubleheli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0"/>
            <a:ext cx="784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301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43011" name="Picture 2" descr="http://www.detectingdesign.com/images/Maquiziliducks/RNA%20Struc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6781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Adenosine Triphosphate (ATP)</a:t>
            </a:r>
            <a:endParaRPr lang="en-US" sz="4000" dirty="0"/>
          </a:p>
        </p:txBody>
      </p:sp>
      <p:sp>
        <p:nvSpPr>
          <p:cNvPr id="450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en-US" smtClean="0"/>
              <a:t>ATP is the universal energy compound of body cells.</a:t>
            </a:r>
          </a:p>
        </p:txBody>
      </p:sp>
      <p:pic>
        <p:nvPicPr>
          <p:cNvPr id="45059" name="Picture 2" descr="http://student.ccbcmd.edu/biotutorials/energy/images/atp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362200"/>
            <a:ext cx="5562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165</TotalTime>
  <Words>491</Words>
  <Application>Microsoft Office PowerPoint</Application>
  <PresentationFormat>On-screen Show (4:3)</PresentationFormat>
  <Paragraphs>138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7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Century Schoolbook</vt:lpstr>
      <vt:lpstr>Arial</vt:lpstr>
      <vt:lpstr>Wingdings</vt:lpstr>
      <vt:lpstr>Wingdings 2</vt:lpstr>
      <vt:lpstr>Calibri</vt:lpstr>
      <vt:lpstr>Oriel</vt:lpstr>
      <vt:lpstr>Oriel</vt:lpstr>
      <vt:lpstr>Oriel</vt:lpstr>
      <vt:lpstr>Oriel</vt:lpstr>
      <vt:lpstr>Oriel</vt:lpstr>
      <vt:lpstr>Oriel</vt:lpstr>
      <vt:lpstr>Oriel</vt:lpstr>
      <vt:lpstr>ANATOMY AND PHYSIOLOGY</vt:lpstr>
      <vt:lpstr>MATTER AND ENERGY</vt:lpstr>
      <vt:lpstr>FORMS OF ENERGY</vt:lpstr>
      <vt:lpstr>ATOMIC LEVEL OF ORGANIZATION COMMON ELEMENTS COMPOSING THE HUMAN BODY </vt:lpstr>
      <vt:lpstr>BIOCHEMISTRY</vt:lpstr>
      <vt:lpstr>WATER</vt:lpstr>
      <vt:lpstr>ELECTROLYTES ARE IONS THAT CONDUCT AN ELECTRICAL CURRENT IN SOLUTION</vt:lpstr>
      <vt:lpstr>Slide 8</vt:lpstr>
      <vt:lpstr>ORGANIC COMPOUNDS CONTAIN CARBON</vt:lpstr>
      <vt:lpstr>LIPID </vt:lpstr>
      <vt:lpstr>Slide 11</vt:lpstr>
      <vt:lpstr>PROTEINS</vt:lpstr>
      <vt:lpstr>NUCLEIC ACIDS (DNA &amp; RNA)</vt:lpstr>
      <vt:lpstr>Slide 14</vt:lpstr>
      <vt:lpstr>Slide 15</vt:lpstr>
      <vt:lpstr>ADENOSINE TRIPHOSPHATE (ATP)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and Physiology</dc:title>
  <dc:creator>Swartz</dc:creator>
  <cp:lastModifiedBy>Menifee</cp:lastModifiedBy>
  <cp:revision>17</cp:revision>
  <dcterms:created xsi:type="dcterms:W3CDTF">2010-02-01T16:59:45Z</dcterms:created>
  <dcterms:modified xsi:type="dcterms:W3CDTF">2010-02-04T12:39:43Z</dcterms:modified>
</cp:coreProperties>
</file>