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02" y="-1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7C665B-FEC8-463E-92D2-475E162ECAED}" type="datetimeFigureOut">
              <a:rPr lang="en-US" smtClean="0"/>
              <a:t>5/5/2011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C665B-FEC8-463E-92D2-475E162ECAED}" type="datetimeFigureOut">
              <a:rPr lang="en-US" smtClean="0"/>
              <a:t>5/5/2011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7C665B-FEC8-463E-92D2-475E162ECAED}" type="datetimeFigureOut">
              <a:rPr lang="en-US" smtClean="0"/>
              <a:t>5/5/2011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7C665B-FEC8-463E-92D2-475E162ECAED}" type="datetimeFigureOut">
              <a:rPr lang="en-US" smtClean="0"/>
              <a:t>5/5/2011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7C665B-FEC8-463E-92D2-475E162ECAED}" type="datetimeFigureOut">
              <a:rPr lang="en-US" smtClean="0"/>
              <a:t>5/5/2011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7C665B-FEC8-463E-92D2-475E162ECAED}" type="datetimeFigureOut">
              <a:rPr lang="en-US" smtClean="0"/>
              <a:t>5/5/2011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7C665B-FEC8-463E-92D2-475E162ECAED}" type="datetimeFigureOut">
              <a:rPr lang="en-US" smtClean="0"/>
              <a:t>5/5/2011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7C665B-FEC8-463E-92D2-475E162ECAED}" type="datetimeFigureOut">
              <a:rPr lang="en-US" smtClean="0"/>
              <a:t>5/5/2011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7C665B-FEC8-463E-92D2-475E162ECAED}" type="datetimeFigureOut">
              <a:rPr lang="en-US" smtClean="0"/>
              <a:t>5/5/2011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C665B-FEC8-463E-92D2-475E162ECAED}" type="datetimeFigureOut">
              <a:rPr lang="en-US" smtClean="0"/>
              <a:t>5/5/2011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C665B-FEC8-463E-92D2-475E162ECAED}" type="datetimeFigureOut">
              <a:rPr lang="en-US" smtClean="0"/>
              <a:t>5/5/2011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D1FCF-C891-4150-996A-1135D389802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7C665B-FEC8-463E-92D2-475E162ECAED}" type="datetimeFigureOut">
              <a:rPr lang="en-US" smtClean="0"/>
              <a:t>5/5/2011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D1FCF-C891-4150-996A-1135D389802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1295399"/>
          </a:xfrm>
        </p:spPr>
        <p:txBody>
          <a:bodyPr/>
          <a:lstStyle/>
          <a:p>
            <a:r>
              <a:rPr lang="en-US" dirty="0" smtClean="0"/>
              <a:t>Acids and Bases in Chemistry</a:t>
            </a:r>
            <a:endParaRPr lang="en-US" dirty="0"/>
          </a:p>
        </p:txBody>
      </p:sp>
      <p:sp>
        <p:nvSpPr>
          <p:cNvPr id="3" name="Subtitle 2"/>
          <p:cNvSpPr>
            <a:spLocks noGrp="1"/>
          </p:cNvSpPr>
          <p:nvPr>
            <p:ph type="subTitle" idx="1"/>
          </p:nvPr>
        </p:nvSpPr>
        <p:spPr>
          <a:xfrm>
            <a:off x="1371600" y="2057400"/>
            <a:ext cx="6400800" cy="1752600"/>
          </a:xfrm>
        </p:spPr>
        <p:txBody>
          <a:bodyPr/>
          <a:lstStyle/>
          <a:p>
            <a:r>
              <a:rPr lang="en-US" b="1" dirty="0" smtClean="0"/>
              <a:t>Scientists use “indicators” to test if an unknown substance is an acid, base or neutral substance.</a:t>
            </a:r>
            <a:endParaRPr lang="en-US" b="1" dirty="0"/>
          </a:p>
        </p:txBody>
      </p:sp>
      <p:pic>
        <p:nvPicPr>
          <p:cNvPr id="1026" name="Picture 2" descr="C:\Documents and Settings\teacher\Local Settings\Temporary Internet Files\Content.IE5\8WGQ56HC\MP900409543[1].jpg"/>
          <p:cNvPicPr>
            <a:picLocks noChangeAspect="1" noChangeArrowheads="1"/>
          </p:cNvPicPr>
          <p:nvPr/>
        </p:nvPicPr>
        <p:blipFill>
          <a:blip r:embed="rId2" cstate="print"/>
          <a:srcRect/>
          <a:stretch>
            <a:fillRect/>
          </a:stretch>
        </p:blipFill>
        <p:spPr bwMode="auto">
          <a:xfrm>
            <a:off x="-3505199" y="-685799"/>
            <a:ext cx="228600" cy="3048000"/>
          </a:xfrm>
          <a:prstGeom prst="rect">
            <a:avLst/>
          </a:prstGeom>
          <a:noFill/>
        </p:spPr>
      </p:pic>
      <p:pic>
        <p:nvPicPr>
          <p:cNvPr id="1027" name="Picture 3" descr="C:\Documents and Settings\teacher\Local Settings\Temporary Internet Files\Content.IE5\8WGQ56HC\MP900409543[1].jpg"/>
          <p:cNvPicPr>
            <a:picLocks noChangeAspect="1" noChangeArrowheads="1"/>
          </p:cNvPicPr>
          <p:nvPr/>
        </p:nvPicPr>
        <p:blipFill>
          <a:blip r:embed="rId3" cstate="print"/>
          <a:srcRect/>
          <a:stretch>
            <a:fillRect/>
          </a:stretch>
        </p:blipFill>
        <p:spPr bwMode="auto">
          <a:xfrm>
            <a:off x="2590800" y="3657600"/>
            <a:ext cx="3581400" cy="25146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8229600" cy="1143000"/>
          </a:xfrm>
        </p:spPr>
        <p:txBody>
          <a:bodyPr/>
          <a:lstStyle/>
          <a:p>
            <a:endParaRPr lang="en-US" dirty="0"/>
          </a:p>
        </p:txBody>
      </p:sp>
      <p:pic>
        <p:nvPicPr>
          <p:cNvPr id="4" name="Content Placeholder 3" descr="phscale.gif"/>
          <p:cNvPicPr>
            <a:picLocks noGrp="1" noChangeAspect="1"/>
          </p:cNvPicPr>
          <p:nvPr>
            <p:ph idx="1"/>
          </p:nvPr>
        </p:nvPicPr>
        <p:blipFill>
          <a:blip r:embed="rId2" cstate="print"/>
          <a:stretch>
            <a:fillRect/>
          </a:stretch>
        </p:blipFill>
        <p:spPr>
          <a:xfrm>
            <a:off x="4953000" y="152400"/>
            <a:ext cx="3600450" cy="6324600"/>
          </a:xfrm>
        </p:spPr>
      </p:pic>
      <p:sp>
        <p:nvSpPr>
          <p:cNvPr id="5" name="TextBox 4"/>
          <p:cNvSpPr txBox="1"/>
          <p:nvPr/>
        </p:nvSpPr>
        <p:spPr>
          <a:xfrm>
            <a:off x="381000" y="609600"/>
            <a:ext cx="4267200" cy="5262979"/>
          </a:xfrm>
          <a:prstGeom prst="rect">
            <a:avLst/>
          </a:prstGeom>
          <a:noFill/>
        </p:spPr>
        <p:txBody>
          <a:bodyPr wrap="square" rtlCol="0">
            <a:spAutoFit/>
          </a:bodyPr>
          <a:lstStyle/>
          <a:p>
            <a:r>
              <a:rPr lang="en-US" sz="2800" dirty="0" smtClean="0"/>
              <a:t>The </a:t>
            </a:r>
            <a:r>
              <a:rPr lang="en-US" sz="2800" u="sng" dirty="0" smtClean="0"/>
              <a:t>pH scale </a:t>
            </a:r>
            <a:r>
              <a:rPr lang="en-US" sz="2800" dirty="0" smtClean="0"/>
              <a:t>is used as an indicator.  The pH scale measures the substance on a value of 1-14.  Any substance that measures a </a:t>
            </a:r>
            <a:r>
              <a:rPr lang="en-US" sz="2800" dirty="0" smtClean="0">
                <a:solidFill>
                  <a:srgbClr val="FF0000"/>
                </a:solidFill>
              </a:rPr>
              <a:t>1-6 is an ACID</a:t>
            </a:r>
            <a:r>
              <a:rPr lang="en-US" sz="2800" dirty="0" smtClean="0"/>
              <a:t>, </a:t>
            </a:r>
            <a:r>
              <a:rPr lang="en-US" sz="2800" dirty="0" smtClean="0">
                <a:solidFill>
                  <a:srgbClr val="00B050"/>
                </a:solidFill>
              </a:rPr>
              <a:t>7 is neutral </a:t>
            </a:r>
            <a:r>
              <a:rPr lang="en-US" sz="2800" dirty="0" smtClean="0"/>
              <a:t>and </a:t>
            </a:r>
            <a:r>
              <a:rPr lang="en-US" sz="2800" dirty="0" smtClean="0">
                <a:solidFill>
                  <a:schemeClr val="tx2">
                    <a:lumMod val="60000"/>
                    <a:lumOff val="40000"/>
                  </a:schemeClr>
                </a:solidFill>
              </a:rPr>
              <a:t>8-14 indicates the substance is a BASE</a:t>
            </a:r>
            <a:r>
              <a:rPr lang="en-US" sz="2800" dirty="0" smtClean="0"/>
              <a:t>.  pH paper is used to show these color changes that indicate the correct identification of the substance</a:t>
            </a:r>
            <a:r>
              <a:rPr lang="en-US" sz="2400" dirty="0" smtClean="0"/>
              <a:t>.</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INDICATORS</a:t>
            </a:r>
            <a:endParaRPr lang="en-US" dirty="0"/>
          </a:p>
        </p:txBody>
      </p:sp>
      <p:sp>
        <p:nvSpPr>
          <p:cNvPr id="3" name="Content Placeholder 2"/>
          <p:cNvSpPr>
            <a:spLocks noGrp="1"/>
          </p:cNvSpPr>
          <p:nvPr>
            <p:ph idx="1"/>
          </p:nvPr>
        </p:nvSpPr>
        <p:spPr/>
        <p:txBody>
          <a:bodyPr/>
          <a:lstStyle/>
          <a:p>
            <a:r>
              <a:rPr lang="en-US" dirty="0" smtClean="0"/>
              <a:t>Red and Blue litmus paper:  use forceps to hold strips into liquid-SAFETY first!</a:t>
            </a:r>
          </a:p>
          <a:p>
            <a:endParaRPr lang="en-US" dirty="0"/>
          </a:p>
        </p:txBody>
      </p:sp>
      <p:pic>
        <p:nvPicPr>
          <p:cNvPr id="4" name="Picture 3" descr="litmuspaper.jpg"/>
          <p:cNvPicPr>
            <a:picLocks noChangeAspect="1"/>
          </p:cNvPicPr>
          <p:nvPr/>
        </p:nvPicPr>
        <p:blipFill>
          <a:blip r:embed="rId2" cstate="print"/>
          <a:stretch>
            <a:fillRect/>
          </a:stretch>
        </p:blipFill>
        <p:spPr>
          <a:xfrm>
            <a:off x="381000" y="2590800"/>
            <a:ext cx="4064000" cy="2514600"/>
          </a:xfrm>
          <a:prstGeom prst="rect">
            <a:avLst/>
          </a:prstGeom>
        </p:spPr>
      </p:pic>
      <p:sp>
        <p:nvSpPr>
          <p:cNvPr id="5" name="TextBox 4"/>
          <p:cNvSpPr txBox="1"/>
          <p:nvPr/>
        </p:nvSpPr>
        <p:spPr>
          <a:xfrm>
            <a:off x="5029200" y="2743200"/>
            <a:ext cx="3352800" cy="3539430"/>
          </a:xfrm>
          <a:prstGeom prst="rect">
            <a:avLst/>
          </a:prstGeom>
          <a:noFill/>
        </p:spPr>
        <p:txBody>
          <a:bodyPr wrap="square" rtlCol="0">
            <a:spAutoFit/>
          </a:bodyPr>
          <a:lstStyle/>
          <a:p>
            <a:r>
              <a:rPr lang="en-US" sz="2800" dirty="0" smtClean="0"/>
              <a:t>Red litmus paper STAYS red in an acid and turns </a:t>
            </a:r>
            <a:r>
              <a:rPr lang="en-US" sz="2800" dirty="0" smtClean="0">
                <a:solidFill>
                  <a:schemeClr val="tx2">
                    <a:lumMod val="60000"/>
                    <a:lumOff val="40000"/>
                  </a:schemeClr>
                </a:solidFill>
              </a:rPr>
              <a:t>BLUE </a:t>
            </a:r>
            <a:r>
              <a:rPr lang="en-US" sz="2800" dirty="0" smtClean="0"/>
              <a:t>in a base.  Blue litmus paper STAYS blue in a base and turns </a:t>
            </a:r>
            <a:r>
              <a:rPr lang="en-US" sz="2800" dirty="0" smtClean="0">
                <a:solidFill>
                  <a:srgbClr val="FF0000"/>
                </a:solidFill>
              </a:rPr>
              <a:t>RED</a:t>
            </a:r>
            <a:r>
              <a:rPr lang="en-US" sz="2800" dirty="0" smtClean="0"/>
              <a:t> in an acid.  What about neutrals?</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itmus.jpg"/>
          <p:cNvPicPr>
            <a:picLocks noChangeAspect="1"/>
          </p:cNvPicPr>
          <p:nvPr/>
        </p:nvPicPr>
        <p:blipFill>
          <a:blip r:embed="rId2" cstate="print"/>
          <a:stretch>
            <a:fillRect/>
          </a:stretch>
        </p:blipFill>
        <p:spPr>
          <a:xfrm>
            <a:off x="5562600" y="1219200"/>
            <a:ext cx="3200400" cy="4648200"/>
          </a:xfrm>
          <a:prstGeom prst="rect">
            <a:avLst/>
          </a:prstGeom>
        </p:spPr>
      </p:pic>
      <p:sp>
        <p:nvSpPr>
          <p:cNvPr id="5" name="TextBox 4"/>
          <p:cNvSpPr txBox="1"/>
          <p:nvPr/>
        </p:nvSpPr>
        <p:spPr>
          <a:xfrm>
            <a:off x="685800" y="1143000"/>
            <a:ext cx="4419600" cy="2246769"/>
          </a:xfrm>
          <a:prstGeom prst="rect">
            <a:avLst/>
          </a:prstGeom>
          <a:noFill/>
        </p:spPr>
        <p:txBody>
          <a:bodyPr wrap="square" rtlCol="0">
            <a:spAutoFit/>
          </a:bodyPr>
          <a:lstStyle/>
          <a:p>
            <a:r>
              <a:rPr lang="en-US" sz="2800" dirty="0" smtClean="0"/>
              <a:t>*Remember:  You only need to gently dip the end of the litmus into the liquid.  Be sure you don’t drop the paper into the liquid.</a:t>
            </a:r>
            <a:endParaRPr lang="en-US" sz="2800" dirty="0"/>
          </a:p>
        </p:txBody>
      </p:sp>
      <p:sp>
        <p:nvSpPr>
          <p:cNvPr id="6" name="TextBox 5"/>
          <p:cNvSpPr txBox="1"/>
          <p:nvPr/>
        </p:nvSpPr>
        <p:spPr>
          <a:xfrm>
            <a:off x="609600" y="3962400"/>
            <a:ext cx="4419600" cy="1815882"/>
          </a:xfrm>
          <a:prstGeom prst="rect">
            <a:avLst/>
          </a:prstGeom>
          <a:noFill/>
        </p:spPr>
        <p:txBody>
          <a:bodyPr wrap="square" rtlCol="0">
            <a:spAutoFit/>
          </a:bodyPr>
          <a:lstStyle/>
          <a:p>
            <a:r>
              <a:rPr lang="en-US" sz="2800" dirty="0" smtClean="0"/>
              <a:t>*Lay the strip onto a paper towel to dry.  Look at the color of the strip where the liquid stops rising.</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85800"/>
            <a:ext cx="8534400" cy="584775"/>
          </a:xfrm>
          <a:prstGeom prst="rect">
            <a:avLst/>
          </a:prstGeom>
          <a:noFill/>
        </p:spPr>
        <p:txBody>
          <a:bodyPr wrap="square" rtlCol="0">
            <a:spAutoFit/>
          </a:bodyPr>
          <a:lstStyle/>
          <a:p>
            <a:pPr algn="ctr"/>
            <a:r>
              <a:rPr lang="en-US" sz="3200" dirty="0" smtClean="0"/>
              <a:t>Phenolphthalein Solution Indicator:  Phenol. Soln.</a:t>
            </a:r>
            <a:endParaRPr lang="en-US" sz="3200" dirty="0"/>
          </a:p>
        </p:txBody>
      </p:sp>
      <p:pic>
        <p:nvPicPr>
          <p:cNvPr id="2050" name="Picture 2" descr="C:\Documents and Settings\teacher\Local Settings\Temporary Internet Files\Content.IE5\IDRA411K\MP900448748[1].jpg"/>
          <p:cNvPicPr>
            <a:picLocks noChangeAspect="1" noChangeArrowheads="1"/>
          </p:cNvPicPr>
          <p:nvPr/>
        </p:nvPicPr>
        <p:blipFill>
          <a:blip r:embed="rId2" cstate="print"/>
          <a:srcRect/>
          <a:stretch>
            <a:fillRect/>
          </a:stretch>
        </p:blipFill>
        <p:spPr bwMode="auto">
          <a:xfrm>
            <a:off x="533400" y="1371600"/>
            <a:ext cx="2286000" cy="2133600"/>
          </a:xfrm>
          <a:prstGeom prst="rect">
            <a:avLst/>
          </a:prstGeom>
          <a:noFill/>
        </p:spPr>
      </p:pic>
      <p:sp>
        <p:nvSpPr>
          <p:cNvPr id="4" name="TextBox 3"/>
          <p:cNvSpPr txBox="1"/>
          <p:nvPr/>
        </p:nvSpPr>
        <p:spPr>
          <a:xfrm>
            <a:off x="3200400" y="1371600"/>
            <a:ext cx="5181600" cy="2246769"/>
          </a:xfrm>
          <a:prstGeom prst="rect">
            <a:avLst/>
          </a:prstGeom>
          <a:noFill/>
        </p:spPr>
        <p:txBody>
          <a:bodyPr wrap="square" rtlCol="0">
            <a:spAutoFit/>
          </a:bodyPr>
          <a:lstStyle/>
          <a:p>
            <a:r>
              <a:rPr lang="en-US" sz="2800" dirty="0" smtClean="0"/>
              <a:t>*Highly flammable/combustible material-be sure to keep lid on container when not using.  Can ignite in air.  Use only small amounts with eyedroppers.</a:t>
            </a:r>
            <a:endParaRPr lang="en-US" sz="2800" dirty="0"/>
          </a:p>
        </p:txBody>
      </p:sp>
      <p:sp>
        <p:nvSpPr>
          <p:cNvPr id="5" name="TextBox 4"/>
          <p:cNvSpPr txBox="1"/>
          <p:nvPr/>
        </p:nvSpPr>
        <p:spPr>
          <a:xfrm>
            <a:off x="762000" y="4191000"/>
            <a:ext cx="7696200" cy="1815882"/>
          </a:xfrm>
          <a:prstGeom prst="rect">
            <a:avLst/>
          </a:prstGeom>
          <a:noFill/>
        </p:spPr>
        <p:txBody>
          <a:bodyPr wrap="square" rtlCol="0">
            <a:spAutoFit/>
          </a:bodyPr>
          <a:lstStyle/>
          <a:p>
            <a:r>
              <a:rPr lang="en-US" sz="2800" dirty="0" smtClean="0"/>
              <a:t>Phenol. indicator is a clear liquid with a strong, cooling odor.  When a drop is placed in an acid, the acid does not change color.  When a drop is placed in a base, the liquid turns bright </a:t>
            </a:r>
            <a:r>
              <a:rPr lang="en-US" sz="2800" dirty="0" smtClean="0">
                <a:solidFill>
                  <a:srgbClr val="7030A0"/>
                </a:solidFill>
              </a:rPr>
              <a:t>PURPLE.</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90600"/>
            <a:ext cx="3657600" cy="2739211"/>
          </a:xfrm>
          <a:prstGeom prst="rect">
            <a:avLst/>
          </a:prstGeom>
          <a:noFill/>
        </p:spPr>
        <p:txBody>
          <a:bodyPr wrap="square" rtlCol="0">
            <a:spAutoFit/>
          </a:bodyPr>
          <a:lstStyle/>
          <a:p>
            <a:r>
              <a:rPr lang="en-US" sz="3200" u="sng" dirty="0" smtClean="0">
                <a:solidFill>
                  <a:srgbClr val="C00000"/>
                </a:solidFill>
              </a:rPr>
              <a:t>Universal indicator</a:t>
            </a:r>
            <a:r>
              <a:rPr lang="en-US" sz="2800" dirty="0" smtClean="0"/>
              <a:t>-this is a red, flammable liquid.  Be careful not getting it on your skin or clothes, it also stains!</a:t>
            </a:r>
            <a:endParaRPr lang="en-US" sz="2800" dirty="0"/>
          </a:p>
        </p:txBody>
      </p:sp>
      <p:pic>
        <p:nvPicPr>
          <p:cNvPr id="3074" name="Picture 2" descr="C:\Documents and Settings\teacher\Local Settings\Temporary Internet Files\Content.IE5\IDRA411K\MC900434816[1].png"/>
          <p:cNvPicPr>
            <a:picLocks noChangeAspect="1" noChangeArrowheads="1"/>
          </p:cNvPicPr>
          <p:nvPr/>
        </p:nvPicPr>
        <p:blipFill>
          <a:blip r:embed="rId2" cstate="print"/>
          <a:srcRect/>
          <a:stretch>
            <a:fillRect/>
          </a:stretch>
        </p:blipFill>
        <p:spPr bwMode="auto">
          <a:xfrm>
            <a:off x="3657600" y="685800"/>
            <a:ext cx="1828572" cy="1828572"/>
          </a:xfrm>
          <a:prstGeom prst="rect">
            <a:avLst/>
          </a:prstGeom>
          <a:noFill/>
        </p:spPr>
      </p:pic>
      <p:sp>
        <p:nvSpPr>
          <p:cNvPr id="4" name="TextBox 3"/>
          <p:cNvSpPr txBox="1"/>
          <p:nvPr/>
        </p:nvSpPr>
        <p:spPr>
          <a:xfrm>
            <a:off x="5334000" y="609600"/>
            <a:ext cx="3505200" cy="3539430"/>
          </a:xfrm>
          <a:prstGeom prst="rect">
            <a:avLst/>
          </a:prstGeom>
          <a:noFill/>
        </p:spPr>
        <p:txBody>
          <a:bodyPr wrap="square" rtlCol="0">
            <a:spAutoFit/>
          </a:bodyPr>
          <a:lstStyle/>
          <a:p>
            <a:r>
              <a:rPr lang="en-US" sz="2800" dirty="0" smtClean="0"/>
              <a:t>A few drops of this indicator will turn acids light red or orange, neutrals will be either greenish-yellow or yellow and bases will be blue to indigo.</a:t>
            </a:r>
            <a:endParaRPr lang="en-US" sz="2800" dirty="0"/>
          </a:p>
        </p:txBody>
      </p:sp>
      <p:pic>
        <p:nvPicPr>
          <p:cNvPr id="5" name="Picture 4" descr="ph colors.bmp"/>
          <p:cNvPicPr>
            <a:picLocks noChangeAspect="1"/>
          </p:cNvPicPr>
          <p:nvPr/>
        </p:nvPicPr>
        <p:blipFill>
          <a:blip r:embed="rId3" cstate="print"/>
          <a:stretch>
            <a:fillRect/>
          </a:stretch>
        </p:blipFill>
        <p:spPr>
          <a:xfrm>
            <a:off x="838200" y="4419600"/>
            <a:ext cx="7543800" cy="1447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8001000" cy="646331"/>
          </a:xfrm>
          <a:prstGeom prst="rect">
            <a:avLst/>
          </a:prstGeom>
          <a:noFill/>
        </p:spPr>
        <p:txBody>
          <a:bodyPr wrap="square" rtlCol="0">
            <a:spAutoFit/>
          </a:bodyPr>
          <a:lstStyle/>
          <a:p>
            <a:pPr algn="ctr"/>
            <a:r>
              <a:rPr lang="en-US" sz="3600" dirty="0" err="1" smtClean="0">
                <a:solidFill>
                  <a:schemeClr val="accent3">
                    <a:lumMod val="50000"/>
                  </a:schemeClr>
                </a:solidFill>
              </a:rPr>
              <a:t>Bromothymol</a:t>
            </a:r>
            <a:r>
              <a:rPr lang="en-US" sz="3600" dirty="0" smtClean="0">
                <a:solidFill>
                  <a:schemeClr val="accent3">
                    <a:lumMod val="50000"/>
                  </a:schemeClr>
                </a:solidFill>
                <a:effectLst>
                  <a:outerShdw blurRad="38100" dist="38100" dir="2700000" algn="tl">
                    <a:srgbClr val="000000">
                      <a:alpha val="43137"/>
                    </a:srgbClr>
                  </a:outerShdw>
                </a:effectLst>
              </a:rPr>
              <a:t> </a:t>
            </a:r>
            <a:r>
              <a:rPr lang="en-US" sz="3600" dirty="0" smtClean="0">
                <a:solidFill>
                  <a:schemeClr val="accent3">
                    <a:lumMod val="50000"/>
                  </a:schemeClr>
                </a:solidFill>
              </a:rPr>
              <a:t>Blue: </a:t>
            </a:r>
            <a:r>
              <a:rPr lang="en-US" sz="3600" dirty="0" smtClean="0">
                <a:solidFill>
                  <a:schemeClr val="accent3">
                    <a:lumMod val="50000"/>
                  </a:schemeClr>
                </a:solidFill>
                <a:effectLst>
                  <a:outerShdw blurRad="38100" dist="38100" dir="2700000" algn="tl">
                    <a:srgbClr val="000000">
                      <a:alpha val="43137"/>
                    </a:srgbClr>
                  </a:outerShdw>
                </a:effectLst>
              </a:rPr>
              <a:t> </a:t>
            </a:r>
            <a:r>
              <a:rPr lang="en-US" sz="3600" dirty="0" err="1" smtClean="0">
                <a:solidFill>
                  <a:schemeClr val="accent3">
                    <a:lumMod val="50000"/>
                  </a:schemeClr>
                </a:solidFill>
              </a:rPr>
              <a:t>Bromo</a:t>
            </a:r>
            <a:r>
              <a:rPr lang="en-US" sz="3600" dirty="0" smtClean="0">
                <a:solidFill>
                  <a:schemeClr val="accent3">
                    <a:lumMod val="50000"/>
                  </a:schemeClr>
                </a:solidFill>
              </a:rPr>
              <a:t>.</a:t>
            </a:r>
            <a:r>
              <a:rPr lang="en-US" sz="3600" dirty="0" smtClean="0">
                <a:solidFill>
                  <a:schemeClr val="accent3">
                    <a:lumMod val="50000"/>
                  </a:schemeClr>
                </a:solidFill>
                <a:effectLst>
                  <a:outerShdw blurRad="38100" dist="38100" dir="2700000" algn="tl">
                    <a:srgbClr val="000000">
                      <a:alpha val="43137"/>
                    </a:srgbClr>
                  </a:outerShdw>
                </a:effectLst>
              </a:rPr>
              <a:t> </a:t>
            </a:r>
            <a:r>
              <a:rPr lang="en-US" sz="3600" dirty="0" smtClean="0">
                <a:solidFill>
                  <a:schemeClr val="accent3">
                    <a:lumMod val="50000"/>
                  </a:schemeClr>
                </a:solidFill>
              </a:rPr>
              <a:t>Blue</a:t>
            </a:r>
            <a:r>
              <a:rPr lang="en-US" sz="3600" dirty="0" smtClean="0">
                <a:solidFill>
                  <a:schemeClr val="accent3">
                    <a:lumMod val="50000"/>
                  </a:schemeClr>
                </a:solidFill>
                <a:effectLst>
                  <a:outerShdw blurRad="38100" dist="38100" dir="2700000" algn="tl">
                    <a:srgbClr val="000000">
                      <a:alpha val="43137"/>
                    </a:srgbClr>
                  </a:outerShdw>
                </a:effectLst>
              </a:rPr>
              <a:t> </a:t>
            </a:r>
            <a:r>
              <a:rPr lang="en-US" sz="3600" dirty="0" smtClean="0">
                <a:solidFill>
                  <a:schemeClr val="accent3">
                    <a:lumMod val="50000"/>
                  </a:schemeClr>
                </a:solidFill>
              </a:rPr>
              <a:t>Soln.</a:t>
            </a:r>
            <a:endParaRPr lang="en-US" sz="3600" dirty="0">
              <a:solidFill>
                <a:schemeClr val="accent3">
                  <a:lumMod val="50000"/>
                </a:schemeClr>
              </a:solidFill>
            </a:endParaRPr>
          </a:p>
        </p:txBody>
      </p:sp>
      <p:sp>
        <p:nvSpPr>
          <p:cNvPr id="3" name="TextBox 2"/>
          <p:cNvSpPr txBox="1"/>
          <p:nvPr/>
        </p:nvSpPr>
        <p:spPr>
          <a:xfrm>
            <a:off x="990600" y="1295400"/>
            <a:ext cx="7467600" cy="1815882"/>
          </a:xfrm>
          <a:prstGeom prst="rect">
            <a:avLst/>
          </a:prstGeom>
          <a:noFill/>
        </p:spPr>
        <p:txBody>
          <a:bodyPr wrap="square" rtlCol="0">
            <a:spAutoFit/>
          </a:bodyPr>
          <a:lstStyle/>
          <a:p>
            <a:r>
              <a:rPr lang="en-US" sz="2800" dirty="0" smtClean="0"/>
              <a:t>This indicator is dark green in color.  If you put 3 or 4 drops in an acid, it will turn </a:t>
            </a:r>
            <a:r>
              <a:rPr lang="en-US" sz="2800" b="1" dirty="0" smtClean="0">
                <a:solidFill>
                  <a:srgbClr val="FFFF00"/>
                </a:solidFill>
                <a:effectLst>
                  <a:outerShdw blurRad="38100" dist="38100" dir="2700000" algn="tl">
                    <a:srgbClr val="000000">
                      <a:alpha val="43137"/>
                    </a:srgbClr>
                  </a:outerShdw>
                </a:effectLst>
              </a:rPr>
              <a:t>yellow</a:t>
            </a:r>
            <a:r>
              <a:rPr lang="en-US" sz="2800" dirty="0" smtClean="0"/>
              <a:t>.  Putting 3 or 4 drops in a base will turn it </a:t>
            </a:r>
            <a:r>
              <a:rPr lang="en-US" sz="2800" dirty="0" smtClean="0">
                <a:solidFill>
                  <a:schemeClr val="tx2">
                    <a:lumMod val="60000"/>
                    <a:lumOff val="40000"/>
                  </a:schemeClr>
                </a:solidFill>
                <a:effectLst>
                  <a:outerShdw blurRad="38100" dist="38100" dir="2700000" algn="tl">
                    <a:srgbClr val="000000">
                      <a:alpha val="43137"/>
                    </a:srgbClr>
                  </a:outerShdw>
                </a:effectLst>
              </a:rPr>
              <a:t>blue</a:t>
            </a:r>
            <a:r>
              <a:rPr lang="en-US" sz="2800" dirty="0" smtClean="0"/>
              <a:t>.  Neutral substances remain light </a:t>
            </a:r>
            <a:r>
              <a:rPr lang="en-US" sz="2800" dirty="0" smtClean="0">
                <a:solidFill>
                  <a:srgbClr val="92D050"/>
                </a:solidFill>
                <a:effectLst>
                  <a:outerShdw blurRad="38100" dist="38100" dir="2700000" algn="tl">
                    <a:srgbClr val="000000">
                      <a:alpha val="43137"/>
                    </a:srgbClr>
                  </a:outerShdw>
                </a:effectLst>
              </a:rPr>
              <a:t>green</a:t>
            </a:r>
            <a:r>
              <a:rPr lang="en-US" sz="2800" dirty="0" smtClean="0"/>
              <a:t> in color.</a:t>
            </a:r>
            <a:endParaRPr lang="en-US" sz="2800" dirty="0"/>
          </a:p>
        </p:txBody>
      </p:sp>
      <p:pic>
        <p:nvPicPr>
          <p:cNvPr id="5" name="Picture 4" descr="bromothymol_blue_solution.jpg"/>
          <p:cNvPicPr>
            <a:picLocks noChangeAspect="1"/>
          </p:cNvPicPr>
          <p:nvPr/>
        </p:nvPicPr>
        <p:blipFill>
          <a:blip r:embed="rId2" cstate="print"/>
          <a:stretch>
            <a:fillRect/>
          </a:stretch>
        </p:blipFill>
        <p:spPr>
          <a:xfrm>
            <a:off x="2590800" y="3200400"/>
            <a:ext cx="4267200" cy="2895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924800" cy="584775"/>
          </a:xfrm>
          <a:prstGeom prst="rect">
            <a:avLst/>
          </a:prstGeom>
          <a:noFill/>
        </p:spPr>
        <p:txBody>
          <a:bodyPr wrap="square" rtlCol="0">
            <a:spAutoFit/>
          </a:bodyPr>
          <a:lstStyle/>
          <a:p>
            <a:pPr algn="ctr"/>
            <a:r>
              <a:rPr lang="en-US" sz="3200" u="sng" dirty="0" smtClean="0"/>
              <a:t>pH paper or UNIVERSAL paper</a:t>
            </a:r>
            <a:endParaRPr lang="en-US" sz="3200" u="sng" dirty="0"/>
          </a:p>
        </p:txBody>
      </p:sp>
      <p:sp>
        <p:nvSpPr>
          <p:cNvPr id="3" name="TextBox 2"/>
          <p:cNvSpPr txBox="1"/>
          <p:nvPr/>
        </p:nvSpPr>
        <p:spPr>
          <a:xfrm>
            <a:off x="990600" y="3276600"/>
            <a:ext cx="7391400" cy="3108543"/>
          </a:xfrm>
          <a:prstGeom prst="rect">
            <a:avLst/>
          </a:prstGeom>
          <a:noFill/>
        </p:spPr>
        <p:txBody>
          <a:bodyPr wrap="square" rtlCol="0">
            <a:spAutoFit/>
          </a:bodyPr>
          <a:lstStyle/>
          <a:p>
            <a:r>
              <a:rPr lang="en-US" sz="2800" dirty="0" smtClean="0"/>
              <a:t>Generally the color of this paper is orange or light tan.  If you place it in an acid, the paper will turn red or dark orange.  If it is placed in a neutral substance, the pH paper will generally stay orange or tan and in bases, the paper will generally turn dark green to brown…this is a poor indicator to identify an exact pH value!</a:t>
            </a:r>
            <a:endParaRPr lang="en-US" sz="2800" dirty="0"/>
          </a:p>
        </p:txBody>
      </p:sp>
      <p:pic>
        <p:nvPicPr>
          <p:cNvPr id="4" name="Picture 3" descr="universalPaper.jpg"/>
          <p:cNvPicPr>
            <a:picLocks noChangeAspect="1"/>
          </p:cNvPicPr>
          <p:nvPr/>
        </p:nvPicPr>
        <p:blipFill>
          <a:blip r:embed="rId2" cstate="print"/>
          <a:stretch>
            <a:fillRect/>
          </a:stretch>
        </p:blipFill>
        <p:spPr>
          <a:xfrm>
            <a:off x="3352800" y="1219200"/>
            <a:ext cx="2438400" cy="187756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451</Words>
  <Application>Microsoft Office PowerPoint</Application>
  <PresentationFormat>On-screen Show (4:3)</PresentationFormat>
  <Paragraphs>17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Acids and Bases in Chemistry</vt:lpstr>
      <vt:lpstr>Slide 2</vt:lpstr>
      <vt:lpstr>Other INDICATORS</vt:lpstr>
      <vt:lpstr>Slide 4</vt:lpstr>
      <vt:lpstr>Slide 5</vt:lpstr>
      <vt:lpstr>Slide 6</vt:lpstr>
      <vt:lpstr>Slide 7</vt:lpstr>
      <vt:lpstr>Slide 8</vt:lpstr>
    </vt:vector>
  </TitlesOfParts>
  <Company>Voorhees Township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Acids and Bases in Chemistry</dc:title>
  <dc:creator>Teacher</dc:creator>
  <cp:lastModifiedBy>Teacher</cp:lastModifiedBy>
  <cp:revision>1</cp:revision>
  <dcterms:created xsi:type="dcterms:W3CDTF">2011-05-05T13:24:00Z</dcterms:created>
  <dcterms:modified xsi:type="dcterms:W3CDTF">2011-05-05T14:53:51Z</dcterms:modified>
</cp:coreProperties>
</file>