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98" r:id="rId2"/>
    <p:sldId id="29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4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57" r:id="rId38"/>
    <p:sldId id="259" r:id="rId39"/>
    <p:sldId id="260" r:id="rId40"/>
    <p:sldId id="261" r:id="rId41"/>
    <p:sldId id="25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47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viewProps" Target="view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slide" Target="slides/slide41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presProps" Target="presProps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D4221-7EC3-B544-A45C-63DCD99325CE}" type="datetimeFigureOut">
              <a:rPr lang="en-US" smtClean="0"/>
              <a:t>12/16/12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32FB4-BBFB-A646-B2B5-47AA561B0E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education.jlab.org/elementmath/question.php?7175120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100" y="846610"/>
            <a:ext cx="7772400" cy="1470025"/>
          </a:xfrm>
        </p:spPr>
        <p:txBody>
          <a:bodyPr/>
          <a:lstStyle/>
          <a:p>
            <a:r>
              <a:rPr lang="en-US" dirty="0" smtClean="0"/>
              <a:t>Chemistry Test 2012-2013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13448"/>
            <a:ext cx="6400800" cy="883419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Review Slides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Studying Ideas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 “Ions: The Final Countdown”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through the checklist on the Study Guide. Revisit the notes for the boxes you do not check. Make flashcards for vocab words.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through the questions on this slideshow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 more of the “yellow envelope” activities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/>
              <a:t>These are the </a:t>
            </a:r>
            <a:r>
              <a:rPr lang="en-US" sz="2800" dirty="0" err="1" smtClean="0"/>
              <a:t>mugshots</a:t>
            </a:r>
            <a:r>
              <a:rPr lang="en-US" sz="2800" dirty="0" smtClean="0"/>
              <a:t> of some suspicious elements. Based on these images, you can tell which Period #1-4 are from. Record your thoughts: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7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1. </a:t>
                      </a:r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4.  </a:t>
                      </a:r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89" y="1810189"/>
            <a:ext cx="3436599" cy="22996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128" y="1810189"/>
            <a:ext cx="2550282" cy="20629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7768" y="4525509"/>
            <a:ext cx="2096642" cy="19514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9128" y="4413250"/>
            <a:ext cx="2235200" cy="1968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68600" y="3257608"/>
            <a:ext cx="866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7820512" y="3257608"/>
            <a:ext cx="866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3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3794328" y="5447750"/>
            <a:ext cx="866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4410" y="5447750"/>
            <a:ext cx="866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2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432800" cy="61169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9868" y="3200399"/>
            <a:ext cx="1083732" cy="1490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45833" y="4916640"/>
            <a:ext cx="477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The missing element has</a:t>
            </a:r>
          </a:p>
          <a:p>
            <a:r>
              <a:rPr lang="en-US" dirty="0" smtClean="0"/>
              <a:t>______energy levels </a:t>
            </a:r>
          </a:p>
          <a:p>
            <a:r>
              <a:rPr lang="en-US" dirty="0" smtClean="0"/>
              <a:t>______electrons in the outer shell</a:t>
            </a:r>
          </a:p>
          <a:p>
            <a:r>
              <a:rPr lang="en-US" dirty="0" smtClean="0"/>
              <a:t>______protons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58601" y="4916640"/>
            <a:ext cx="18223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 smtClean="0"/>
              <a:t>14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432800" cy="61169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62101" y="1507066"/>
            <a:ext cx="1083732" cy="1490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45833" y="4916640"/>
            <a:ext cx="477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6. The missing element has</a:t>
            </a:r>
          </a:p>
          <a:p>
            <a:r>
              <a:rPr lang="en-US" dirty="0" smtClean="0"/>
              <a:t>______energy levels </a:t>
            </a:r>
          </a:p>
          <a:p>
            <a:r>
              <a:rPr lang="en-US" dirty="0" smtClean="0"/>
              <a:t>______electrons in the outer shell</a:t>
            </a:r>
          </a:p>
          <a:p>
            <a:r>
              <a:rPr lang="en-US" dirty="0" smtClean="0"/>
              <a:t>______protons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2932" y="4916640"/>
            <a:ext cx="20064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432800" cy="61169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3700" y="114298"/>
            <a:ext cx="1083732" cy="1490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45833" y="4916640"/>
            <a:ext cx="477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. The missing element has</a:t>
            </a:r>
          </a:p>
          <a:p>
            <a:r>
              <a:rPr lang="en-US" dirty="0" smtClean="0"/>
              <a:t>______energy levels </a:t>
            </a:r>
          </a:p>
          <a:p>
            <a:r>
              <a:rPr lang="en-US" dirty="0" smtClean="0"/>
              <a:t>______electrons in the outer shell</a:t>
            </a:r>
          </a:p>
          <a:p>
            <a:r>
              <a:rPr lang="en-US" dirty="0" smtClean="0"/>
              <a:t>______protons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45405" y="4916640"/>
            <a:ext cx="20800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1</a:t>
            </a:r>
          </a:p>
          <a:p>
            <a:r>
              <a:rPr lang="en-US" sz="2800" dirty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432800" cy="61169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7432" y="4626836"/>
            <a:ext cx="1083732" cy="1490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45833" y="4916640"/>
            <a:ext cx="477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8. The missing element </a:t>
            </a:r>
          </a:p>
          <a:p>
            <a:r>
              <a:rPr lang="en-US" dirty="0" smtClean="0"/>
              <a:t>Is in the ______period</a:t>
            </a:r>
          </a:p>
          <a:p>
            <a:r>
              <a:rPr lang="en-US" dirty="0" smtClean="0"/>
              <a:t>Has an atomic number of ________.</a:t>
            </a:r>
          </a:p>
          <a:p>
            <a:r>
              <a:rPr lang="en-US" dirty="0" smtClean="0"/>
              <a:t>Has _________ TOTAL electrons.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17816" y="4916640"/>
            <a:ext cx="20064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4</a:t>
            </a:r>
          </a:p>
          <a:p>
            <a:r>
              <a:rPr lang="en-US" sz="2800" dirty="0" smtClean="0"/>
              <a:t>20</a:t>
            </a:r>
          </a:p>
          <a:p>
            <a:r>
              <a:rPr lang="en-US" sz="2800" dirty="0" smtClean="0"/>
              <a:t>20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432800" cy="61169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93165" y="1663503"/>
            <a:ext cx="1083732" cy="1490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74947" y="4639641"/>
            <a:ext cx="5803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. The missing element </a:t>
            </a:r>
          </a:p>
          <a:p>
            <a:r>
              <a:rPr lang="en-US" dirty="0" smtClean="0"/>
              <a:t>Has an atomic number of ________.</a:t>
            </a:r>
          </a:p>
          <a:p>
            <a:r>
              <a:rPr lang="en-US" dirty="0" smtClean="0"/>
              <a:t>Has the same number of electrons in its OUTER energy level as __________. </a:t>
            </a:r>
          </a:p>
          <a:p>
            <a:r>
              <a:rPr lang="en-US" dirty="0" smtClean="0"/>
              <a:t>Has _________energy levels.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56117" y="5631796"/>
            <a:ext cx="2522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</a:p>
          <a:p>
            <a:r>
              <a:rPr lang="en-US" dirty="0" smtClean="0"/>
              <a:t>P</a:t>
            </a:r>
          </a:p>
          <a:p>
            <a:r>
              <a:rPr lang="en-US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432800" cy="61169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59036" y="3149508"/>
            <a:ext cx="1083732" cy="1490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74947" y="4639641"/>
            <a:ext cx="5803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 The missing element </a:t>
            </a:r>
          </a:p>
          <a:p>
            <a:r>
              <a:rPr lang="en-US" dirty="0" smtClean="0"/>
              <a:t>Has an atomic number of ________.</a:t>
            </a:r>
          </a:p>
          <a:p>
            <a:r>
              <a:rPr lang="en-US" dirty="0" smtClean="0"/>
              <a:t>Has the same number of electrons in its OUTER energy level as __________. </a:t>
            </a:r>
          </a:p>
          <a:p>
            <a:r>
              <a:rPr lang="en-US" dirty="0" smtClean="0"/>
              <a:t>Has _________energy levels.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13824" y="5779033"/>
            <a:ext cx="22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</a:t>
            </a:r>
          </a:p>
          <a:p>
            <a:r>
              <a:rPr lang="en-US" dirty="0" smtClean="0"/>
              <a:t>F</a:t>
            </a:r>
          </a:p>
          <a:p>
            <a:r>
              <a:rPr lang="en-US" dirty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432800" cy="61169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26368" y="3130218"/>
            <a:ext cx="1083732" cy="1490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45833" y="4916640"/>
            <a:ext cx="477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The missing element </a:t>
            </a:r>
          </a:p>
          <a:p>
            <a:r>
              <a:rPr lang="en-US" dirty="0" smtClean="0"/>
              <a:t>Is in the ______period</a:t>
            </a:r>
          </a:p>
          <a:p>
            <a:r>
              <a:rPr lang="en-US" dirty="0" smtClean="0"/>
              <a:t>Has an atomic number of ________.</a:t>
            </a:r>
          </a:p>
          <a:p>
            <a:r>
              <a:rPr lang="en-US" dirty="0" smtClean="0"/>
              <a:t>Has _________ TOTAL electrons.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34716" y="4916640"/>
            <a:ext cx="206165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14</a:t>
            </a:r>
          </a:p>
          <a:p>
            <a:r>
              <a:rPr lang="en-US" sz="2400" dirty="0" smtClean="0"/>
              <a:t>14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0693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432800" cy="61169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3700" y="4626836"/>
            <a:ext cx="1083732" cy="1490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74947" y="4639641"/>
            <a:ext cx="5803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The missing element </a:t>
            </a:r>
          </a:p>
          <a:p>
            <a:r>
              <a:rPr lang="en-US" dirty="0" smtClean="0"/>
              <a:t>Has an atomic number of ________.</a:t>
            </a:r>
          </a:p>
          <a:p>
            <a:r>
              <a:rPr lang="en-US" dirty="0" smtClean="0"/>
              <a:t>Has the same number of electrons in its OUTER energy level as __________. </a:t>
            </a:r>
          </a:p>
          <a:p>
            <a:r>
              <a:rPr lang="en-US" dirty="0" smtClean="0"/>
              <a:t>Has _________energy levels.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97900" y="5668605"/>
            <a:ext cx="1638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</a:t>
            </a:r>
          </a:p>
          <a:p>
            <a:r>
              <a:rPr lang="en-US" dirty="0" smtClean="0"/>
              <a:t>Group 1</a:t>
            </a:r>
          </a:p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417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957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2549305"/>
            <a:ext cx="7391400" cy="358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1597" y="3070634"/>
            <a:ext cx="10668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8196" y="228600"/>
            <a:ext cx="86624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Can you still describe the missing element? 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3429000" y="4191000"/>
            <a:ext cx="4572000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smtClean="0"/>
              <a:t>3. The </a:t>
            </a:r>
            <a:r>
              <a:rPr lang="en-US" dirty="0"/>
              <a:t>missing element has</a:t>
            </a:r>
          </a:p>
          <a:p>
            <a:r>
              <a:rPr lang="en-US" dirty="0"/>
              <a:t>______energy levels </a:t>
            </a:r>
          </a:p>
          <a:p>
            <a:r>
              <a:rPr lang="en-US" dirty="0"/>
              <a:t>______electrons in the outer shell</a:t>
            </a:r>
          </a:p>
          <a:p>
            <a:r>
              <a:rPr lang="en-US" dirty="0"/>
              <a:t>______protons </a:t>
            </a:r>
          </a:p>
        </p:txBody>
      </p:sp>
      <p:sp>
        <p:nvSpPr>
          <p:cNvPr id="3" name="Rectangle 2"/>
          <p:cNvSpPr/>
          <p:nvPr/>
        </p:nvSpPr>
        <p:spPr>
          <a:xfrm>
            <a:off x="889503" y="1563986"/>
            <a:ext cx="482097" cy="457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18397" y="4124173"/>
            <a:ext cx="19106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9192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957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2549305"/>
            <a:ext cx="7391400" cy="358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1597" y="3070634"/>
            <a:ext cx="10668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8196" y="228600"/>
            <a:ext cx="86624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Can you still describe the missing element? 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3429000" y="4191000"/>
            <a:ext cx="4572000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smtClean="0"/>
              <a:t>4. The missing element </a:t>
            </a:r>
          </a:p>
          <a:p>
            <a:r>
              <a:rPr lang="en-US" dirty="0" smtClean="0"/>
              <a:t>Is in the ______period</a:t>
            </a:r>
          </a:p>
          <a:p>
            <a:r>
              <a:rPr lang="en-US" dirty="0" smtClean="0"/>
              <a:t>Has an atomic number of ________.</a:t>
            </a:r>
          </a:p>
          <a:p>
            <a:r>
              <a:rPr lang="en-US" dirty="0" smtClean="0"/>
              <a:t>Has _________ TOTAL electrons.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997543" y="2067962"/>
            <a:ext cx="482097" cy="457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785542" y="4191000"/>
            <a:ext cx="164345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13</a:t>
            </a:r>
          </a:p>
          <a:p>
            <a:r>
              <a:rPr lang="en-US" sz="2400" dirty="0" smtClean="0"/>
              <a:t>13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363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957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2549305"/>
            <a:ext cx="7391400" cy="358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1597" y="3070634"/>
            <a:ext cx="10668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8196" y="228600"/>
            <a:ext cx="86624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Can you still describe the missing element? 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3429000" y="4191000"/>
            <a:ext cx="4572000" cy="14773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smtClean="0"/>
              <a:t>5. The </a:t>
            </a:r>
            <a:r>
              <a:rPr lang="en-US" dirty="0"/>
              <a:t>missing element </a:t>
            </a:r>
          </a:p>
          <a:p>
            <a:r>
              <a:rPr lang="en-US" dirty="0"/>
              <a:t>Has an atomic number of ________.</a:t>
            </a:r>
          </a:p>
          <a:p>
            <a:r>
              <a:rPr lang="en-US" dirty="0"/>
              <a:t>Has the same number of electrons in its OUTER energy level as __________. </a:t>
            </a:r>
          </a:p>
          <a:p>
            <a:r>
              <a:rPr lang="en-US" dirty="0"/>
              <a:t>Has _________energy levels. </a:t>
            </a:r>
          </a:p>
        </p:txBody>
      </p:sp>
      <p:sp>
        <p:nvSpPr>
          <p:cNvPr id="3" name="Rectangle 2"/>
          <p:cNvSpPr/>
          <p:nvPr/>
        </p:nvSpPr>
        <p:spPr>
          <a:xfrm>
            <a:off x="456878" y="2080033"/>
            <a:ext cx="482097" cy="457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95988" y="4191000"/>
            <a:ext cx="15330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11</a:t>
            </a:r>
          </a:p>
          <a:p>
            <a:r>
              <a:rPr lang="en-US" sz="2800" dirty="0" smtClean="0"/>
              <a:t>Group 1</a:t>
            </a:r>
          </a:p>
          <a:p>
            <a:r>
              <a:rPr lang="en-US" sz="2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1461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279" y="990600"/>
            <a:ext cx="7893728" cy="5270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This is the periodic table you can use on our test!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7053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13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4190999"/>
            <a:ext cx="45720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smtClean="0"/>
              <a:t>6. The </a:t>
            </a:r>
            <a:r>
              <a:rPr lang="en-US" dirty="0"/>
              <a:t>missing element has</a:t>
            </a:r>
          </a:p>
          <a:p>
            <a:r>
              <a:rPr lang="en-US" dirty="0"/>
              <a:t>______energy levels </a:t>
            </a:r>
          </a:p>
          <a:p>
            <a:r>
              <a:rPr lang="en-US" dirty="0"/>
              <a:t>______electrons in the outer shell</a:t>
            </a:r>
          </a:p>
          <a:p>
            <a:r>
              <a:rPr lang="en-US" dirty="0"/>
              <a:t>______protons </a:t>
            </a:r>
          </a:p>
        </p:txBody>
      </p:sp>
      <p:sp>
        <p:nvSpPr>
          <p:cNvPr id="3" name="Rectangle 2"/>
          <p:cNvSpPr/>
          <p:nvPr/>
        </p:nvSpPr>
        <p:spPr>
          <a:xfrm>
            <a:off x="6553200" y="1551914"/>
            <a:ext cx="457200" cy="457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91859" y="4304806"/>
            <a:ext cx="1263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</a:p>
          <a:p>
            <a:r>
              <a:rPr lang="en-US" dirty="0" smtClean="0"/>
              <a:t>4</a:t>
            </a:r>
          </a:p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583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13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4114800"/>
            <a:ext cx="45720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smtClean="0"/>
              <a:t>7. The </a:t>
            </a:r>
            <a:r>
              <a:rPr lang="en-US" dirty="0"/>
              <a:t>missing element </a:t>
            </a:r>
          </a:p>
          <a:p>
            <a:r>
              <a:rPr lang="en-US" dirty="0"/>
              <a:t>Is in the ______period</a:t>
            </a:r>
          </a:p>
          <a:p>
            <a:r>
              <a:rPr lang="en-US" dirty="0"/>
              <a:t>Has an atomic number of ________.</a:t>
            </a:r>
          </a:p>
          <a:p>
            <a:r>
              <a:rPr lang="en-US" dirty="0"/>
              <a:t>Has _________ TOTAL electrons. 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0" y="2057400"/>
            <a:ext cx="457200" cy="457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07390" y="4391799"/>
            <a:ext cx="1026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 smtClean="0"/>
              <a:t>18</a:t>
            </a:r>
          </a:p>
          <a:p>
            <a:r>
              <a:rPr lang="en-US" dirty="0" smtClean="0"/>
              <a:t>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378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13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4114800"/>
            <a:ext cx="4572000" cy="147732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8. The </a:t>
            </a:r>
            <a:r>
              <a:rPr lang="en-US" dirty="0"/>
              <a:t>missing element </a:t>
            </a:r>
          </a:p>
          <a:p>
            <a:r>
              <a:rPr lang="en-US" dirty="0"/>
              <a:t>Has an atomic number of ________.</a:t>
            </a:r>
          </a:p>
          <a:p>
            <a:r>
              <a:rPr lang="en-US" dirty="0"/>
              <a:t>Has the same number of electrons in its OUTER energy level as __________. </a:t>
            </a:r>
          </a:p>
          <a:p>
            <a:r>
              <a:rPr lang="en-US" dirty="0"/>
              <a:t>Has _________energy levels. </a:t>
            </a:r>
          </a:p>
        </p:txBody>
      </p:sp>
      <p:sp>
        <p:nvSpPr>
          <p:cNvPr id="3" name="Rectangle 2"/>
          <p:cNvSpPr/>
          <p:nvPr/>
        </p:nvSpPr>
        <p:spPr>
          <a:xfrm>
            <a:off x="990600" y="2590800"/>
            <a:ext cx="457200" cy="457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96452" y="1012251"/>
            <a:ext cx="167509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20</a:t>
            </a:r>
          </a:p>
          <a:p>
            <a:r>
              <a:rPr lang="en-US" sz="2400" dirty="0" smtClean="0"/>
              <a:t>Group 2</a:t>
            </a:r>
          </a:p>
          <a:p>
            <a:r>
              <a:rPr lang="en-US" sz="2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5961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13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4114800"/>
            <a:ext cx="45720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smtClean="0"/>
              <a:t>1) The </a:t>
            </a:r>
            <a:r>
              <a:rPr lang="en-US" dirty="0"/>
              <a:t>missing element </a:t>
            </a:r>
          </a:p>
          <a:p>
            <a:r>
              <a:rPr lang="en-US" dirty="0"/>
              <a:t>Is in the ______period</a:t>
            </a:r>
            <a:endParaRPr lang="en-US" dirty="0" smtClean="0"/>
          </a:p>
          <a:p>
            <a:r>
              <a:rPr lang="en-US" dirty="0" smtClean="0"/>
              <a:t>___________valence electrons </a:t>
            </a:r>
          </a:p>
          <a:p>
            <a:r>
              <a:rPr lang="en-US" dirty="0"/>
              <a:t>Has _________ TOTAL electrons.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9866" y="3073400"/>
            <a:ext cx="457200" cy="457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94460" y="4114800"/>
            <a:ext cx="133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38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355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13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4190999"/>
            <a:ext cx="45720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smtClean="0"/>
              <a:t>2) The </a:t>
            </a:r>
            <a:r>
              <a:rPr lang="en-US" dirty="0"/>
              <a:t>missing element has</a:t>
            </a:r>
          </a:p>
          <a:p>
            <a:r>
              <a:rPr lang="en-US" dirty="0"/>
              <a:t>______energy levels </a:t>
            </a:r>
          </a:p>
          <a:p>
            <a:r>
              <a:rPr lang="en-US" dirty="0" smtClean="0"/>
              <a:t>______valence electrons </a:t>
            </a:r>
          </a:p>
          <a:p>
            <a:r>
              <a:rPr lang="en-US" dirty="0" smtClean="0"/>
              <a:t>______group number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0" y="3082679"/>
            <a:ext cx="457200" cy="457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44715" y="4190999"/>
            <a:ext cx="1689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</a:p>
          <a:p>
            <a:r>
              <a:rPr lang="en-US" dirty="0" smtClean="0"/>
              <a:t>3</a:t>
            </a:r>
          </a:p>
          <a:p>
            <a:r>
              <a:rPr lang="en-US" dirty="0" smtClean="0"/>
              <a:t>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144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13" y="381000"/>
            <a:ext cx="8866681" cy="591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4114800"/>
            <a:ext cx="4572000" cy="175432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smtClean="0"/>
              <a:t>3) The </a:t>
            </a:r>
            <a:r>
              <a:rPr lang="en-US" dirty="0"/>
              <a:t>missing element </a:t>
            </a:r>
            <a:endParaRPr lang="en-US" dirty="0" smtClean="0"/>
          </a:p>
          <a:p>
            <a:r>
              <a:rPr lang="en-US" dirty="0" smtClean="0"/>
              <a:t>______________valence electrons </a:t>
            </a:r>
          </a:p>
          <a:p>
            <a:r>
              <a:rPr lang="en-US" dirty="0"/>
              <a:t>Has the same number of</a:t>
            </a:r>
            <a:r>
              <a:rPr lang="en-US" dirty="0" smtClean="0"/>
              <a:t> valence electrons as _____________________________</a:t>
            </a:r>
          </a:p>
          <a:p>
            <a:r>
              <a:rPr lang="en-US" dirty="0" smtClean="0"/>
              <a:t>Has the same number of energy levels as _____.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69300" y="3657600"/>
            <a:ext cx="457200" cy="457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91467" y="938633"/>
            <a:ext cx="1601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</a:p>
          <a:p>
            <a:r>
              <a:rPr lang="en-US" dirty="0" smtClean="0"/>
              <a:t>Group 8</a:t>
            </a:r>
          </a:p>
          <a:p>
            <a:r>
              <a:rPr lang="en-US" dirty="0" smtClean="0"/>
              <a:t>Period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461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/>
              <a:t>These are the </a:t>
            </a:r>
            <a:r>
              <a:rPr lang="en-US" sz="2800" dirty="0" err="1" smtClean="0"/>
              <a:t>mugshots</a:t>
            </a:r>
            <a:r>
              <a:rPr lang="en-US" sz="2800" dirty="0" smtClean="0"/>
              <a:t> of some suspicious elements. Tell me the PERIOD and GROUP of the element. 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7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4. </a:t>
                      </a:r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6.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7.  </a:t>
                      </a:r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50" y="1762881"/>
            <a:ext cx="2381250" cy="2267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50" y="1948824"/>
            <a:ext cx="2533650" cy="20819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0" y="4394200"/>
            <a:ext cx="2400300" cy="1930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750" y="4635500"/>
            <a:ext cx="2272242" cy="1689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83000" y="3073562"/>
            <a:ext cx="147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 3 Group 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72858" y="3384407"/>
            <a:ext cx="147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 2 Group 8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75605" y="5830668"/>
            <a:ext cx="310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 1 Group 8 (Helium has a full valence shell)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72858" y="5830668"/>
            <a:ext cx="147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 4</a:t>
            </a:r>
          </a:p>
          <a:p>
            <a:r>
              <a:rPr lang="en-US" dirty="0" smtClean="0"/>
              <a:t>Group </a:t>
            </a:r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322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74483"/>
            <a:ext cx="8534401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667000"/>
            <a:ext cx="3048000" cy="333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1219200" y="1317278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59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762" y="533400"/>
            <a:ext cx="787717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09800"/>
            <a:ext cx="2881313" cy="323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4594634" y="685800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461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6400800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4800600" y="3581400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6281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823582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5791200" y="1476844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29079"/>
            <a:ext cx="6248400" cy="4171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381000" y="3390900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261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593182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1332368" y="1317278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29079"/>
            <a:ext cx="6248400" cy="4171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 rot="10800000">
            <a:off x="6705600" y="3026875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8743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6390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4648200" y="2438400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9337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042" y="685800"/>
            <a:ext cx="77914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4648200" y="2995566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780" y="3852250"/>
            <a:ext cx="641985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3672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782" y="1143000"/>
            <a:ext cx="744855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838200" y="3505200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7811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795337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76600"/>
            <a:ext cx="641985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648200" y="1371600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091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7876619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962399"/>
            <a:ext cx="2057400" cy="2257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3124200" y="1981200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3287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128" y="1523683"/>
            <a:ext cx="713422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3810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4" name="Oval 3"/>
          <p:cNvSpPr/>
          <p:nvPr/>
        </p:nvSpPr>
        <p:spPr>
          <a:xfrm>
            <a:off x="6119470" y="2300333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14880"/>
            <a:ext cx="908354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288982" y="2570383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859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840" y="1752600"/>
            <a:ext cx="80772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5595926" y="2300333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1828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9320" y="2032000"/>
            <a:ext cx="7336631" cy="132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6479493" y="2300333"/>
            <a:ext cx="304800" cy="3191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360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8029896" cy="5440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0668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Atomic 	number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24081" y="1597967"/>
            <a:ext cx="1291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identity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1979934"/>
            <a:ext cx="1291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protons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2006580"/>
            <a:ext cx="1291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</a:t>
            </a:r>
            <a:r>
              <a:rPr lang="en-US" sz="2000" dirty="0" smtClean="0"/>
              <a:t>eutrons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919441" y="2415323"/>
            <a:ext cx="1291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nucleus 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0" y="241532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Electron cloud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36188" y="388620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6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36188" y="4572000"/>
            <a:ext cx="4540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Protons + neutrons = mass number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754743" y="4772055"/>
            <a:ext cx="51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343400" y="5634993"/>
            <a:ext cx="4524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0 – electrons are not found in the nucleus</a:t>
            </a:r>
          </a:p>
          <a:p>
            <a:r>
              <a:rPr lang="en-US" sz="1600" dirty="0" smtClean="0"/>
              <a:t>6 would be found in the electron cloud</a:t>
            </a:r>
          </a:p>
          <a:p>
            <a:r>
              <a:rPr lang="en-US" sz="1600" dirty="0" smtClean="0"/>
              <a:t>6 negative electrons balance out 6 positive protons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0737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52600"/>
            <a:ext cx="3443287" cy="333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367605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period is this element in?</a:t>
            </a:r>
          </a:p>
          <a:p>
            <a:endParaRPr lang="en-US" sz="2800" dirty="0"/>
          </a:p>
          <a:p>
            <a:r>
              <a:rPr lang="en-US" sz="2800" dirty="0" smtClean="0"/>
              <a:t>What element is it?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110287" y="2190143"/>
            <a:ext cx="19669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Period 3</a:t>
            </a:r>
          </a:p>
          <a:p>
            <a:endParaRPr lang="en-US" sz="3200" dirty="0" smtClean="0"/>
          </a:p>
          <a:p>
            <a:r>
              <a:rPr lang="en-US" sz="3200" dirty="0" smtClean="0"/>
              <a:t>Sulfur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3348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86000"/>
            <a:ext cx="3309938" cy="32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367605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period is this element in?</a:t>
            </a:r>
          </a:p>
          <a:p>
            <a:endParaRPr lang="en-US" sz="2800" dirty="0"/>
          </a:p>
          <a:p>
            <a:r>
              <a:rPr lang="en-US" sz="2800" dirty="0" smtClean="0"/>
              <a:t>What element is it?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672138" y="2286000"/>
            <a:ext cx="2887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Period 3</a:t>
            </a:r>
          </a:p>
          <a:p>
            <a:endParaRPr lang="en-US" sz="3200" dirty="0" smtClean="0"/>
          </a:p>
          <a:p>
            <a:r>
              <a:rPr lang="en-US" sz="3200" dirty="0" smtClean="0"/>
              <a:t>Sodium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5393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42588"/>
            <a:ext cx="4033520" cy="362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367605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period is this element in?</a:t>
            </a:r>
          </a:p>
          <a:p>
            <a:endParaRPr lang="en-US" sz="2800" dirty="0"/>
          </a:p>
          <a:p>
            <a:r>
              <a:rPr lang="en-US" sz="2800" dirty="0" smtClean="0"/>
              <a:t>What element is it?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471920" y="1742588"/>
            <a:ext cx="1995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Period 2</a:t>
            </a:r>
          </a:p>
          <a:p>
            <a:endParaRPr lang="en-US" sz="3200" dirty="0" smtClean="0"/>
          </a:p>
          <a:p>
            <a:r>
              <a:rPr lang="en-US" sz="3200" dirty="0" smtClean="0"/>
              <a:t>Lithium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430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 Math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hlinkClick r:id="rId2"/>
              </a:rPr>
              <a:t>http://education.jlab.org/elementmath/question.php?71751208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714</Words>
  <Application>Microsoft Macintosh PowerPoint</Application>
  <PresentationFormat>On-screen Show (4:3)</PresentationFormat>
  <Paragraphs>196</Paragraphs>
  <Slides>41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Chemistry Test 2012-2013</vt:lpstr>
      <vt:lpstr>Studying Ideas </vt:lpstr>
      <vt:lpstr>These are the mugshots of some suspicious elements. Based on these images, you can tell which Period #1-4 are from. Record your thoughts: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This is the periodic table you can use on our test!</vt:lpstr>
      <vt:lpstr>Slide 16</vt:lpstr>
      <vt:lpstr>Slide 17</vt:lpstr>
      <vt:lpstr>Slide 18</vt:lpstr>
      <vt:lpstr>Slide 19</vt:lpstr>
      <vt:lpstr>Slide 20</vt:lpstr>
      <vt:lpstr>Slide 21</vt:lpstr>
      <vt:lpstr>These are the mugshots of some suspicious elements. Tell me the PERIOD and GROUP of the element. 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2</vt:lpstr>
      <vt:lpstr>3</vt:lpstr>
      <vt:lpstr>4</vt:lpstr>
      <vt:lpstr>Slide 37</vt:lpstr>
      <vt:lpstr>Slide 38</vt:lpstr>
      <vt:lpstr>Slide 39</vt:lpstr>
      <vt:lpstr>Slide 40</vt:lpstr>
      <vt:lpstr>Element Math Practice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These are the mugshots of some suspicious elements. Based on these images, you can tell which Period #1-4 are from. Record your thoughts:</dc:title>
  <dc:creator>Celeste Nicholas</dc:creator>
  <cp:lastModifiedBy>Celeste Nicholas</cp:lastModifiedBy>
  <cp:revision>4</cp:revision>
  <dcterms:created xsi:type="dcterms:W3CDTF">2012-12-16T16:26:59Z</dcterms:created>
  <dcterms:modified xsi:type="dcterms:W3CDTF">2012-12-16T17:02:37Z</dcterms:modified>
</cp:coreProperties>
</file>