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62"/>
  </p:notesMasterIdLst>
  <p:sldIdLst>
    <p:sldId id="257" r:id="rId6"/>
    <p:sldId id="491" r:id="rId7"/>
    <p:sldId id="258" r:id="rId8"/>
    <p:sldId id="420" r:id="rId9"/>
    <p:sldId id="447" r:id="rId10"/>
    <p:sldId id="446" r:id="rId11"/>
    <p:sldId id="450" r:id="rId12"/>
    <p:sldId id="448" r:id="rId13"/>
    <p:sldId id="449" r:id="rId14"/>
    <p:sldId id="287" r:id="rId15"/>
    <p:sldId id="397" r:id="rId16"/>
    <p:sldId id="399" r:id="rId17"/>
    <p:sldId id="405" r:id="rId18"/>
    <p:sldId id="428" r:id="rId19"/>
    <p:sldId id="429" r:id="rId20"/>
    <p:sldId id="335" r:id="rId21"/>
    <p:sldId id="272" r:id="rId22"/>
    <p:sldId id="261" r:id="rId23"/>
    <p:sldId id="280" r:id="rId24"/>
    <p:sldId id="282" r:id="rId25"/>
    <p:sldId id="259" r:id="rId26"/>
    <p:sldId id="493" r:id="rId27"/>
    <p:sldId id="494" r:id="rId28"/>
    <p:sldId id="459" r:id="rId29"/>
    <p:sldId id="460" r:id="rId30"/>
    <p:sldId id="461" r:id="rId31"/>
    <p:sldId id="462" r:id="rId32"/>
    <p:sldId id="463" r:id="rId33"/>
    <p:sldId id="464" r:id="rId34"/>
    <p:sldId id="495" r:id="rId35"/>
    <p:sldId id="465" r:id="rId36"/>
    <p:sldId id="466" r:id="rId37"/>
    <p:sldId id="470" r:id="rId38"/>
    <p:sldId id="468" r:id="rId39"/>
    <p:sldId id="469" r:id="rId40"/>
    <p:sldId id="471" r:id="rId41"/>
    <p:sldId id="472" r:id="rId42"/>
    <p:sldId id="473" r:id="rId43"/>
    <p:sldId id="474" r:id="rId44"/>
    <p:sldId id="496" r:id="rId45"/>
    <p:sldId id="475" r:id="rId46"/>
    <p:sldId id="492" r:id="rId47"/>
    <p:sldId id="477" r:id="rId48"/>
    <p:sldId id="478" r:id="rId49"/>
    <p:sldId id="479" r:id="rId50"/>
    <p:sldId id="497" r:id="rId51"/>
    <p:sldId id="480" r:id="rId52"/>
    <p:sldId id="481" r:id="rId53"/>
    <p:sldId id="482" r:id="rId54"/>
    <p:sldId id="483" r:id="rId55"/>
    <p:sldId id="484" r:id="rId56"/>
    <p:sldId id="485" r:id="rId57"/>
    <p:sldId id="487" r:id="rId58"/>
    <p:sldId id="488" r:id="rId59"/>
    <p:sldId id="489" r:id="rId60"/>
    <p:sldId id="498"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0219"/>
    <a:srgbClr val="79001A"/>
    <a:srgbClr val="800014"/>
    <a:srgbClr val="800A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30E4BE-2247-4EF8-99C0-10D33245BFBF}" v="50" dt="2020-08-28T16:13:26.981"/>
    <p1510:client id="{E4A8B5E7-D0FD-4527-B637-3BB228CE2637}" v="2294" dt="2020-09-21T21:37:20.4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7" d="100"/>
          <a:sy n="67" d="100"/>
        </p:scale>
        <p:origin x="64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3143E-A4D5-4590-8087-42A95918FADC}" type="datetimeFigureOut">
              <a:rPr lang="en-US" smtClean="0"/>
              <a:t>10/16/2020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6E4574-534A-44CC-9596-758010B97ECE}" type="slidenum">
              <a:rPr lang="en-US" smtClean="0"/>
              <a:t>‹#›</a:t>
            </a:fld>
            <a:endParaRPr lang="en-US"/>
          </a:p>
        </p:txBody>
      </p:sp>
    </p:spTree>
    <p:extLst>
      <p:ext uri="{BB962C8B-B14F-4D97-AF65-F5344CB8AC3E}">
        <p14:creationId xmlns:p14="http://schemas.microsoft.com/office/powerpoint/2010/main" val="574613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Berta Palacios Elementary  2016-2017</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4A51FE-C9A1-4755-B6AD-4780748BF9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620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00A2-B091-4956-888E-F26881770A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448CD3-44B5-4C9C-B36F-C1945B6BE2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911D43-21A1-46C5-B811-4B5801409175}"/>
              </a:ext>
            </a:extLst>
          </p:cNvPr>
          <p:cNvSpPr>
            <a:spLocks noGrp="1"/>
          </p:cNvSpPr>
          <p:nvPr>
            <p:ph type="dt" sz="half" idx="10"/>
          </p:nvPr>
        </p:nvSpPr>
        <p:spPr/>
        <p:txBody>
          <a:bodyPr/>
          <a:lstStyle/>
          <a:p>
            <a:fld id="{904A95F4-992A-4653-A3BD-A9E5CF2FD7C2}" type="datetime1">
              <a:rPr lang="en-US" smtClean="0"/>
              <a:t>10/16/2020</a:t>
            </a:fld>
            <a:endParaRPr lang="en-US"/>
          </a:p>
        </p:txBody>
      </p:sp>
      <p:sp>
        <p:nvSpPr>
          <p:cNvPr id="5" name="Footer Placeholder 4">
            <a:extLst>
              <a:ext uri="{FF2B5EF4-FFF2-40B4-BE49-F238E27FC236}">
                <a16:creationId xmlns:a16="http://schemas.microsoft.com/office/drawing/2014/main" id="{E6E3FBB1-0829-4386-B189-403208865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15F6B-523A-47D6-9F3B-01D2D564259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89366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D44A5-9C38-4AE7-8EB6-5328E36208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8EBD6E-028C-4292-A435-1D723191F8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9623C-D3DA-4B79-B79A-E0A3BB809E95}"/>
              </a:ext>
            </a:extLst>
          </p:cNvPr>
          <p:cNvSpPr>
            <a:spLocks noGrp="1"/>
          </p:cNvSpPr>
          <p:nvPr>
            <p:ph type="dt" sz="half" idx="10"/>
          </p:nvPr>
        </p:nvSpPr>
        <p:spPr/>
        <p:txBody>
          <a:bodyPr/>
          <a:lstStyle/>
          <a:p>
            <a:fld id="{D926BEA8-4CC4-4531-9A2A-37A0283D3C32}" type="datetime1">
              <a:rPr lang="en-US" smtClean="0"/>
              <a:t>10/16/2020</a:t>
            </a:fld>
            <a:endParaRPr lang="en-US"/>
          </a:p>
        </p:txBody>
      </p:sp>
      <p:sp>
        <p:nvSpPr>
          <p:cNvPr id="5" name="Footer Placeholder 4">
            <a:extLst>
              <a:ext uri="{FF2B5EF4-FFF2-40B4-BE49-F238E27FC236}">
                <a16:creationId xmlns:a16="http://schemas.microsoft.com/office/drawing/2014/main" id="{95408DE2-995D-4874-95D5-8713BAB189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46BA6F-A6A7-444F-B4A2-75E4E25B975F}"/>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1653871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0A95-328B-445F-8A56-B2210AF50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A00D67-9AA8-4706-ADE8-129E7BABD4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67DDC7-9B02-4392-ADAA-1588F8A19852}"/>
              </a:ext>
            </a:extLst>
          </p:cNvPr>
          <p:cNvSpPr>
            <a:spLocks noGrp="1"/>
          </p:cNvSpPr>
          <p:nvPr>
            <p:ph type="dt" sz="half" idx="10"/>
          </p:nvPr>
        </p:nvSpPr>
        <p:spPr/>
        <p:txBody>
          <a:bodyPr/>
          <a:lstStyle/>
          <a:p>
            <a:fld id="{0237C44D-98C7-49C3-9A30-EB0E0CF68C0C}" type="datetime1">
              <a:rPr lang="en-US" smtClean="0"/>
              <a:t>10/16/2020</a:t>
            </a:fld>
            <a:endParaRPr lang="en-US"/>
          </a:p>
        </p:txBody>
      </p:sp>
      <p:sp>
        <p:nvSpPr>
          <p:cNvPr id="5" name="Footer Placeholder 4">
            <a:extLst>
              <a:ext uri="{FF2B5EF4-FFF2-40B4-BE49-F238E27FC236}">
                <a16:creationId xmlns:a16="http://schemas.microsoft.com/office/drawing/2014/main" id="{124D63DD-AE0A-4A5A-8D51-6D99E9DD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8BABE-EA58-42E5-BEDC-4B26D1DC983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43637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F410-CA30-419D-9202-BD90D139E5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2A4479-FBED-484A-A422-51FF5E6619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A54DE8-A016-44B5-8568-8A597D5BC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B5C8B4-D6AE-4DCD-8EFB-14AFFBD8FCB8}"/>
              </a:ext>
            </a:extLst>
          </p:cNvPr>
          <p:cNvSpPr>
            <a:spLocks noGrp="1"/>
          </p:cNvSpPr>
          <p:nvPr>
            <p:ph type="dt" sz="half" idx="10"/>
          </p:nvPr>
        </p:nvSpPr>
        <p:spPr/>
        <p:txBody>
          <a:bodyPr/>
          <a:lstStyle/>
          <a:p>
            <a:fld id="{0869B76A-0D74-4EF5-A4FF-14A2880D096E}" type="datetime1">
              <a:rPr lang="en-US" smtClean="0"/>
              <a:t>10/16/2020</a:t>
            </a:fld>
            <a:endParaRPr lang="en-US"/>
          </a:p>
        </p:txBody>
      </p:sp>
      <p:sp>
        <p:nvSpPr>
          <p:cNvPr id="6" name="Footer Placeholder 5">
            <a:extLst>
              <a:ext uri="{FF2B5EF4-FFF2-40B4-BE49-F238E27FC236}">
                <a16:creationId xmlns:a16="http://schemas.microsoft.com/office/drawing/2014/main" id="{F2121114-4E98-4EC7-A435-88ED2B867A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17245-9D00-42F8-85B1-BAC3336D80E5}"/>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652792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9F42-A73D-4B19-AE96-98A5ECFBD2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73E914-9B38-4489-9A8F-A043E4F7F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87AD2-CCBE-4954-B627-69526CD69B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518F34-6599-4F9B-8803-4A2406D53D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9E2C56-272D-43DB-94B8-2D0A5DC110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81487A-9355-41C5-9469-D60503DABE46}"/>
              </a:ext>
            </a:extLst>
          </p:cNvPr>
          <p:cNvSpPr>
            <a:spLocks noGrp="1"/>
          </p:cNvSpPr>
          <p:nvPr>
            <p:ph type="dt" sz="half" idx="10"/>
          </p:nvPr>
        </p:nvSpPr>
        <p:spPr/>
        <p:txBody>
          <a:bodyPr/>
          <a:lstStyle/>
          <a:p>
            <a:fld id="{ED40B53F-182A-4342-9EC2-FB329C6DF1D8}" type="datetime1">
              <a:rPr lang="en-US" smtClean="0"/>
              <a:t>10/16/2020</a:t>
            </a:fld>
            <a:endParaRPr lang="en-US"/>
          </a:p>
        </p:txBody>
      </p:sp>
      <p:sp>
        <p:nvSpPr>
          <p:cNvPr id="8" name="Footer Placeholder 7">
            <a:extLst>
              <a:ext uri="{FF2B5EF4-FFF2-40B4-BE49-F238E27FC236}">
                <a16:creationId xmlns:a16="http://schemas.microsoft.com/office/drawing/2014/main" id="{881E8B31-55D2-461C-A424-6DBEF92E56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139B38-6EF5-44A2-ABE2-76A1CDF0204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143038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38CB1-ACF6-4581-8DEF-C36610580D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6BB550-BCEE-431A-9F2E-E538999BA939}"/>
              </a:ext>
            </a:extLst>
          </p:cNvPr>
          <p:cNvSpPr>
            <a:spLocks noGrp="1"/>
          </p:cNvSpPr>
          <p:nvPr>
            <p:ph type="dt" sz="half" idx="10"/>
          </p:nvPr>
        </p:nvSpPr>
        <p:spPr/>
        <p:txBody>
          <a:bodyPr/>
          <a:lstStyle/>
          <a:p>
            <a:fld id="{59F879B7-2DBA-4486-BDF8-F19C845EC365}" type="datetime1">
              <a:rPr lang="en-US" smtClean="0"/>
              <a:t>10/16/2020</a:t>
            </a:fld>
            <a:endParaRPr lang="en-US"/>
          </a:p>
        </p:txBody>
      </p:sp>
      <p:sp>
        <p:nvSpPr>
          <p:cNvPr id="4" name="Footer Placeholder 3">
            <a:extLst>
              <a:ext uri="{FF2B5EF4-FFF2-40B4-BE49-F238E27FC236}">
                <a16:creationId xmlns:a16="http://schemas.microsoft.com/office/drawing/2014/main" id="{6F81BE2B-B2B8-45D3-83CF-0A4002DF37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63B981-F508-4051-B590-C233B1FD19AD}"/>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31280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C6ADB0-B4E0-4D66-BD4C-EAB0073A590F}"/>
              </a:ext>
            </a:extLst>
          </p:cNvPr>
          <p:cNvSpPr>
            <a:spLocks noGrp="1"/>
          </p:cNvSpPr>
          <p:nvPr>
            <p:ph type="dt" sz="half" idx="10"/>
          </p:nvPr>
        </p:nvSpPr>
        <p:spPr/>
        <p:txBody>
          <a:bodyPr/>
          <a:lstStyle/>
          <a:p>
            <a:fld id="{7E2A1CB3-1F62-46D3-866B-3DADBA0F1BD5}" type="datetime1">
              <a:rPr lang="en-US" smtClean="0"/>
              <a:t>10/16/2020</a:t>
            </a:fld>
            <a:endParaRPr lang="en-US"/>
          </a:p>
        </p:txBody>
      </p:sp>
      <p:sp>
        <p:nvSpPr>
          <p:cNvPr id="3" name="Footer Placeholder 2">
            <a:extLst>
              <a:ext uri="{FF2B5EF4-FFF2-40B4-BE49-F238E27FC236}">
                <a16:creationId xmlns:a16="http://schemas.microsoft.com/office/drawing/2014/main" id="{8A06BAB0-333D-4EAF-9E15-8974954517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66E0F1-97A0-486C-84AF-078FB148A433}"/>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5279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5E0A-BD5C-4791-9E16-B5936CD17B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3CC63E-7FED-454C-8262-1DAC756667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12D6B-4036-4C17-99C6-68E512920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B1938D-C59C-498C-8D86-8A1EF4E3A12C}"/>
              </a:ext>
            </a:extLst>
          </p:cNvPr>
          <p:cNvSpPr>
            <a:spLocks noGrp="1"/>
          </p:cNvSpPr>
          <p:nvPr>
            <p:ph type="dt" sz="half" idx="10"/>
          </p:nvPr>
        </p:nvSpPr>
        <p:spPr/>
        <p:txBody>
          <a:bodyPr/>
          <a:lstStyle/>
          <a:p>
            <a:fld id="{2DD62FB8-D860-43D1-91A0-51B4A188E483}" type="datetime1">
              <a:rPr lang="en-US" smtClean="0"/>
              <a:t>10/16/2020</a:t>
            </a:fld>
            <a:endParaRPr lang="en-US"/>
          </a:p>
        </p:txBody>
      </p:sp>
      <p:sp>
        <p:nvSpPr>
          <p:cNvPr id="6" name="Footer Placeholder 5">
            <a:extLst>
              <a:ext uri="{FF2B5EF4-FFF2-40B4-BE49-F238E27FC236}">
                <a16:creationId xmlns:a16="http://schemas.microsoft.com/office/drawing/2014/main" id="{4B648641-D689-4403-B45C-F30604E45A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00CC5-7D8D-4B3A-9C77-92A7FB356D84}"/>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88720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513F-C5D7-4B29-9B4C-DBE21BCB0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D09F77-DD3E-496F-9953-8302E53FEF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242D5-DE82-4C2A-8C6A-662A9F47DF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46BBB2-A5C8-4A4C-816D-36197CF2A5FB}"/>
              </a:ext>
            </a:extLst>
          </p:cNvPr>
          <p:cNvSpPr>
            <a:spLocks noGrp="1"/>
          </p:cNvSpPr>
          <p:nvPr>
            <p:ph type="dt" sz="half" idx="10"/>
          </p:nvPr>
        </p:nvSpPr>
        <p:spPr/>
        <p:txBody>
          <a:bodyPr/>
          <a:lstStyle/>
          <a:p>
            <a:fld id="{8AD4C7C3-9FCE-44A3-8335-72A23278450D}" type="datetime1">
              <a:rPr lang="en-US" smtClean="0"/>
              <a:t>10/16/2020</a:t>
            </a:fld>
            <a:endParaRPr lang="en-US"/>
          </a:p>
        </p:txBody>
      </p:sp>
      <p:sp>
        <p:nvSpPr>
          <p:cNvPr id="6" name="Footer Placeholder 5">
            <a:extLst>
              <a:ext uri="{FF2B5EF4-FFF2-40B4-BE49-F238E27FC236}">
                <a16:creationId xmlns:a16="http://schemas.microsoft.com/office/drawing/2014/main" id="{3409B85E-B0C8-450E-80EE-0B1DB9EA0D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43345-6D65-4F04-977F-DFF47B48C935}"/>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04124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3D27D-E844-4EB6-8BAD-39178DACC1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143778-5A87-4D0E-A68D-31021DBB20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DCEA1-B383-407B-B038-BBEFFD4FCE79}"/>
              </a:ext>
            </a:extLst>
          </p:cNvPr>
          <p:cNvSpPr>
            <a:spLocks noGrp="1"/>
          </p:cNvSpPr>
          <p:nvPr>
            <p:ph type="dt" sz="half" idx="10"/>
          </p:nvPr>
        </p:nvSpPr>
        <p:spPr/>
        <p:txBody>
          <a:bodyPr/>
          <a:lstStyle/>
          <a:p>
            <a:fld id="{C8897165-43D2-4693-91A4-455BA27669B8}" type="datetime1">
              <a:rPr lang="en-US" smtClean="0"/>
              <a:t>10/16/2020</a:t>
            </a:fld>
            <a:endParaRPr lang="en-US"/>
          </a:p>
        </p:txBody>
      </p:sp>
      <p:sp>
        <p:nvSpPr>
          <p:cNvPr id="5" name="Footer Placeholder 4">
            <a:extLst>
              <a:ext uri="{FF2B5EF4-FFF2-40B4-BE49-F238E27FC236}">
                <a16:creationId xmlns:a16="http://schemas.microsoft.com/office/drawing/2014/main" id="{FBAC4D1E-C49D-4D94-ABA7-405A5D057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274998-C1D8-4701-BEFF-DE3BEEC7C1E4}"/>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393571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AC11AE-42C6-4F67-8448-D118B261F3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475662-FC2C-46A7-B207-34B9731714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6AB2C7-3150-4A66-A494-F6D6660DE504}"/>
              </a:ext>
            </a:extLst>
          </p:cNvPr>
          <p:cNvSpPr>
            <a:spLocks noGrp="1"/>
          </p:cNvSpPr>
          <p:nvPr>
            <p:ph type="dt" sz="half" idx="10"/>
          </p:nvPr>
        </p:nvSpPr>
        <p:spPr/>
        <p:txBody>
          <a:bodyPr/>
          <a:lstStyle/>
          <a:p>
            <a:fld id="{4E785A5E-7C48-4C03-B879-0B0DA72CB287}" type="datetime1">
              <a:rPr lang="en-US" smtClean="0"/>
              <a:t>10/16/2020</a:t>
            </a:fld>
            <a:endParaRPr lang="en-US"/>
          </a:p>
        </p:txBody>
      </p:sp>
      <p:sp>
        <p:nvSpPr>
          <p:cNvPr id="5" name="Footer Placeholder 4">
            <a:extLst>
              <a:ext uri="{FF2B5EF4-FFF2-40B4-BE49-F238E27FC236}">
                <a16:creationId xmlns:a16="http://schemas.microsoft.com/office/drawing/2014/main" id="{D4989D55-2BB7-40BC-BB3A-102336730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C6251-8740-4124-9395-B01439435460}"/>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1062603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26D6A4-6ABC-49A8-9DE4-EFC82A343501}" type="datetime1">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414385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B871E-1255-4E1D-91D6-975F46D4EA9F}" type="datetime1">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569964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E5648-1B90-448A-938F-B84144785D15}" type="datetime1">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132374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931EF8-8BDE-436B-A39F-8159DABAD166}" type="datetime1">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88466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D42D17-AC7C-42B6-8A50-99107576825A}" type="datetime1">
              <a:rPr lang="en-US" smtClean="0"/>
              <a:t>10/16/2020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873441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B52C2A-1F16-4B06-8667-7F2E29199F29}" type="datetime1">
              <a:rPr lang="en-US" smtClean="0"/>
              <a:t>10/16/2020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641627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CA2FE-ADC0-4492-9EAF-6F7B00C645F5}" type="datetime1">
              <a:rPr lang="en-US" smtClean="0"/>
              <a:t>10/16/2020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813606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85B3CE-FC35-46AA-87B5-94FBF65E30FF}" type="datetime1">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344275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EDB92E-5A9D-4FEB-BAEA-BAAE684E31C1}" type="datetime1">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556982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46254-BC00-48E3-8933-09EEC5EB4351}" type="datetime1">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33509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52FA9-B158-4D95-9A24-E2CFE19997AB}" type="datetime1">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12764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BA739A-795C-49E2-8177-2BEE3858AF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618395-6727-4B81-AA25-A1E1DEF68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53C44-B7F6-49D0-B259-F19B2EA55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F1EE9A-1187-463A-8B02-38F33B3B0047}" type="datetime1">
              <a:rPr lang="en-US" smtClean="0"/>
              <a:t>10/16/2020</a:t>
            </a:fld>
            <a:endParaRPr lang="en-US"/>
          </a:p>
        </p:txBody>
      </p:sp>
      <p:sp>
        <p:nvSpPr>
          <p:cNvPr id="5" name="Footer Placeholder 4">
            <a:extLst>
              <a:ext uri="{FF2B5EF4-FFF2-40B4-BE49-F238E27FC236}">
                <a16:creationId xmlns:a16="http://schemas.microsoft.com/office/drawing/2014/main" id="{C66984A0-D4C7-4440-9C53-859D50097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81CE4A-1A44-45E9-8839-D7F36983B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832BD-3D50-45A9-9662-7F419B1F1C14}" type="slidenum">
              <a:rPr lang="en-US" smtClean="0"/>
              <a:t>‹#›</a:t>
            </a:fld>
            <a:endParaRPr lang="en-US"/>
          </a:p>
        </p:txBody>
      </p:sp>
    </p:spTree>
    <p:extLst>
      <p:ext uri="{BB962C8B-B14F-4D97-AF65-F5344CB8AC3E}">
        <p14:creationId xmlns:p14="http://schemas.microsoft.com/office/powerpoint/2010/main" val="2234693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A143F-4EB7-4A2C-B744-2DA3688CD8BC}" type="datetime1">
              <a:rPr lang="en-US" smtClean="0"/>
              <a:t>10/16/2020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D5DE-22B7-41E7-A943-79814E858A13}" type="slidenum">
              <a:rPr lang="en-US" smtClean="0"/>
              <a:t>‹#›</a:t>
            </a:fld>
            <a:endParaRPr lang="en-US"/>
          </a:p>
        </p:txBody>
      </p:sp>
    </p:spTree>
    <p:extLst>
      <p:ext uri="{BB962C8B-B14F-4D97-AF65-F5344CB8AC3E}">
        <p14:creationId xmlns:p14="http://schemas.microsoft.com/office/powerpoint/2010/main" val="34181668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24000" y="3287835"/>
            <a:ext cx="9143999" cy="1938992"/>
          </a:xfrm>
          <a:prstGeom prst="rect">
            <a:avLst/>
          </a:prstGeom>
          <a:noFill/>
        </p:spPr>
        <p:txBody>
          <a:bodyPr wrap="square" lIns="91440" tIns="45720" rIns="91440" bIns="45720" rtlCol="0" anchor="t">
            <a:spAutoFit/>
          </a:bodyPr>
          <a:lstStyle/>
          <a:p>
            <a:pPr algn="ctr">
              <a:defRPr/>
            </a:pPr>
            <a:r>
              <a:rPr lang="en-US" sz="4000" b="1" dirty="0">
                <a:latin typeface="Calibri"/>
                <a:cs typeface="Calibri"/>
              </a:rPr>
              <a:t>Cesar Chavez </a:t>
            </a:r>
            <a:r>
              <a:rPr kumimoji="0" lang="en-US" sz="4000" b="1" i="0" u="none" strike="noStrike" kern="1200" cap="none" spc="0" normalizeH="0" baseline="0" noProof="0" dirty="0">
                <a:ln>
                  <a:noFill/>
                </a:ln>
                <a:effectLst/>
                <a:uLnTx/>
                <a:uFillTx/>
                <a:latin typeface="Calibri"/>
                <a:ea typeface="+mn-ea"/>
                <a:cs typeface="Calibri"/>
              </a:rPr>
              <a:t>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Campus Improvement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2020-2021</a:t>
            </a:r>
          </a:p>
        </p:txBody>
      </p:sp>
      <p:pic>
        <p:nvPicPr>
          <p:cNvPr id="13" name="Picture 12" descr="theme psja multicolor cubes tm-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1932" y="1699257"/>
            <a:ext cx="4903076" cy="1588578"/>
          </a:xfrm>
          <a:prstGeom prst="rect">
            <a:avLst/>
          </a:prstGeom>
        </p:spPr>
      </p:pic>
      <p:grpSp>
        <p:nvGrpSpPr>
          <p:cNvPr id="14" name="Group 13"/>
          <p:cNvGrpSpPr/>
          <p:nvPr/>
        </p:nvGrpSpPr>
        <p:grpSpPr>
          <a:xfrm>
            <a:off x="1435100" y="248509"/>
            <a:ext cx="9307602" cy="615010"/>
            <a:chOff x="-88900" y="203200"/>
            <a:chExt cx="9307602" cy="596900"/>
          </a:xfrm>
          <a:solidFill>
            <a:srgbClr val="490219"/>
          </a:solidFill>
        </p:grpSpPr>
        <p:sp>
          <p:nvSpPr>
            <p:cNvPr id="15" name="Rectangle 14"/>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itle 1"/>
            <p:cNvSpPr txBox="1">
              <a:spLocks/>
            </p:cNvSpPr>
            <p:nvPr/>
          </p:nvSpPr>
          <p:spPr>
            <a:xfrm>
              <a:off x="0" y="268678"/>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ill Sans"/>
                  <a:ea typeface="+mj-ea"/>
                  <a:cs typeface="Gill Sans"/>
                </a:rPr>
                <a:t>PHARR-SAN JUAN-ALAMO INDEPENDENT SCHOOL DISTRICT</a:t>
              </a:r>
            </a:p>
          </p:txBody>
        </p:sp>
      </p:grpSp>
      <p:sp>
        <p:nvSpPr>
          <p:cNvPr id="3" name="TextBox 2"/>
          <p:cNvSpPr txBox="1"/>
          <p:nvPr/>
        </p:nvSpPr>
        <p:spPr>
          <a:xfrm>
            <a:off x="5833241" y="5312979"/>
            <a:ext cx="50922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Board Approved: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p:cNvGraphicFramePr>
            <a:graphicFrameLocks noGrp="1"/>
          </p:cNvGraphicFramePr>
          <p:nvPr/>
        </p:nvGraphicFramePr>
        <p:xfrm>
          <a:off x="804515" y="4241084"/>
          <a:ext cx="208280" cy="365760"/>
        </p:xfrm>
        <a:graphic>
          <a:graphicData uri="http://schemas.openxmlformats.org/drawingml/2006/table">
            <a:tbl>
              <a:tblPr/>
              <a:tblGrid>
                <a:gridCol w="208280">
                  <a:extLst>
                    <a:ext uri="{9D8B030D-6E8A-4147-A177-3AD203B41FA5}">
                      <a16:colId xmlns:a16="http://schemas.microsoft.com/office/drawing/2014/main" val="20000"/>
                    </a:ext>
                  </a:extLst>
                </a:gridCol>
              </a:tblGrid>
              <a:tr h="0">
                <a:tc>
                  <a:txBody>
                    <a:bodyPr/>
                    <a:lstStyle/>
                    <a:p>
                      <a:endParaRPr lang="en-US" dirty="0"/>
                    </a:p>
                  </a:txBody>
                  <a:tcPr>
                    <a:lnL w="12700" cmpd="sng">
                      <a:solidFill>
                        <a:srgbClr val="000000"/>
                      </a:solidFill>
                      <a:prstDash val="solid"/>
                    </a:lnL>
                    <a:lnR w="12700" cmpd="sng">
                      <a:solidFill>
                        <a:srgbClr val="000000"/>
                      </a:solidFill>
                      <a:prstDash val="solid"/>
                    </a:lnR>
                    <a:lnT w="12700" cmpd="sng">
                      <a:solidFill>
                        <a:srgbClr val="000000"/>
                      </a:solidFill>
                      <a:prstDash val="solid"/>
                    </a:lnT>
                    <a:lnB w="12700" cmpd="sng">
                      <a:solidFill>
                        <a:srgbClr val="000000"/>
                      </a:solidFill>
                      <a:prstDash val="soli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6710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C8DD1-CCAD-42F4-B81D-3FEAA0B9571F}"/>
              </a:ext>
            </a:extLst>
          </p:cNvPr>
          <p:cNvSpPr>
            <a:spLocks noGrp="1"/>
          </p:cNvSpPr>
          <p:nvPr>
            <p:ph idx="1"/>
          </p:nvPr>
        </p:nvSpPr>
        <p:spPr>
          <a:xfrm>
            <a:off x="838200" y="1690688"/>
            <a:ext cx="10515600" cy="4665662"/>
          </a:xfrm>
        </p:spPr>
        <p:txBody>
          <a:bodyPr vert="horz" lIns="91440" tIns="45720" rIns="91440" bIns="45720" rtlCol="0" anchor="t">
            <a:normAutofit fontScale="55000" lnSpcReduction="20000"/>
          </a:bodyPr>
          <a:lstStyle/>
          <a:p>
            <a:pPr marL="0" indent="0">
              <a:lnSpc>
                <a:spcPct val="107000"/>
              </a:lnSpc>
              <a:spcBef>
                <a:spcPts val="0"/>
              </a:spcBef>
              <a:spcAft>
                <a:spcPts val="800"/>
              </a:spcAft>
              <a:buNone/>
            </a:pPr>
            <a:r>
              <a:rPr lang="en-US" sz="1800" b="1" dirty="0">
                <a:latin typeface="Calibri"/>
                <a:ea typeface="Calibri" panose="020F0502020204030204" pitchFamily="34" charset="0"/>
                <a:cs typeface="Times New Roman"/>
              </a:rPr>
              <a:t>Mission</a:t>
            </a:r>
            <a:r>
              <a:rPr lang="en-US" sz="1800" dirty="0">
                <a:latin typeface="Calibri"/>
                <a:ea typeface="Calibri" panose="020F0502020204030204" pitchFamily="34" charset="0"/>
                <a:cs typeface="Times New Roman"/>
              </a:rPr>
              <a:t>:  It is the mission of the staff of Cesar Chavez Elementary (CCE) to provide student with the necessary knowledge and skills to prepare them to be academically and socially college and career ready.</a:t>
            </a:r>
          </a:p>
          <a:p>
            <a:pPr marL="0" indent="0">
              <a:lnSpc>
                <a:spcPct val="107000"/>
              </a:lnSpc>
              <a:spcBef>
                <a:spcPts val="0"/>
              </a:spcBef>
              <a:spcAft>
                <a:spcPts val="800"/>
              </a:spcAft>
              <a:buNone/>
            </a:pPr>
            <a:r>
              <a:rPr lang="en-US" sz="1800" b="1" dirty="0">
                <a:latin typeface="Calibri"/>
                <a:ea typeface="Calibri" panose="020F0502020204030204" pitchFamily="34" charset="0"/>
                <a:cs typeface="Times New Roman"/>
              </a:rPr>
              <a:t>Demographics Summary</a:t>
            </a:r>
            <a:r>
              <a:rPr lang="en-US" sz="1800" dirty="0">
                <a:latin typeface="Calibri"/>
                <a:ea typeface="Calibri" panose="020F0502020204030204" pitchFamily="34" charset="0"/>
                <a:cs typeface="Times New Roman"/>
              </a:rPr>
              <a:t>:  Cesar Chavez Elementary (CCE) is located 7 miles north of the Mexican border.  As a suburban Title 1 school with a large Hispanic population, CCE students and families face many economic challenges.  Many in the community are economically disadvantaged, live below the poverty line, and reside in subsidized housing.  With a familial atmosphere, it is the goal of CCE to make the students feel safe and protected.  CCE houses both general education and a self-contained special education classroom.  The campus serves 475 students ranging from PK to 5</a:t>
            </a:r>
            <a:r>
              <a:rPr lang="en-US" sz="1800" baseline="30000" dirty="0">
                <a:latin typeface="Calibri"/>
                <a:ea typeface="Calibri" panose="020F0502020204030204" pitchFamily="34" charset="0"/>
                <a:cs typeface="Times New Roman"/>
              </a:rPr>
              <a:t>th</a:t>
            </a:r>
            <a:r>
              <a:rPr lang="en-US" sz="1800" dirty="0">
                <a:latin typeface="Calibri"/>
                <a:ea typeface="Calibri" panose="020F0502020204030204" pitchFamily="34" charset="0"/>
                <a:cs typeface="Times New Roman"/>
              </a:rPr>
              <a:t> grade.  Of these students, 76% have been identified Limited English Proficient, 95% have been identified as economically disadvantaged and qualify for free or reduced lunch.  Also, 94% of the students have been identified at risk of not graduating from high school.  The student population consist of 99% Hispanic and 1% reporting other ethnic background.</a:t>
            </a:r>
          </a:p>
          <a:p>
            <a:pPr marL="0" indent="0">
              <a:lnSpc>
                <a:spcPct val="107000"/>
              </a:lnSpc>
              <a:spcBef>
                <a:spcPts val="0"/>
              </a:spcBef>
              <a:spcAft>
                <a:spcPts val="800"/>
              </a:spcAft>
              <a:buNone/>
            </a:pPr>
            <a:r>
              <a:rPr lang="en-US" sz="1800" b="1" dirty="0">
                <a:latin typeface="Calibri"/>
                <a:ea typeface="Calibri" panose="020F0502020204030204" pitchFamily="34" charset="0"/>
                <a:cs typeface="Times New Roman"/>
              </a:rPr>
              <a:t>Comprehensive Needs Assessment Summary</a:t>
            </a:r>
            <a:r>
              <a:rPr lang="en-US" sz="1800" dirty="0">
                <a:latin typeface="Calibri"/>
                <a:ea typeface="Calibri" panose="020F0502020204030204" pitchFamily="34" charset="0"/>
                <a:cs typeface="Times New Roman"/>
              </a:rPr>
              <a:t>:   Cesar Chavez received an overall grade of 94 out of 100 based on performance in three different areas, or domains.  In the student achievement domain, Chavez earned 91% which shows how much students know and can do at the end of the school year.  The school in Progress, earned 89% which shows how students perform over time and how that growth compares to similar schools.  Chavez scored 100% in Closing Gaps, the domain which shows how well different groups within a school are performing.</a:t>
            </a:r>
          </a:p>
          <a:p>
            <a:pPr marL="0" indent="0">
              <a:lnSpc>
                <a:spcPct val="107000"/>
              </a:lnSpc>
              <a:spcBef>
                <a:spcPts val="0"/>
              </a:spcBef>
              <a:spcAft>
                <a:spcPts val="800"/>
              </a:spcAft>
              <a:buNone/>
            </a:pPr>
            <a:r>
              <a:rPr lang="en-US" sz="1800" b="1" dirty="0">
                <a:latin typeface="Calibri"/>
                <a:ea typeface="Calibri" panose="020F0502020204030204" pitchFamily="34" charset="0"/>
                <a:cs typeface="Times New Roman"/>
              </a:rPr>
              <a:t>Curriculum/ Instruction and Assessment</a:t>
            </a:r>
            <a:r>
              <a:rPr lang="en-US" sz="1800" dirty="0">
                <a:latin typeface="Calibri"/>
                <a:ea typeface="Calibri" panose="020F0502020204030204" pitchFamily="34" charset="0"/>
                <a:cs typeface="Times New Roman"/>
              </a:rPr>
              <a:t>:  Cesar Chavez Elementary is a Dual Language Campus.  Students are provided content area instruction in English and Spanish by highly qualified and certified bilingual teachers. The goal of the program is for the students to become bilingual, bicultural, and to be able to achieve a high degree of bi-literacy and academic achievement in both languages.  Cesar Chavez Elementary strives for success in all areas.  Students are followed through their school careers and showcased in the front of school as Chavez alumni.  The expectations are high, but the reward is great. CCE endeavors to produce 21</a:t>
            </a:r>
            <a:r>
              <a:rPr lang="en-US" sz="1800" baseline="30000" dirty="0">
                <a:latin typeface="Calibri"/>
                <a:ea typeface="Calibri" panose="020F0502020204030204" pitchFamily="34" charset="0"/>
                <a:cs typeface="Times New Roman"/>
              </a:rPr>
              <a:t>st</a:t>
            </a:r>
            <a:r>
              <a:rPr lang="en-US" sz="1800" dirty="0">
                <a:latin typeface="Calibri"/>
                <a:ea typeface="Calibri" panose="020F0502020204030204" pitchFamily="34" charset="0"/>
                <a:cs typeface="Times New Roman"/>
              </a:rPr>
              <a:t> century leaders who will carry their community into the future.  Chavez Elementary believes in achieving success through innovation and excellence.  To ensure that students are mastering the TEKS, teachers continuously reflect upon their instructional methods and interventions by collaboratively interpreting assessments data during their weekly CLC (Collaborative Learning Communities) meetings.   This approach has impacted their ability to close achievement gaps, which is evident in the growth of their students.</a:t>
            </a:r>
          </a:p>
          <a:p>
            <a:pPr marL="0" indent="0">
              <a:lnSpc>
                <a:spcPct val="107000"/>
              </a:lnSpc>
              <a:spcBef>
                <a:spcPts val="0"/>
              </a:spcBef>
              <a:spcAft>
                <a:spcPts val="800"/>
              </a:spcAft>
              <a:buNone/>
            </a:pPr>
            <a:r>
              <a:rPr lang="en-US" sz="1800" b="1" dirty="0">
                <a:latin typeface="Calibri"/>
                <a:ea typeface="Calibri" panose="020F0502020204030204" pitchFamily="34" charset="0"/>
                <a:cs typeface="Times New Roman"/>
              </a:rPr>
              <a:t>Summary of Goals</a:t>
            </a:r>
            <a:r>
              <a:rPr lang="en-US" sz="1800" dirty="0">
                <a:latin typeface="Calibri"/>
                <a:ea typeface="Calibri" panose="020F0502020204030204" pitchFamily="34" charset="0"/>
                <a:cs typeface="Times New Roman"/>
              </a:rPr>
              <a:t>:  The Texas Essential Knowledge and Skills (TEKS) Provide the foundation for the core curriculum at CCE.  Teachers also implement with fidelity a common instructional framework (CIF) throughout the core curriculum areas.  CIF is composed of six common instructional strategies: collaborative group work, writing to learn, scaffolding, questioning, classroom talk,  and literacy groups.  These strategies drive instructional practices at CCE and have led to its success in closing the achievement gaps.  CCE implements the districts’ Two-Way Dual Language Enrichment Program (DLAP) in a way that empowers students to become biliterate in English and Spanish.  This means English language learners and Spanish language learners work side by side to help each other with the acquisition of social and academic language.  Promoting the bilingual/bicultural competencies aligned with the TEKS in English and Spanish through a 50/50 instructional model, enhances the student’s proficiency in both languages. All staff helps with this endeavor by implementing the language of the day and by encouraging the students to do the same in all setting throughout the school.  The practice of DLEP prepares students with the necessary skills to become bilingual, biliterate and bicultural members of society.  Overall, CCE believes that academic success and closing the achievement gap would not be possible without first providing an environment that makes students feel safe and secure.  This practice of promoting a nurturing environment has proven successful year after year.</a:t>
            </a:r>
          </a:p>
          <a:p>
            <a:pPr marL="0" indent="0">
              <a:lnSpc>
                <a:spcPct val="107000"/>
              </a:lnSpc>
              <a:spcBef>
                <a:spcPts val="0"/>
              </a:spcBef>
              <a:spcAft>
                <a:spcPts val="800"/>
              </a:spcAft>
              <a:buNone/>
            </a:pPr>
            <a:endParaRPr lang="en-US" sz="1800" dirty="0">
              <a:latin typeface="Calibri"/>
              <a:ea typeface="Calibri" panose="020F0502020204030204" pitchFamily="34" charset="0"/>
              <a:cs typeface="Times New Roman"/>
            </a:endParaRP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Roel Faz                                                                                                       Erica Estrada                                                                          Carolina Delos Santos</a:t>
            </a: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Principal Cesar Chavez                                                                             Teacher                                                                                     Parent</a:t>
            </a:r>
            <a:endParaRPr lang="en-US" sz="1800" dirty="0">
              <a:latin typeface="Calibri"/>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US" sz="2400" dirty="0">
              <a:latin typeface="Calibri" panose="020F0502020204030204" pitchFamily="34" charset="0"/>
              <a:cs typeface="Times New Roman" panose="02020603050405020304" pitchFamily="18" charset="0"/>
            </a:endParaRPr>
          </a:p>
          <a:p>
            <a:endParaRPr lang="en-US" dirty="0">
              <a:cs typeface="Calibri" panose="020F0502020204030204"/>
            </a:endParaRPr>
          </a:p>
        </p:txBody>
      </p:sp>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2</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2019-2020</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Tree>
    <p:extLst>
      <p:ext uri="{BB962C8B-B14F-4D97-AF65-F5344CB8AC3E}">
        <p14:creationId xmlns:p14="http://schemas.microsoft.com/office/powerpoint/2010/main" val="4026656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2630"/>
            <a:ext cx="10515600" cy="1325563"/>
          </a:xfrm>
        </p:spPr>
        <p:txBody>
          <a:bodyPr/>
          <a:lstStyle/>
          <a:p>
            <a:pPr algn="ctr"/>
            <a:r>
              <a:rPr lang="en-US" b="1" dirty="0"/>
              <a:t>Mission Statement</a:t>
            </a:r>
          </a:p>
        </p:txBody>
      </p:sp>
      <p:sp>
        <p:nvSpPr>
          <p:cNvPr id="3" name="Content Placeholder 2"/>
          <p:cNvSpPr>
            <a:spLocks noGrp="1"/>
          </p:cNvSpPr>
          <p:nvPr>
            <p:ph idx="1"/>
          </p:nvPr>
        </p:nvSpPr>
        <p:spPr/>
        <p:txBody>
          <a:bodyPr>
            <a:normAutofit fontScale="85000" lnSpcReduction="20000"/>
          </a:bodyPr>
          <a:lstStyle/>
          <a:p>
            <a:pPr marL="0" indent="0" algn="ctr">
              <a:buNone/>
            </a:pPr>
            <a:r>
              <a:rPr lang="en-US" sz="3600" i="1" dirty="0"/>
              <a:t>As educational leaders, the PSJA team is engaged and empowered to connect all students with innovative instruction, outstanding facilities, technology, skills, and social-emotional support while prioritizing health and safety for all-from early childhood through their chosen career.</a:t>
            </a:r>
          </a:p>
          <a:p>
            <a:pPr marL="0" indent="0" algn="ctr">
              <a:buNone/>
            </a:pPr>
            <a:r>
              <a:rPr lang="en-US" sz="3600" i="1" dirty="0"/>
              <a:t>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a:t>
            </a:r>
            <a:br>
              <a:rPr lang="en-US" sz="3600" i="1" dirty="0"/>
            </a:br>
            <a:br>
              <a:rPr lang="en-US" sz="3600" i="1" dirty="0"/>
            </a:br>
            <a:endParaRPr lang="en-US" sz="3600" i="1" dirty="0"/>
          </a:p>
        </p:txBody>
      </p:sp>
      <p:sp>
        <p:nvSpPr>
          <p:cNvPr id="4" name="Rectangle 3"/>
          <p:cNvSpPr/>
          <p:nvPr/>
        </p:nvSpPr>
        <p:spPr>
          <a:xfrm>
            <a:off x="1308976" y="57620"/>
            <a:ext cx="9307602" cy="61501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ill Sans"/>
                <a:ea typeface="+mn-ea"/>
                <a:cs typeface="Gill Sans"/>
              </a:rPr>
              <a:t>PHARR-SAN JUAN-ALAMO INDEPENDENT SCHOOL DISTRICT</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0280" y="104808"/>
            <a:ext cx="516298" cy="520634"/>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0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5512" y="292296"/>
            <a:ext cx="10580477" cy="1153314"/>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Cesar Chavez 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2018 Blue Ribbon School</a:t>
            </a:r>
          </a:p>
        </p:txBody>
      </p:sp>
      <p:pic>
        <p:nvPicPr>
          <p:cNvPr id="4" name="Picture 3"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8707" y="218034"/>
            <a:ext cx="1199758" cy="1209835"/>
          </a:xfrm>
          <a:prstGeom prst="rect">
            <a:avLst/>
          </a:prstGeom>
        </p:spPr>
      </p:pic>
      <p:sp>
        <p:nvSpPr>
          <p:cNvPr id="5" name="Rectangle 4"/>
          <p:cNvSpPr/>
          <p:nvPr/>
        </p:nvSpPr>
        <p:spPr>
          <a:xfrm>
            <a:off x="818758" y="1427869"/>
            <a:ext cx="10217889" cy="4646272"/>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tab pos="6226810" algn="l"/>
              </a:tabLst>
              <a:defRPr/>
            </a:pPr>
            <a:r>
              <a:rPr kumimoji="0" lang="en-US" b="1" i="0" u="none" strike="noStrike" kern="1200" cap="none" spc="0" normalizeH="0" baseline="0" noProof="0" dirty="0">
                <a:ln>
                  <a:noFill/>
                </a:ln>
                <a:effectLst/>
                <a:uLnTx/>
                <a:uFillTx/>
                <a:ea typeface="Calibri" panose="020F0502020204030204" pitchFamily="34" charset="0"/>
                <a:cs typeface="Times New Roman" panose="02020603050405020304" pitchFamily="18" charset="0"/>
              </a:rPr>
              <a:t>Vision:</a:t>
            </a:r>
          </a:p>
          <a:p>
            <a:pPr lvl="0"/>
            <a:r>
              <a:rPr lang="en-US" dirty="0"/>
              <a:t>Cesar Chavez Elementary  will provide an education that will develop successful learning</a:t>
            </a:r>
          </a:p>
          <a:p>
            <a:pPr lvl="0"/>
            <a:endParaRPr lang="en-US" dirty="0"/>
          </a:p>
          <a:p>
            <a:pPr lvl="0"/>
            <a:r>
              <a:rPr lang="en-US" dirty="0"/>
              <a:t>Cesar Chavez Elementary will provide innovative quality instructional strategies and leadership.</a:t>
            </a:r>
          </a:p>
          <a:p>
            <a:pPr lvl="0"/>
            <a:endParaRPr lang="en-US" dirty="0"/>
          </a:p>
          <a:p>
            <a:pPr lvl="0"/>
            <a:r>
              <a:rPr lang="en-US" dirty="0"/>
              <a:t>Cesar Chavez Elementary will use character education to teach students to be responsible and develop good moral values</a:t>
            </a:r>
          </a:p>
          <a:p>
            <a:pPr lvl="0"/>
            <a:endParaRPr lang="en-US" dirty="0"/>
          </a:p>
          <a:p>
            <a:pPr lvl="0"/>
            <a:r>
              <a:rPr lang="en-US" dirty="0"/>
              <a:t>Cesar Chavez Elementary staff, parents and community will work united to develop a safe school environment that is conducive to student success. </a:t>
            </a:r>
          </a:p>
          <a:p>
            <a:pPr lvl="0"/>
            <a:endParaRPr lang="en-US" b="1" dirty="0"/>
          </a:p>
          <a:p>
            <a:pPr lvl="0"/>
            <a:r>
              <a:rPr lang="en-US" b="1" dirty="0"/>
              <a:t> </a:t>
            </a:r>
          </a:p>
          <a:p>
            <a:pPr lvl="0"/>
            <a:r>
              <a:rPr lang="en-US" b="1" dirty="0"/>
              <a:t>Mission</a:t>
            </a:r>
            <a:br>
              <a:rPr lang="en-US" dirty="0"/>
            </a:br>
            <a:r>
              <a:rPr lang="en-US" dirty="0"/>
              <a:t>Students at Cesar E. Chavez Elementary will become excellent readers, problem solvers, critical thinkers, self-motivated, and be well disciplined.  This will be achieved by working collaboratively, setting high expectations and by providing a student-centered environment </a:t>
            </a:r>
            <a:endParaRPr kumimoji="0" lang="en-US"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860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C8DD1-CCAD-42F4-B81D-3FEAA0B9571F}"/>
              </a:ext>
            </a:extLst>
          </p:cNvPr>
          <p:cNvSpPr>
            <a:spLocks noGrp="1"/>
          </p:cNvSpPr>
          <p:nvPr>
            <p:ph idx="1"/>
          </p:nvPr>
        </p:nvSpPr>
        <p:spPr>
          <a:xfrm>
            <a:off x="838200" y="1690688"/>
            <a:ext cx="10515600" cy="4665662"/>
          </a:xfrm>
        </p:spPr>
        <p:txBody>
          <a:bodyPr vert="horz" lIns="91440" tIns="45720" rIns="91440" bIns="45720" rtlCol="0" anchor="t">
            <a:normAutofit/>
          </a:bodyPr>
          <a:lstStyle/>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Cesar Chavez Elementary (CCE) is located 7 miles north of the Mexican border.  The school was established in 1999 as the only school in the rural community of " Las Milpas." Translated from Spanish, "Las Milpas" means the cornfields.  CCE opened its doors in 1999 to serve students from the local migrant community. The school was appropriately named to honor the Mexican-American labor leader Cesar E. Chavez who used non-violent methods to fight for the rights of migrant farm workers in the United States.</a:t>
            </a: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The campus serves 475 students ranging from PK- 5th grade.  Of these students, 76.70% have been identified Limited English Proficient, 100% have been identified as economically disadvantaged and qualify for free or reduced lunch.  Also, 94.4% of the students have identified at risk of not graduating from high school.  The student population consist of 99% Hispanic and 1% reporting other ethnic background.  </a:t>
            </a: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Cesar Chavez Elementary strives for success in all areas.  Students are followed through their school careers and showcased in the front of the school as Chavez alumni.  The expectations are high, but the reward is great. CCE endeavors to produce 21</a:t>
            </a:r>
            <a:r>
              <a:rPr lang="en-US" sz="1800" baseline="30000" dirty="0">
                <a:latin typeface="Calibri"/>
                <a:ea typeface="Calibri" panose="020F0502020204030204" pitchFamily="34" charset="0"/>
                <a:cs typeface="Times New Roman"/>
              </a:rPr>
              <a:t>st</a:t>
            </a:r>
            <a:r>
              <a:rPr lang="en-US" sz="1800" dirty="0">
                <a:latin typeface="Calibri"/>
                <a:ea typeface="Calibri" panose="020F0502020204030204" pitchFamily="34" charset="0"/>
                <a:cs typeface="Times New Roman"/>
              </a:rPr>
              <a:t> century leaders who will carry their community into the future.  </a:t>
            </a:r>
            <a:endParaRPr lang="en-US" sz="1800" dirty="0">
              <a:latin typeface="Calibri"/>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US" sz="2400" dirty="0">
              <a:latin typeface="Calibri" panose="020F0502020204030204" pitchFamily="34" charset="0"/>
              <a:cs typeface="Times New Roman" panose="02020603050405020304" pitchFamily="18" charset="0"/>
            </a:endParaRPr>
          </a:p>
          <a:p>
            <a:endParaRPr lang="en-US" dirty="0">
              <a:cs typeface="Calibri" panose="020F0502020204030204"/>
            </a:endParaRPr>
          </a:p>
        </p:txBody>
      </p:sp>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5</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lnSpc>
                <a:spcPct val="100000"/>
              </a:lnSpc>
              <a:spcBef>
                <a:spcPts val="0"/>
              </a:spcBef>
              <a:defRPr/>
            </a:pPr>
            <a:r>
              <a:rPr lang="en-US" sz="2400" dirty="0">
                <a:latin typeface="Calibri" panose="020F0502020204030204"/>
              </a:rPr>
              <a:t>Cesar Chavez Elementary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effectLst/>
                <a:uLnTx/>
                <a:uFillTx/>
                <a:latin typeface="Calibri" panose="020F0502020204030204"/>
                <a:ea typeface="+mn-ea"/>
                <a:cs typeface="+mn-cs"/>
              </a:rPr>
              <a:t>SCHOOL PROFILE</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Tree>
    <p:extLst>
      <p:ext uri="{BB962C8B-B14F-4D97-AF65-F5344CB8AC3E}">
        <p14:creationId xmlns:p14="http://schemas.microsoft.com/office/powerpoint/2010/main" val="532077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E342538B-1B3E-4436-9A44-B9265EC510EF}"/>
              </a:ext>
            </a:extLst>
          </p:cNvPr>
          <p:cNvGraphicFramePr>
            <a:graphicFrameLocks noGrp="1"/>
          </p:cNvGraphicFramePr>
          <p:nvPr>
            <p:ph idx="1"/>
            <p:extLst>
              <p:ext uri="{D42A27DB-BD31-4B8C-83A1-F6EECF244321}">
                <p14:modId xmlns:p14="http://schemas.microsoft.com/office/powerpoint/2010/main" val="3085725888"/>
              </p:ext>
            </p:extLst>
          </p:nvPr>
        </p:nvGraphicFramePr>
        <p:xfrm>
          <a:off x="838200" y="1690688"/>
          <a:ext cx="10515600" cy="51206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654933743"/>
                    </a:ext>
                  </a:extLst>
                </a:gridCol>
                <a:gridCol w="5257800">
                  <a:extLst>
                    <a:ext uri="{9D8B030D-6E8A-4147-A177-3AD203B41FA5}">
                      <a16:colId xmlns:a16="http://schemas.microsoft.com/office/drawing/2014/main" val="2934776019"/>
                    </a:ext>
                  </a:extLst>
                </a:gridCol>
              </a:tblGrid>
              <a:tr h="305991">
                <a:tc>
                  <a:txBody>
                    <a:bodyPr/>
                    <a:lstStyle/>
                    <a:p>
                      <a:r>
                        <a:rPr lang="en-US" dirty="0"/>
                        <a:t>Staff Member</a:t>
                      </a:r>
                    </a:p>
                  </a:txBody>
                  <a:tcPr/>
                </a:tc>
                <a:tc>
                  <a:txBody>
                    <a:bodyPr/>
                    <a:lstStyle/>
                    <a:p>
                      <a:r>
                        <a:rPr lang="en-US" dirty="0"/>
                        <a:t>Role</a:t>
                      </a:r>
                    </a:p>
                  </a:txBody>
                  <a:tcPr/>
                </a:tc>
                <a:extLst>
                  <a:ext uri="{0D108BD9-81ED-4DB2-BD59-A6C34878D82A}">
                    <a16:rowId xmlns:a16="http://schemas.microsoft.com/office/drawing/2014/main" val="1357482554"/>
                  </a:ext>
                </a:extLst>
              </a:tr>
              <a:tr h="305991">
                <a:tc>
                  <a:txBody>
                    <a:bodyPr/>
                    <a:lstStyle/>
                    <a:p>
                      <a:r>
                        <a:rPr lang="en-US" dirty="0"/>
                        <a:t>Carolina Delos Santos</a:t>
                      </a:r>
                    </a:p>
                  </a:txBody>
                  <a:tcPr/>
                </a:tc>
                <a:tc>
                  <a:txBody>
                    <a:bodyPr/>
                    <a:lstStyle/>
                    <a:p>
                      <a:r>
                        <a:rPr lang="en-US" dirty="0"/>
                        <a:t>Parent </a:t>
                      </a:r>
                    </a:p>
                  </a:txBody>
                  <a:tcPr/>
                </a:tc>
                <a:extLst>
                  <a:ext uri="{0D108BD9-81ED-4DB2-BD59-A6C34878D82A}">
                    <a16:rowId xmlns:a16="http://schemas.microsoft.com/office/drawing/2014/main" val="955521534"/>
                  </a:ext>
                </a:extLst>
              </a:tr>
              <a:tr h="305991">
                <a:tc>
                  <a:txBody>
                    <a:bodyPr/>
                    <a:lstStyle/>
                    <a:p>
                      <a:endParaRPr lang="en-US" dirty="0"/>
                    </a:p>
                  </a:txBody>
                  <a:tcPr/>
                </a:tc>
                <a:tc>
                  <a:txBody>
                    <a:bodyPr/>
                    <a:lstStyle/>
                    <a:p>
                      <a:r>
                        <a:rPr lang="en-US" dirty="0"/>
                        <a:t>Business/ Community Partner </a:t>
                      </a:r>
                    </a:p>
                  </a:txBody>
                  <a:tcPr/>
                </a:tc>
                <a:extLst>
                  <a:ext uri="{0D108BD9-81ED-4DB2-BD59-A6C34878D82A}">
                    <a16:rowId xmlns:a16="http://schemas.microsoft.com/office/drawing/2014/main" val="3710652913"/>
                  </a:ext>
                </a:extLst>
              </a:tr>
              <a:tr h="305991">
                <a:tc>
                  <a:txBody>
                    <a:bodyPr/>
                    <a:lstStyle/>
                    <a:p>
                      <a:r>
                        <a:rPr lang="en-US"/>
                        <a:t>Roel Faz</a:t>
                      </a:r>
                      <a:endParaRPr lang="en-US" dirty="0"/>
                    </a:p>
                  </a:txBody>
                  <a:tcPr/>
                </a:tc>
                <a:tc>
                  <a:txBody>
                    <a:bodyPr/>
                    <a:lstStyle/>
                    <a:p>
                      <a:r>
                        <a:rPr lang="en-US" dirty="0"/>
                        <a:t>Principal</a:t>
                      </a:r>
                    </a:p>
                  </a:txBody>
                  <a:tcPr/>
                </a:tc>
                <a:extLst>
                  <a:ext uri="{0D108BD9-81ED-4DB2-BD59-A6C34878D82A}">
                    <a16:rowId xmlns:a16="http://schemas.microsoft.com/office/drawing/2014/main" val="3347247158"/>
                  </a:ext>
                </a:extLst>
              </a:tr>
              <a:tr h="305991">
                <a:tc>
                  <a:txBody>
                    <a:bodyPr/>
                    <a:lstStyle/>
                    <a:p>
                      <a:r>
                        <a:rPr lang="en-US"/>
                        <a:t>Sandra Gutierrez Miranda</a:t>
                      </a:r>
                      <a:endParaRPr lang="en-US" dirty="0"/>
                    </a:p>
                  </a:txBody>
                  <a:tcPr/>
                </a:tc>
                <a:tc>
                  <a:txBody>
                    <a:bodyPr/>
                    <a:lstStyle/>
                    <a:p>
                      <a:r>
                        <a:rPr lang="en-US" dirty="0"/>
                        <a:t>Assistant Principal</a:t>
                      </a:r>
                    </a:p>
                  </a:txBody>
                  <a:tcPr/>
                </a:tc>
                <a:extLst>
                  <a:ext uri="{0D108BD9-81ED-4DB2-BD59-A6C34878D82A}">
                    <a16:rowId xmlns:a16="http://schemas.microsoft.com/office/drawing/2014/main" val="88774010"/>
                  </a:ext>
                </a:extLst>
              </a:tr>
              <a:tr h="305991">
                <a:tc>
                  <a:txBody>
                    <a:bodyPr/>
                    <a:lstStyle/>
                    <a:p>
                      <a:r>
                        <a:rPr lang="en-US"/>
                        <a:t>Veronica Garza</a:t>
                      </a:r>
                      <a:endParaRPr lang="en-US" dirty="0"/>
                    </a:p>
                  </a:txBody>
                  <a:tcPr/>
                </a:tc>
                <a:tc>
                  <a:txBody>
                    <a:bodyPr/>
                    <a:lstStyle/>
                    <a:p>
                      <a:r>
                        <a:rPr lang="en-US" dirty="0"/>
                        <a:t>Counselor</a:t>
                      </a:r>
                    </a:p>
                  </a:txBody>
                  <a:tcPr/>
                </a:tc>
                <a:extLst>
                  <a:ext uri="{0D108BD9-81ED-4DB2-BD59-A6C34878D82A}">
                    <a16:rowId xmlns:a16="http://schemas.microsoft.com/office/drawing/2014/main" val="270265692"/>
                  </a:ext>
                </a:extLst>
              </a:tr>
              <a:tr h="305991">
                <a:tc>
                  <a:txBody>
                    <a:bodyPr/>
                    <a:lstStyle/>
                    <a:p>
                      <a:r>
                        <a:rPr lang="en-US" dirty="0"/>
                        <a:t>Ruby </a:t>
                      </a:r>
                      <a:r>
                        <a:rPr lang="en-US"/>
                        <a:t>Lopez</a:t>
                      </a:r>
                      <a:endParaRPr lang="en-US" dirty="0"/>
                    </a:p>
                  </a:txBody>
                  <a:tcPr/>
                </a:tc>
                <a:tc>
                  <a:txBody>
                    <a:bodyPr/>
                    <a:lstStyle/>
                    <a:p>
                      <a:r>
                        <a:rPr lang="en-US" dirty="0"/>
                        <a:t>CLL</a:t>
                      </a:r>
                    </a:p>
                  </a:txBody>
                  <a:tcPr/>
                </a:tc>
                <a:extLst>
                  <a:ext uri="{0D108BD9-81ED-4DB2-BD59-A6C34878D82A}">
                    <a16:rowId xmlns:a16="http://schemas.microsoft.com/office/drawing/2014/main" val="2394086428"/>
                  </a:ext>
                </a:extLst>
              </a:tr>
              <a:tr h="305991">
                <a:tc>
                  <a:txBody>
                    <a:bodyPr/>
                    <a:lstStyle/>
                    <a:p>
                      <a:r>
                        <a:rPr lang="en-US" dirty="0"/>
                        <a:t>Erica Estrada</a:t>
                      </a:r>
                    </a:p>
                  </a:txBody>
                  <a:tcPr/>
                </a:tc>
                <a:tc>
                  <a:txBody>
                    <a:bodyPr/>
                    <a:lstStyle/>
                    <a:p>
                      <a:r>
                        <a:rPr lang="en-US" dirty="0"/>
                        <a:t>Lead Teacher</a:t>
                      </a:r>
                    </a:p>
                  </a:txBody>
                  <a:tcPr/>
                </a:tc>
                <a:extLst>
                  <a:ext uri="{0D108BD9-81ED-4DB2-BD59-A6C34878D82A}">
                    <a16:rowId xmlns:a16="http://schemas.microsoft.com/office/drawing/2014/main" val="3589378132"/>
                  </a:ext>
                </a:extLst>
              </a:tr>
              <a:tr h="305991">
                <a:tc>
                  <a:txBody>
                    <a:bodyPr/>
                    <a:lstStyle/>
                    <a:p>
                      <a:r>
                        <a:rPr lang="en-US" dirty="0"/>
                        <a:t>Olga Aldana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Lead Teacher</a:t>
                      </a:r>
                    </a:p>
                  </a:txBody>
                  <a:tcPr/>
                </a:tc>
                <a:extLst>
                  <a:ext uri="{0D108BD9-81ED-4DB2-BD59-A6C34878D82A}">
                    <a16:rowId xmlns:a16="http://schemas.microsoft.com/office/drawing/2014/main" val="2957178039"/>
                  </a:ext>
                </a:extLst>
              </a:tr>
              <a:tr h="305991">
                <a:tc>
                  <a:txBody>
                    <a:bodyPr/>
                    <a:lstStyle/>
                    <a:p>
                      <a:r>
                        <a:rPr lang="en-US" dirty="0"/>
                        <a:t>Norma Garza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Lead Teacher</a:t>
                      </a:r>
                    </a:p>
                  </a:txBody>
                  <a:tcPr/>
                </a:tc>
                <a:extLst>
                  <a:ext uri="{0D108BD9-81ED-4DB2-BD59-A6C34878D82A}">
                    <a16:rowId xmlns:a16="http://schemas.microsoft.com/office/drawing/2014/main" val="1226800077"/>
                  </a:ext>
                </a:extLst>
              </a:tr>
              <a:tr h="3059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Andrea Gonzalez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Lead Teacher</a:t>
                      </a:r>
                    </a:p>
                  </a:txBody>
                  <a:tcPr/>
                </a:tc>
                <a:extLst>
                  <a:ext uri="{0D108BD9-81ED-4DB2-BD59-A6C34878D82A}">
                    <a16:rowId xmlns:a16="http://schemas.microsoft.com/office/drawing/2014/main" val="1909908007"/>
                  </a:ext>
                </a:extLst>
              </a:tr>
              <a:tr h="305991">
                <a:tc>
                  <a:txBody>
                    <a:bodyPr/>
                    <a:lstStyle/>
                    <a:p>
                      <a:r>
                        <a:rPr lang="en-US" dirty="0"/>
                        <a:t>Monica Valls</a:t>
                      </a:r>
                    </a:p>
                  </a:txBody>
                  <a:tcPr/>
                </a:tc>
                <a:tc>
                  <a:txBody>
                    <a:bodyPr/>
                    <a:lstStyle/>
                    <a:p>
                      <a:r>
                        <a:rPr lang="en-US" dirty="0"/>
                        <a:t>Lead Teacher</a:t>
                      </a:r>
                    </a:p>
                  </a:txBody>
                  <a:tcPr/>
                </a:tc>
                <a:extLst>
                  <a:ext uri="{0D108BD9-81ED-4DB2-BD59-A6C34878D82A}">
                    <a16:rowId xmlns:a16="http://schemas.microsoft.com/office/drawing/2014/main" val="1270094287"/>
                  </a:ext>
                </a:extLst>
              </a:tr>
              <a:tr h="305991">
                <a:tc>
                  <a:txBody>
                    <a:bodyPr/>
                    <a:lstStyle/>
                    <a:p>
                      <a:r>
                        <a:rPr lang="en-US" dirty="0"/>
                        <a:t>Lesley Robles Montoya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Lead Teacher</a:t>
                      </a:r>
                    </a:p>
                  </a:txBody>
                  <a:tcPr/>
                </a:tc>
                <a:extLst>
                  <a:ext uri="{0D108BD9-81ED-4DB2-BD59-A6C34878D82A}">
                    <a16:rowId xmlns:a16="http://schemas.microsoft.com/office/drawing/2014/main" val="459161038"/>
                  </a:ext>
                </a:extLst>
              </a:tr>
              <a:tr h="305991">
                <a:tc>
                  <a:txBody>
                    <a:bodyPr/>
                    <a:lstStyle/>
                    <a:p>
                      <a:r>
                        <a:rPr lang="en-US" dirty="0"/>
                        <a:t>Hortencia Enriquez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Lead Teacher</a:t>
                      </a:r>
                    </a:p>
                  </a:txBody>
                  <a:tcPr/>
                </a:tc>
                <a:extLst>
                  <a:ext uri="{0D108BD9-81ED-4DB2-BD59-A6C34878D82A}">
                    <a16:rowId xmlns:a16="http://schemas.microsoft.com/office/drawing/2014/main" val="2388743565"/>
                  </a:ext>
                </a:extLst>
              </a:tr>
            </a:tbl>
          </a:graphicData>
        </a:graphic>
      </p:graphicFrame>
      <p:sp>
        <p:nvSpPr>
          <p:cNvPr id="5" name="Slide Number Placeholder 4">
            <a:extLst>
              <a:ext uri="{FF2B5EF4-FFF2-40B4-BE49-F238E27FC236}">
                <a16:creationId xmlns:a16="http://schemas.microsoft.com/office/drawing/2014/main" id="{3D65627B-4987-47BB-8404-CA523CC2E4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CF2F6D2-2582-4AE2-B103-0FBD7BE6F883}"/>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pc="300" dirty="0">
                <a:solidFill>
                  <a:schemeClr val="bg1"/>
                </a:solidFill>
                <a:latin typeface="Gill Sans"/>
                <a:cs typeface="Gill Sans"/>
              </a:rPr>
              <a:t>Campus SBDM Committee</a:t>
            </a:r>
          </a:p>
        </p:txBody>
      </p:sp>
    </p:spTree>
    <p:extLst>
      <p:ext uri="{BB962C8B-B14F-4D97-AF65-F5344CB8AC3E}">
        <p14:creationId xmlns:p14="http://schemas.microsoft.com/office/powerpoint/2010/main" val="4231567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D893D-6C73-4B22-9F4A-34F77E9928CC}"/>
              </a:ext>
            </a:extLst>
          </p:cNvPr>
          <p:cNvSpPr>
            <a:spLocks noGrp="1"/>
          </p:cNvSpPr>
          <p:nvPr>
            <p:ph idx="1"/>
          </p:nvPr>
        </p:nvSpPr>
        <p:spPr/>
        <p:txBody>
          <a:bodyPr/>
          <a:lstStyle/>
          <a:p>
            <a:pPr marL="0" indent="0">
              <a:buNone/>
            </a:pPr>
            <a:r>
              <a:rPr lang="en-US" b="1" dirty="0"/>
              <a:t>SBDM will address the following areas:</a:t>
            </a:r>
          </a:p>
          <a:p>
            <a:r>
              <a:rPr lang="en-US" dirty="0"/>
              <a:t>Planning </a:t>
            </a:r>
          </a:p>
          <a:p>
            <a:r>
              <a:rPr lang="en-US" dirty="0"/>
              <a:t>Budgeting </a:t>
            </a:r>
          </a:p>
          <a:p>
            <a:r>
              <a:rPr lang="en-US" dirty="0"/>
              <a:t>Curriculum </a:t>
            </a:r>
          </a:p>
          <a:p>
            <a:r>
              <a:rPr lang="en-US" dirty="0"/>
              <a:t>Staffing patterns </a:t>
            </a:r>
          </a:p>
          <a:p>
            <a:r>
              <a:rPr lang="en-US" dirty="0"/>
              <a:t>Staff development </a:t>
            </a:r>
          </a:p>
          <a:p>
            <a:r>
              <a:rPr lang="en-US" dirty="0"/>
              <a:t>School organization</a:t>
            </a:r>
          </a:p>
        </p:txBody>
      </p:sp>
      <p:sp>
        <p:nvSpPr>
          <p:cNvPr id="5" name="Slide Number Placeholder 4">
            <a:extLst>
              <a:ext uri="{FF2B5EF4-FFF2-40B4-BE49-F238E27FC236}">
                <a16:creationId xmlns:a16="http://schemas.microsoft.com/office/drawing/2014/main" id="{92893DC9-74BD-4E8F-B327-7C9388099256}"/>
              </a:ext>
            </a:extLst>
          </p:cNvPr>
          <p:cNvSpPr>
            <a:spLocks noGrp="1"/>
          </p:cNvSpPr>
          <p:nvPr>
            <p:ph type="sldNum" sz="quarter" idx="12"/>
          </p:nvPr>
        </p:nvSpPr>
        <p:spPr/>
        <p:txBody>
          <a:bodyPr/>
          <a:lstStyle/>
          <a:p>
            <a:fld id="{236ED5DE-22B7-41E7-A943-79814E858A13}" type="slidenum">
              <a:rPr lang="en-US" smtClean="0"/>
              <a:t>7</a:t>
            </a:fld>
            <a:endParaRPr lang="en-US"/>
          </a:p>
        </p:txBody>
      </p:sp>
      <p:sp>
        <p:nvSpPr>
          <p:cNvPr id="6" name="Title 5">
            <a:extLst>
              <a:ext uri="{FF2B5EF4-FFF2-40B4-BE49-F238E27FC236}">
                <a16:creationId xmlns:a16="http://schemas.microsoft.com/office/drawing/2014/main" id="{1607FDA3-7937-428E-8074-65DF7225AA37}"/>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80AA3772-98BA-46C9-8491-27F006145461}"/>
              </a:ext>
            </a:extLst>
          </p:cNvPr>
          <p:cNvPicPr>
            <a:picLocks noChangeAspect="1"/>
          </p:cNvPicPr>
          <p:nvPr/>
        </p:nvPicPr>
        <p:blipFill>
          <a:blip r:embed="rId2"/>
          <a:stretch>
            <a:fillRect/>
          </a:stretch>
        </p:blipFill>
        <p:spPr>
          <a:xfrm>
            <a:off x="10140591" y="365125"/>
            <a:ext cx="1213209" cy="1207113"/>
          </a:xfrm>
          <a:prstGeom prst="rect">
            <a:avLst/>
          </a:prstGeom>
        </p:spPr>
      </p:pic>
    </p:spTree>
    <p:extLst>
      <p:ext uri="{BB962C8B-B14F-4D97-AF65-F5344CB8AC3E}">
        <p14:creationId xmlns:p14="http://schemas.microsoft.com/office/powerpoint/2010/main" val="1246258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E000AB-62AA-44AD-9E0D-D56990DB965A}"/>
              </a:ext>
            </a:extLst>
          </p:cNvPr>
          <p:cNvSpPr>
            <a:spLocks noGrp="1"/>
          </p:cNvSpPr>
          <p:nvPr>
            <p:ph idx="1"/>
          </p:nvPr>
        </p:nvSpPr>
        <p:spPr>
          <a:xfrm>
            <a:off x="838200" y="1690686"/>
            <a:ext cx="10515600" cy="4742965"/>
          </a:xfrm>
        </p:spPr>
        <p:txBody>
          <a:bodyPr>
            <a:normAutofit fontScale="25000" lnSpcReduction="20000"/>
          </a:bodyPr>
          <a:lstStyle/>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r>
              <a:rPr lang="en-US" sz="7200" b="1" dirty="0">
                <a:latin typeface="Calibri" panose="020F0502020204030204" pitchFamily="34" charset="0"/>
                <a:ea typeface="Symbol" panose="05050102010706020507" pitchFamily="18" charset="2"/>
                <a:cs typeface="Calibri" panose="020F0502020204030204" pitchFamily="34" charset="0"/>
              </a:rPr>
              <a:t>Operating Procedures: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10" dirty="0">
                <a:latin typeface="Calibri" panose="020F0502020204030204" pitchFamily="34" charset="0"/>
                <a:ea typeface="MS Mincho" panose="02020609040205080304" pitchFamily="49" charset="-128"/>
              </a:rPr>
              <a:t>SBDM</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serves</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a:t>
            </a:r>
            <a:r>
              <a:rPr lang="en-US" sz="7200" spc="-7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key</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committee</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in</a:t>
            </a:r>
            <a:r>
              <a:rPr lang="en-US" sz="7200" spc="-6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Intervention</a:t>
            </a:r>
            <a:r>
              <a:rPr lang="en-US" sz="7200" spc="-6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Team</a:t>
            </a:r>
            <a:r>
              <a:rPr lang="en-US" sz="7200" spc="-5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to</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assist</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17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principal</a:t>
            </a:r>
            <a:r>
              <a:rPr lang="en-US" sz="7200" spc="10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with</a:t>
            </a:r>
            <a:r>
              <a:rPr lang="en-US" sz="7200" spc="9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development,</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review,</a:t>
            </a:r>
            <a:r>
              <a:rPr lang="en-US" sz="7200" spc="10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and</a:t>
            </a:r>
            <a:r>
              <a:rPr lang="en-US" sz="7200" spc="10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revision</a:t>
            </a:r>
            <a:r>
              <a:rPr lang="en-US" sz="7200" spc="9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of</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110" dirty="0">
                <a:latin typeface="Calibri" panose="020F0502020204030204" pitchFamily="34" charset="0"/>
                <a:ea typeface="MS Mincho" panose="02020609040205080304" pitchFamily="49" charset="-128"/>
              </a:rPr>
              <a:t> C</a:t>
            </a:r>
            <a:r>
              <a:rPr lang="en-US" sz="7200" spc="-10" dirty="0">
                <a:latin typeface="Calibri" panose="020F0502020204030204" pitchFamily="34" charset="0"/>
                <a:ea typeface="MS Mincho" panose="02020609040205080304" pitchFamily="49" charset="-128"/>
              </a:rPr>
              <a:t>IP.</a:t>
            </a:r>
            <a:r>
              <a:rPr lang="en-US" sz="7200" spc="200" dirty="0">
                <a:latin typeface="Calibri" panose="020F0502020204030204" pitchFamily="34" charset="0"/>
                <a:ea typeface="MS Mincho" panose="02020609040205080304" pitchFamily="49" charset="-128"/>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All</a:t>
            </a:r>
            <a:r>
              <a:rPr lang="en-US" sz="7200" spc="1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spc="1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information</a:t>
            </a:r>
            <a:r>
              <a:rPr lang="en-US" sz="7200" spc="1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1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32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organizational</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structure</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school’s</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including</a:t>
            </a:r>
            <a:r>
              <a:rPr lang="en-US" sz="7200" spc="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membership,</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and</a:t>
            </a:r>
            <a:r>
              <a:rPr lang="en-US" sz="7200" spc="4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operating</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procedures</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should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meeting</a:t>
            </a:r>
            <a:r>
              <a:rPr lang="en-US" sz="7200" spc="6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schedule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for</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both</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0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subcommittees.</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shall</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be</a:t>
            </a:r>
            <a:r>
              <a:rPr lang="en-US" sz="7200" spc="24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involved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decisions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areas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planning,</a:t>
            </a:r>
            <a:r>
              <a:rPr lang="en-US" sz="7200" spc="35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budgeting,</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curriculum,</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staffing</a:t>
            </a:r>
            <a:r>
              <a:rPr lang="en-US" sz="7200" spc="-5" dirty="0">
                <a:latin typeface="Calibri" panose="020F0502020204030204" pitchFamily="34" charset="0"/>
                <a:ea typeface="Symbol" panose="05050102010706020507" pitchFamily="18" charset="2"/>
                <a:cs typeface="Calibri" panose="020F0502020204030204" pitchFamily="34" charset="0"/>
              </a:rPr>
              <a:t> patterns,</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staff</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development,</a:t>
            </a:r>
            <a:r>
              <a:rPr lang="en-US" sz="7200" spc="-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and</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t>
            </a:r>
            <a:endParaRPr lang="en-US" sz="7200" dirty="0">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A</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list</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of</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dates,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committee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members,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agendas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and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minutes</a:t>
            </a:r>
            <a:r>
              <a:rPr lang="en-US" sz="7200" spc="29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for</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each</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1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homepage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2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link</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to</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 the</a:t>
            </a:r>
            <a:r>
              <a:rPr lang="en-US" sz="7200" spc="-1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page for</a:t>
            </a:r>
            <a:r>
              <a:rPr lang="en-US" sz="7200" spc="-2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easy</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access.</a:t>
            </a:r>
            <a:r>
              <a:rPr lang="en-US" sz="7200" b="1"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Campuses</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must</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post</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SBDM</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agenda</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and</a:t>
            </a:r>
            <a:r>
              <a:rPr lang="en-US" sz="7200" spc="21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minutes</a:t>
            </a:r>
            <a:r>
              <a:rPr lang="en-US" sz="7200" spc="19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to</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website</a:t>
            </a:r>
            <a:r>
              <a:rPr lang="en-US" sz="7200" spc="20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within</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10</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days</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10" dirty="0">
                <a:solidFill>
                  <a:prstClr val="black"/>
                </a:solidFill>
                <a:latin typeface="Calibri" panose="020F0502020204030204" pitchFamily="34" charset="0"/>
                <a:ea typeface="Symbol" panose="05050102010706020507" pitchFamily="18" charset="2"/>
                <a:cs typeface="Times New Roman" panose="02020603050405020304" pitchFamily="18" charset="0"/>
              </a:rPr>
              <a:t>following</a:t>
            </a:r>
            <a:r>
              <a:rPr lang="en-US" sz="7200" spc="23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meeting.</a:t>
            </a:r>
          </a:p>
          <a:p>
            <a:pPr marL="0" marR="187325" lvl="0" indent="0">
              <a:lnSpc>
                <a:spcPct val="89000"/>
              </a:lnSpc>
              <a:spcBef>
                <a:spcPts val="0"/>
              </a:spcBef>
              <a:buSzPts val="1100"/>
              <a:buNone/>
              <a:tabLst>
                <a:tab pos="826135" algn="l"/>
              </a:tabLst>
            </a:pPr>
            <a:endPar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Scheduled Meeting Dates: September 1, 2020, November 19, 2020, January 21, 2021, May 28, 2021</a:t>
            </a:r>
          </a:p>
          <a:p>
            <a:pPr marL="0" marR="187325" lvl="0" indent="0">
              <a:lnSpc>
                <a:spcPct val="89000"/>
              </a:lnSpc>
              <a:spcBef>
                <a:spcPts val="0"/>
              </a:spcBef>
              <a:buSzPts val="1100"/>
              <a:buNone/>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Committee Roles and Responsibilities:</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Chair</a:t>
            </a:r>
            <a:r>
              <a:rPr lang="en-US" sz="7200" u="sng" dirty="0">
                <a:solidFill>
                  <a:prstClr val="black"/>
                </a:solidFill>
              </a:rPr>
              <a:t> </a:t>
            </a:r>
            <a:r>
              <a:rPr lang="en-US" sz="7200" dirty="0">
                <a:solidFill>
                  <a:prstClr val="black"/>
                </a:solidFill>
              </a:rPr>
              <a:t>– prepares committee meeting agendas with the assistance of the principal, guide meetings and encourage input from all members</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Vice-Chair</a:t>
            </a:r>
            <a:r>
              <a:rPr lang="en-US" sz="7200" dirty="0">
                <a:solidFill>
                  <a:prstClr val="black"/>
                </a:solidFill>
              </a:rPr>
              <a:t> – performs Chair’s duties in his/her absence; serves as chair of the Evaluation and Modification Committee </a:t>
            </a:r>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Scribe/Recorder </a:t>
            </a:r>
            <a:r>
              <a:rPr lang="en-US" sz="7200" dirty="0"/>
              <a:t>– prepare and maintain minutes of committee meetings, committee membership roster and bylaws </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Facilitator/Timekeeper</a:t>
            </a:r>
            <a:r>
              <a:rPr lang="en-US" sz="7200" b="1" dirty="0"/>
              <a:t> </a:t>
            </a:r>
            <a:r>
              <a:rPr lang="en-US" sz="7200" dirty="0"/>
              <a:t>– monitors committees' energy and interaction, keeps committee on track and ensures activities are completed in a timely manner </a:t>
            </a:r>
            <a:endParaRPr lang="en-US" sz="7200" spc="200" dirty="0">
              <a:latin typeface="Calibri" panose="020F0502020204030204" pitchFamily="34" charset="0"/>
              <a:ea typeface="MS Mincho" panose="02020609040205080304" pitchFamily="49" charset="-128"/>
            </a:endParaRPr>
          </a:p>
          <a:p>
            <a:pPr marL="457200" marR="187325" lvl="1" indent="0">
              <a:lnSpc>
                <a:spcPct val="89000"/>
              </a:lnSpc>
              <a:spcBef>
                <a:spcPts val="0"/>
              </a:spcBef>
              <a:buSzPts val="1100"/>
              <a:buNone/>
              <a:tabLst>
                <a:tab pos="826135" algn="l"/>
              </a:tabLst>
            </a:pPr>
            <a:endParaRPr lang="en-US" sz="5600" dirty="0"/>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25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2900" b="1" dirty="0">
              <a:solidFill>
                <a:prstClr val="black"/>
              </a:solidFill>
              <a:ea typeface="Symbol" panose="05050102010706020507" pitchFamily="18" charset="2"/>
              <a:cs typeface="Times New Roman" panose="02020603050405020304" pitchFamily="18" charset="0"/>
            </a:endParaRPr>
          </a:p>
          <a:p>
            <a:pPr marL="0" marR="187325" lvl="0" indent="0">
              <a:lnSpc>
                <a:spcPct val="89000"/>
              </a:lnSpc>
              <a:spcBef>
                <a:spcPts val="0"/>
              </a:spcBef>
              <a:spcAft>
                <a:spcPts val="0"/>
              </a:spcAft>
              <a:buSzPts val="1100"/>
              <a:buNone/>
              <a:tabLst>
                <a:tab pos="826135" algn="l"/>
              </a:tabLst>
            </a:pPr>
            <a:endParaRPr lang="en-US" sz="3500" dirty="0"/>
          </a:p>
          <a:p>
            <a:pPr marL="0" marR="187325" lvl="0" indent="0">
              <a:lnSpc>
                <a:spcPct val="89000"/>
              </a:lnSpc>
              <a:spcBef>
                <a:spcPts val="0"/>
              </a:spcBef>
              <a:spcAft>
                <a:spcPts val="0"/>
              </a:spcAft>
              <a:buSzPts val="1100"/>
              <a:buNone/>
              <a:tabLst>
                <a:tab pos="826135" algn="l"/>
              </a:tabLst>
            </a:pPr>
            <a:endParaRPr lang="en-US" spc="200" dirty="0">
              <a:latin typeface="Calibri" panose="020F0502020204030204" pitchFamily="34" charset="0"/>
              <a:ea typeface="MS Mincho" panose="02020609040205080304" pitchFamily="49" charset="-128"/>
              <a:cs typeface="Calibri" panose="020F0502020204030204" pitchFamily="34" charset="0"/>
            </a:endParaRPr>
          </a:p>
          <a:p>
            <a:pPr marL="0" marR="187325" lvl="0" indent="0">
              <a:lnSpc>
                <a:spcPct val="89000"/>
              </a:lnSpc>
              <a:spcBef>
                <a:spcPts val="0"/>
              </a:spcBef>
              <a:spcAft>
                <a:spcPts val="0"/>
              </a:spcAft>
              <a:buSzPts val="1100"/>
              <a:buNone/>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63500" marR="186690" indent="-63500">
              <a:lnSpc>
                <a:spcPts val="1200"/>
              </a:lnSpc>
              <a:spcBef>
                <a:spcPts val="45"/>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63500" marR="187960" indent="-63500">
              <a:lnSpc>
                <a:spcPts val="1200"/>
              </a:lnSpc>
              <a:spcBef>
                <a:spcPts val="0"/>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r>
              <a:rPr lang="en-US" sz="3200" b="1" dirty="0">
                <a:latin typeface="Calibri" panose="020F050202020403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dirty="0">
                <a:solidFill>
                  <a:srgbClr val="800D00"/>
                </a:solidFill>
                <a:latin typeface="Arial" panose="020B060402020202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26B42B39-C443-4F0B-9584-B9AB7AA1151A}"/>
              </a:ext>
            </a:extLst>
          </p:cNvPr>
          <p:cNvSpPr>
            <a:spLocks noGrp="1"/>
          </p:cNvSpPr>
          <p:nvPr>
            <p:ph type="sldNum" sz="quarter" idx="12"/>
          </p:nvPr>
        </p:nvSpPr>
        <p:spPr/>
        <p:txBody>
          <a:bodyPr/>
          <a:lstStyle/>
          <a:p>
            <a:fld id="{236ED5DE-22B7-41E7-A943-79814E858A13}" type="slidenum">
              <a:rPr lang="en-US" smtClean="0"/>
              <a:t>8</a:t>
            </a:fld>
            <a:endParaRPr lang="en-US"/>
          </a:p>
        </p:txBody>
      </p:sp>
      <p:sp>
        <p:nvSpPr>
          <p:cNvPr id="6" name="Title 5">
            <a:extLst>
              <a:ext uri="{FF2B5EF4-FFF2-40B4-BE49-F238E27FC236}">
                <a16:creationId xmlns:a16="http://schemas.microsoft.com/office/drawing/2014/main" id="{6573E458-1D70-4C81-92CA-28CF909DE3BB}"/>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F5BDA13B-6AD0-49C0-AC84-D0BEAC599F5A}"/>
              </a:ext>
            </a:extLst>
          </p:cNvPr>
          <p:cNvPicPr>
            <a:picLocks noChangeAspect="1"/>
          </p:cNvPicPr>
          <p:nvPr/>
        </p:nvPicPr>
        <p:blipFill>
          <a:blip r:embed="rId2"/>
          <a:stretch>
            <a:fillRect/>
          </a:stretch>
        </p:blipFill>
        <p:spPr>
          <a:xfrm>
            <a:off x="10152784" y="424349"/>
            <a:ext cx="1201016" cy="1207113"/>
          </a:xfrm>
          <a:prstGeom prst="rect">
            <a:avLst/>
          </a:prstGeom>
        </p:spPr>
      </p:pic>
    </p:spTree>
    <p:extLst>
      <p:ext uri="{BB962C8B-B14F-4D97-AF65-F5344CB8AC3E}">
        <p14:creationId xmlns:p14="http://schemas.microsoft.com/office/powerpoint/2010/main" val="125014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5F1D9-3E76-4749-BA6B-AB30D9D0E7E2}"/>
              </a:ext>
            </a:extLst>
          </p:cNvPr>
          <p:cNvSpPr>
            <a:spLocks noGrp="1"/>
          </p:cNvSpPr>
          <p:nvPr>
            <p:ph idx="1"/>
          </p:nvPr>
        </p:nvSpPr>
        <p:spPr>
          <a:xfrm>
            <a:off x="838200" y="1827213"/>
            <a:ext cx="10515600" cy="4665662"/>
          </a:xfrm>
        </p:spPr>
        <p:txBody>
          <a:bodyPr>
            <a:normAutofit fontScale="25000" lnSpcReduction="20000"/>
          </a:bodyPr>
          <a:lstStyle/>
          <a:p>
            <a:pPr marL="0" lvl="0" indent="0">
              <a:lnSpc>
                <a:spcPts val="1130"/>
              </a:lnSpc>
              <a:spcBef>
                <a:spcPts val="0"/>
              </a:spcBef>
              <a:buSzPts val="1100"/>
              <a:buNone/>
              <a:tabLst>
                <a:tab pos="826135" algn="l"/>
              </a:tabLst>
            </a:pP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Procedures</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and processes</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for</a:t>
            </a:r>
            <a:r>
              <a:rPr lang="en-US" sz="9600" b="1" u="sng"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addressing </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SBDM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action items</a:t>
            </a:r>
            <a:r>
              <a:rPr lang="en-US" sz="9600" b="1" u="sng" dirty="0">
                <a:solidFill>
                  <a:prstClr val="black"/>
                </a:solidFill>
                <a:latin typeface="Calibri" panose="020F0502020204030204" pitchFamily="34" charset="0"/>
                <a:ea typeface="Symbol" panose="05050102010706020507" pitchFamily="18" charset="2"/>
                <a:cs typeface="Calibri" panose="020F0502020204030204" pitchFamily="34" charset="0"/>
              </a:rPr>
              <a:t> and</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decision</a:t>
            </a:r>
            <a:r>
              <a:rPr lang="en-US" sz="9600" b="1" u="sng" spc="-15"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making:</a:t>
            </a:r>
          </a:p>
          <a:p>
            <a:pPr marL="0" lvl="0" indent="0">
              <a:lnSpc>
                <a:spcPts val="1130"/>
              </a:lnSpc>
              <a:spcBef>
                <a:spcPts val="0"/>
              </a:spcBef>
              <a:buSzPts val="1100"/>
              <a:buNone/>
              <a:tabLst>
                <a:tab pos="826135" algn="l"/>
              </a:tabLst>
            </a:pPr>
            <a:endParaRPr lang="en-US" sz="2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1. Announcement of SBDM meeting announced to staff 2 weeks before meeting.</a:t>
            </a: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2. Committee representative submits request to SBDM chairperson.</a:t>
            </a:r>
          </a:p>
          <a:p>
            <a:pPr marL="342900" lvl="0" indent="-342900">
              <a:lnSpc>
                <a:spcPct val="110000"/>
              </a:lnSpc>
              <a:spcBef>
                <a:spcPts val="0"/>
              </a:spcBef>
              <a:buSzPts val="1100"/>
              <a:buAutoNum type="arabicPeriod"/>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3. One week before meeting SBDM meeting, chairperson meets with campus administration to</a:t>
            </a: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    discuss topics.</a:t>
            </a:r>
          </a:p>
          <a:p>
            <a:pPr marL="342900" lvl="0" indent="-342900">
              <a:lnSpc>
                <a:spcPct val="110000"/>
              </a:lnSpc>
              <a:spcBef>
                <a:spcPts val="0"/>
              </a:spcBef>
              <a:buSzPts val="1100"/>
              <a:buAutoNum type="arabicPeriod"/>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4. Selection of topics to be covered will be determined by administration and SBDM chairperson.</a:t>
            </a: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5. If a topic is not going to be addressed, SBDM chairperson and administration will provide further information for not taking</a:t>
            </a: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    the topic to SBDM.  Topic may be resolved via conference with teacher and/or grade level team.</a:t>
            </a:r>
          </a:p>
          <a:p>
            <a:pPr marL="0" marR="186690" lvl="0" indent="0">
              <a:lnSpc>
                <a:spcPts val="1200"/>
              </a:lnSpc>
              <a:spcBef>
                <a:spcPts val="45"/>
              </a:spcBef>
              <a:buSzPts val="1100"/>
              <a:buNone/>
              <a:tabLst>
                <a:tab pos="826135" algn="l"/>
              </a:tabLst>
            </a:pPr>
            <a:endPar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endParaRPr>
          </a:p>
          <a:p>
            <a:pPr marL="0" marR="186690" lvl="0" indent="0">
              <a:lnSpc>
                <a:spcPts val="1200"/>
              </a:lnSpc>
              <a:spcBef>
                <a:spcPts val="45"/>
              </a:spcBef>
              <a:buSzPts val="1100"/>
              <a:buNone/>
              <a:tabLst>
                <a:tab pos="826135" algn="l"/>
              </a:tabLst>
            </a:pP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An</a:t>
            </a:r>
            <a:r>
              <a:rPr lang="en-US" sz="6400" spc="1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outline</a:t>
            </a:r>
            <a:r>
              <a:rPr lang="en-US" sz="6400" spc="1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of</a:t>
            </a:r>
            <a:r>
              <a:rPr lang="en-US" sz="6400" spc="9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the</a:t>
            </a:r>
            <a:r>
              <a:rPr lang="en-US" sz="6400" spc="9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method</a:t>
            </a:r>
            <a:r>
              <a:rPr lang="en-US" sz="6400" spc="9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of</a:t>
            </a:r>
            <a:r>
              <a:rPr lang="en-US" sz="6400" spc="10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submitting</a:t>
            </a:r>
            <a:r>
              <a:rPr lang="en-US" sz="6400" spc="1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items</a:t>
            </a:r>
            <a:r>
              <a:rPr lang="en-US" sz="6400" spc="1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for</a:t>
            </a:r>
            <a:r>
              <a:rPr lang="en-US" sz="6400" spc="10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the</a:t>
            </a:r>
            <a:r>
              <a:rPr lang="en-US" sz="6400" spc="1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agenda</a:t>
            </a:r>
            <a:r>
              <a:rPr lang="en-US" sz="6400" spc="9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which</a:t>
            </a:r>
            <a:r>
              <a:rPr lang="en-US" sz="6400" spc="1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indicates</a:t>
            </a:r>
            <a:r>
              <a:rPr lang="en-US" sz="6400" spc="8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whether</a:t>
            </a:r>
            <a:r>
              <a:rPr lang="en-US" sz="6400" spc="9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submission</a:t>
            </a:r>
            <a:r>
              <a:rPr lang="en-US" sz="6400" spc="36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procedures</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are</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the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same</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or</a:t>
            </a:r>
            <a:r>
              <a:rPr lang="en-US" sz="6400" spc="2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different</a:t>
            </a:r>
            <a:r>
              <a:rPr lang="en-US" sz="6400" spc="1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for</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school</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personnel,</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parents,</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and </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community</a:t>
            </a:r>
            <a:r>
              <a:rPr lang="en-US" sz="6400" spc="1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representatives.</a:t>
            </a:r>
            <a:r>
              <a:rPr lang="en-US" sz="6400" spc="35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This</a:t>
            </a:r>
            <a:r>
              <a:rPr lang="en-US" sz="6400" spc="2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section</a:t>
            </a:r>
            <a:r>
              <a:rPr lang="en-US" sz="6400" spc="2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should</a:t>
            </a:r>
            <a:r>
              <a:rPr lang="en-US" sz="6400" spc="2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describe</a:t>
            </a:r>
            <a:r>
              <a:rPr lang="en-US" sz="6400" spc="2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the</a:t>
            </a:r>
            <a:r>
              <a:rPr lang="en-US" sz="6400" spc="1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method</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of</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communicating</a:t>
            </a:r>
            <a:r>
              <a:rPr lang="en-US" sz="6400" spc="2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SBDM</a:t>
            </a:r>
            <a:r>
              <a:rPr lang="en-US" sz="6400" spc="2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decisions</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to</a:t>
            </a:r>
            <a:r>
              <a:rPr lang="en-US" sz="6400" spc="3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non-SBDM</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members,</a:t>
            </a:r>
            <a:r>
              <a:rPr lang="en-US" sz="6400" spc="27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including </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other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school</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staff</a:t>
            </a:r>
            <a:r>
              <a:rPr lang="en-US" sz="6400" spc="-1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members,</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parents,</a:t>
            </a:r>
            <a:r>
              <a:rPr lang="en-US" sz="640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and</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community</a:t>
            </a:r>
            <a:r>
              <a:rPr lang="en-US" sz="6400" spc="-10"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 </a:t>
            </a:r>
            <a:r>
              <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rPr>
              <a:t>members.</a:t>
            </a:r>
            <a:endParaRPr lang="en-US" sz="6400" dirty="0">
              <a:solidFill>
                <a:prstClr val="black"/>
              </a:solidFill>
              <a:highlight>
                <a:srgbClr val="FF0000"/>
              </a:highlight>
              <a:latin typeface="Calibri" panose="020F0502020204030204" pitchFamily="34" charset="0"/>
              <a:ea typeface="Symbol" panose="05050102010706020507" pitchFamily="18" charset="2"/>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D5E2E5EF-3760-41CA-A2DA-F44DD496303F}"/>
              </a:ext>
            </a:extLst>
          </p:cNvPr>
          <p:cNvSpPr>
            <a:spLocks noGrp="1"/>
          </p:cNvSpPr>
          <p:nvPr>
            <p:ph type="sldNum" sz="quarter" idx="12"/>
          </p:nvPr>
        </p:nvSpPr>
        <p:spPr/>
        <p:txBody>
          <a:bodyPr/>
          <a:lstStyle/>
          <a:p>
            <a:fld id="{236ED5DE-22B7-41E7-A943-79814E858A13}" type="slidenum">
              <a:rPr lang="en-US" smtClean="0"/>
              <a:t>9</a:t>
            </a:fld>
            <a:endParaRPr lang="en-US"/>
          </a:p>
        </p:txBody>
      </p:sp>
      <p:sp>
        <p:nvSpPr>
          <p:cNvPr id="6" name="Title 5">
            <a:extLst>
              <a:ext uri="{FF2B5EF4-FFF2-40B4-BE49-F238E27FC236}">
                <a16:creationId xmlns:a16="http://schemas.microsoft.com/office/drawing/2014/main" id="{7781680F-2135-4607-AE2A-68C36AFDA56F}"/>
              </a:ext>
            </a:extLst>
          </p:cNvPr>
          <p:cNvSpPr>
            <a:spLocks noGrp="1"/>
          </p:cNvSpPr>
          <p:nvPr>
            <p:ph type="title"/>
          </p:nvPr>
        </p:nvSpPr>
        <p:spPr>
          <a:xfrm>
            <a:off x="838200" y="365125"/>
            <a:ext cx="10515600" cy="1325563"/>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AE44F126-72FB-41BB-837B-A04F1A004C39}"/>
              </a:ext>
            </a:extLst>
          </p:cNvPr>
          <p:cNvPicPr>
            <a:picLocks noChangeAspect="1"/>
          </p:cNvPicPr>
          <p:nvPr/>
        </p:nvPicPr>
        <p:blipFill>
          <a:blip r:embed="rId2"/>
          <a:stretch>
            <a:fillRect/>
          </a:stretch>
        </p:blipFill>
        <p:spPr>
          <a:xfrm>
            <a:off x="10146687" y="365125"/>
            <a:ext cx="1207113" cy="1207113"/>
          </a:xfrm>
          <a:prstGeom prst="rect">
            <a:avLst/>
          </a:prstGeom>
        </p:spPr>
      </p:pic>
    </p:spTree>
    <p:extLst>
      <p:ext uri="{BB962C8B-B14F-4D97-AF65-F5344CB8AC3E}">
        <p14:creationId xmlns:p14="http://schemas.microsoft.com/office/powerpoint/2010/main" val="1186362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84390"/>
            <a:ext cx="10515600" cy="4692573"/>
          </a:xfrm>
        </p:spPr>
        <p:txBody>
          <a:bodyPr>
            <a:normAutofit fontScale="25000" lnSpcReduction="20000"/>
          </a:bodyPr>
          <a:lstStyle/>
          <a:p>
            <a:pPr marL="0" indent="0" algn="ctr">
              <a:buNone/>
            </a:pPr>
            <a:r>
              <a:rPr lang="en-US" sz="5800" dirty="0"/>
              <a:t>Data Resources Reviewed</a:t>
            </a:r>
          </a:p>
          <a:p>
            <a:pPr marL="514350" indent="-514350">
              <a:buFont typeface="+mj-lt"/>
              <a:buAutoNum type="arabicPeriod"/>
            </a:pPr>
            <a:r>
              <a:rPr lang="en-US" sz="5500" dirty="0"/>
              <a:t>2018-19 STAAR Campus Summary Report</a:t>
            </a:r>
          </a:p>
          <a:p>
            <a:pPr marL="514350" indent="-514350">
              <a:buFont typeface="+mj-lt"/>
              <a:buAutoNum type="arabicPeriod"/>
            </a:pPr>
            <a:r>
              <a:rPr lang="en-US" sz="5500" dirty="0"/>
              <a:t>2018-19 Attendance</a:t>
            </a:r>
          </a:p>
          <a:p>
            <a:pPr marL="514350" indent="-514350">
              <a:buFont typeface="+mj-lt"/>
              <a:buAutoNum type="arabicPeriod"/>
            </a:pPr>
            <a:r>
              <a:rPr lang="en-US" sz="5500" dirty="0"/>
              <a:t>Discipline Referrals</a:t>
            </a:r>
          </a:p>
          <a:p>
            <a:pPr marL="514350" indent="-514350">
              <a:buFont typeface="+mj-lt"/>
              <a:buAutoNum type="arabicPeriod"/>
            </a:pPr>
            <a:r>
              <a:rPr lang="en-US" sz="5500" dirty="0"/>
              <a:t>PEIMS Demographics</a:t>
            </a:r>
          </a:p>
          <a:p>
            <a:pPr marL="514350" indent="-514350">
              <a:buFont typeface="+mj-lt"/>
              <a:buAutoNum type="arabicPeriod"/>
            </a:pPr>
            <a:r>
              <a:rPr lang="en-US" sz="5500" dirty="0"/>
              <a:t>Walk-through Data</a:t>
            </a:r>
          </a:p>
          <a:p>
            <a:pPr marL="514350" indent="-514350">
              <a:buFont typeface="+mj-lt"/>
              <a:buAutoNum type="arabicPeriod"/>
            </a:pPr>
            <a:r>
              <a:rPr lang="en-US" sz="5500" dirty="0"/>
              <a:t>Parental Involvement Data</a:t>
            </a:r>
          </a:p>
          <a:p>
            <a:pPr marL="514350" indent="-514350">
              <a:buFont typeface="+mj-lt"/>
              <a:buAutoNum type="arabicPeriod"/>
            </a:pPr>
            <a:r>
              <a:rPr lang="en-US" sz="5500" dirty="0"/>
              <a:t>McREL Teacher Evaluations</a:t>
            </a:r>
          </a:p>
          <a:p>
            <a:pPr marL="514350" indent="-514350">
              <a:buFont typeface="+mj-lt"/>
              <a:buAutoNum type="arabicPeriod"/>
            </a:pPr>
            <a:r>
              <a:rPr lang="en-US" sz="5500" dirty="0"/>
              <a:t>Professional Development Plan</a:t>
            </a:r>
          </a:p>
          <a:p>
            <a:pPr marL="514350" indent="-514350">
              <a:buFont typeface="+mj-lt"/>
              <a:buAutoNum type="arabicPeriod"/>
            </a:pPr>
            <a:r>
              <a:rPr lang="en-US" sz="5500" dirty="0"/>
              <a:t>Teacher Certifications</a:t>
            </a:r>
          </a:p>
          <a:p>
            <a:pPr marL="514350" indent="-514350">
              <a:buFont typeface="+mj-lt"/>
              <a:buAutoNum type="arabicPeriod"/>
            </a:pPr>
            <a:r>
              <a:rPr lang="en-US" sz="5500" dirty="0"/>
              <a:t>TELPAS Scores (2019-2020)</a:t>
            </a:r>
          </a:p>
          <a:p>
            <a:pPr marL="514350" indent="-514350">
              <a:buFont typeface="+mj-lt"/>
              <a:buAutoNum type="arabicPeriod"/>
            </a:pPr>
            <a:r>
              <a:rPr lang="en-US" sz="5500" dirty="0"/>
              <a:t>Technology Inventories (purchases made)</a:t>
            </a:r>
          </a:p>
          <a:p>
            <a:pPr marL="514350" indent="-514350">
              <a:buFont typeface="+mj-lt"/>
              <a:buAutoNum type="arabicPeriod"/>
            </a:pPr>
            <a:r>
              <a:rPr lang="en-US" sz="5500" dirty="0"/>
              <a:t>Benchmark 2 (Spring 2020)</a:t>
            </a:r>
          </a:p>
          <a:p>
            <a:pPr marL="514350" indent="-514350">
              <a:buFont typeface="+mj-lt"/>
              <a:buAutoNum type="arabicPeriod"/>
            </a:pPr>
            <a:r>
              <a:rPr lang="en-US" sz="5500" dirty="0"/>
              <a:t>LEP progress monitoring</a:t>
            </a:r>
          </a:p>
          <a:p>
            <a:pPr marL="514350" indent="-514350">
              <a:buFont typeface="+mj-lt"/>
              <a:buAutoNum type="arabicPeriod"/>
            </a:pPr>
            <a:r>
              <a:rPr lang="en-US" sz="5500" dirty="0"/>
              <a:t>Special population participation and performance</a:t>
            </a:r>
          </a:p>
          <a:p>
            <a:pPr marL="514350" indent="-514350">
              <a:buFont typeface="+mj-lt"/>
              <a:buAutoNum type="arabicPeriod"/>
            </a:pPr>
            <a:r>
              <a:rPr lang="en-US" sz="5500" dirty="0"/>
              <a:t>Campus report card</a:t>
            </a:r>
          </a:p>
          <a:p>
            <a:pPr marL="0" indent="0">
              <a:buNone/>
            </a:pPr>
            <a:endParaRPr lang="en-US" dirty="0"/>
          </a:p>
        </p:txBody>
      </p:sp>
      <p:grpSp>
        <p:nvGrpSpPr>
          <p:cNvPr id="4" name="Group 3"/>
          <p:cNvGrpSpPr/>
          <p:nvPr/>
        </p:nvGrpSpPr>
        <p:grpSpPr>
          <a:xfrm>
            <a:off x="697121" y="274555"/>
            <a:ext cx="11280694" cy="1153314"/>
            <a:chOff x="-851499" y="241879"/>
            <a:chExt cx="9995498" cy="596900"/>
          </a:xfrm>
        </p:grpSpPr>
        <p:sp>
          <p:nvSpPr>
            <p:cNvPr id="5" name="Rectangle 4"/>
            <p:cNvSpPr/>
            <p:nvPr/>
          </p:nvSpPr>
          <p:spPr>
            <a:xfrm>
              <a:off x="-851499" y="241879"/>
              <a:ext cx="9769219"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1399" y="24629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74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a:normAutofit/>
          </a:bodyPr>
          <a:lstStyle/>
          <a:p>
            <a:pPr marL="0" indent="0">
              <a:buNone/>
            </a:pPr>
            <a:r>
              <a:rPr lang="en-US" sz="1400" b="1" dirty="0"/>
              <a:t>Demographics</a:t>
            </a:r>
          </a:p>
          <a:p>
            <a:pPr marL="0" indent="0">
              <a:buNone/>
            </a:pPr>
            <a:r>
              <a:rPr lang="en-US" sz="1400" b="1" dirty="0"/>
              <a:t>Demographics Summary</a:t>
            </a:r>
          </a:p>
          <a:p>
            <a:pPr marL="0" indent="0">
              <a:buNone/>
            </a:pPr>
            <a:r>
              <a:rPr lang="en-US" sz="1400" b="1" dirty="0"/>
              <a:t>Special Education:</a:t>
            </a:r>
          </a:p>
          <a:p>
            <a:pPr marL="0" indent="0">
              <a:buNone/>
            </a:pPr>
            <a:r>
              <a:rPr lang="en-US" sz="1200" dirty="0"/>
              <a:t>The following accountability sources were used to review the Special Education data by the Campus Site-Based Decision-Making Committee (SBDM): State of Texas Assessments of Academic Readiness (STAAR) results, Performance Based Monitoring Assessment System (PBMAS) and State Performance Plan (SPP) indicators to determine strengths and needs of our Special Education students. In addition, the Special Education Department was very involved in the curriculum writing and revision for grades K-5 during the summer to ensure that the general curriculum meets the needs of our special education students.  Professional development is also coordinated with the curriculum and instruction department to ensure that all general education teachers are well versed in best practices that support the learning of special education students.</a:t>
            </a:r>
          </a:p>
          <a:p>
            <a:pPr marL="0" indent="0">
              <a:buNone/>
            </a:pPr>
            <a:r>
              <a:rPr lang="en-US" sz="1200" b="1" dirty="0"/>
              <a:t>Needs:</a:t>
            </a:r>
          </a:p>
          <a:p>
            <a:pPr marL="0" indent="0">
              <a:buNone/>
            </a:pPr>
            <a:r>
              <a:rPr lang="en-US" sz="1200" dirty="0"/>
              <a:t>Align student goals and objectives outlined in IEP with TEKS being assessed on STAAR, STAAR Online and STAAR-Alt 2.</a:t>
            </a:r>
          </a:p>
          <a:p>
            <a:pPr marL="0" indent="0">
              <a:buNone/>
            </a:pPr>
            <a:r>
              <a:rPr lang="en-US" sz="1200" b="1" dirty="0"/>
              <a:t>Personnel Needs:</a:t>
            </a:r>
          </a:p>
          <a:p>
            <a:pPr marL="0" indent="0">
              <a:buNone/>
            </a:pPr>
            <a:r>
              <a:rPr lang="en-US" sz="1200" dirty="0"/>
              <a:t>Campus Administrators will work closely with Human Resources (HR) to ensure the selection of highly qualified employee(s) holding valid state issued certification.</a:t>
            </a:r>
          </a:p>
          <a:p>
            <a:pPr marL="0" indent="0">
              <a:buNone/>
            </a:pPr>
            <a:r>
              <a:rPr lang="en-US" sz="1200" b="1" dirty="0"/>
              <a:t>Professional Development Needs:  </a:t>
            </a:r>
          </a:p>
          <a:p>
            <a:pPr marL="0" indent="0">
              <a:buNone/>
            </a:pPr>
            <a:r>
              <a:rPr lang="en-US" sz="1200" dirty="0"/>
              <a:t>Special Education Staff will be included in all Professional Development (PD) provided by the campus/district in the areas that are to be addressed by individual students.  The Special Education Department will work closely with the Campus and provide PD in the area of co-teaching to implement the inclusion model effectively.</a:t>
            </a:r>
          </a:p>
        </p:txBody>
      </p:sp>
      <p:grpSp>
        <p:nvGrpSpPr>
          <p:cNvPr id="4" name="Group 3"/>
          <p:cNvGrpSpPr/>
          <p:nvPr/>
        </p:nvGrpSpPr>
        <p:grpSpPr>
          <a:xfrm>
            <a:off x="329514" y="274555"/>
            <a:ext cx="11862485" cy="1153314"/>
            <a:chOff x="-851499" y="241879"/>
            <a:chExt cx="9995498" cy="596900"/>
          </a:xfrm>
        </p:grpSpPr>
        <p:sp>
          <p:nvSpPr>
            <p:cNvPr id="5" name="Rectangle 4"/>
            <p:cNvSpPr/>
            <p:nvPr/>
          </p:nvSpPr>
          <p:spPr>
            <a:xfrm>
              <a:off x="-851499" y="241879"/>
              <a:ext cx="976627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5761" y="24629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830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a:normAutofit/>
          </a:bodyPr>
          <a:lstStyle/>
          <a:p>
            <a:pPr marL="0" indent="0">
              <a:buNone/>
            </a:pPr>
            <a:r>
              <a:rPr lang="en-US" sz="1400" b="1" dirty="0"/>
              <a:t>Demographics</a:t>
            </a:r>
          </a:p>
          <a:p>
            <a:pPr marL="0" indent="0">
              <a:buNone/>
            </a:pPr>
            <a:r>
              <a:rPr lang="en-US" sz="1400" b="1" dirty="0"/>
              <a:t>Demographics Summary Continued:</a:t>
            </a:r>
          </a:p>
          <a:p>
            <a:pPr marL="0" indent="0">
              <a:buNone/>
            </a:pPr>
            <a:r>
              <a:rPr lang="en-US" sz="1400" b="1" dirty="0"/>
              <a:t>English Learners (EL):</a:t>
            </a:r>
          </a:p>
          <a:p>
            <a:pPr marL="0" indent="0">
              <a:buNone/>
            </a:pPr>
            <a:r>
              <a:rPr lang="en-US" sz="1200" dirty="0"/>
              <a:t>The following accountability sources were used to review the Bilingual Education/Dual Language (BE/DL) Department data by the SBDM Committee: State of Texas Assessments of Academic Readiness (STAAR) results, Performance Based Monitoring Assessment System (PBMAS) and TELPAS indicators to determine strengths and needs of our EL students. The BE/DL Department was very involved in the curriculum writing and revision for grades K-5 during the summer to address the needs of our EL students and align the curriculum between English and Spanish Language Arts that led to a more coherent and consistent bi-literacy program.  Professional development was also coordinated with the curriculum and instruction department to ensure that all general education teachers utilize best practices that support the learning of EL students. </a:t>
            </a:r>
          </a:p>
          <a:p>
            <a:pPr marL="0" indent="0">
              <a:buNone/>
            </a:pPr>
            <a:r>
              <a:rPr lang="en-US" sz="1200" b="1" dirty="0"/>
              <a:t>Needs:</a:t>
            </a:r>
          </a:p>
          <a:p>
            <a:pPr marL="0" indent="0">
              <a:buNone/>
            </a:pPr>
            <a:r>
              <a:rPr lang="en-US" sz="1200" dirty="0"/>
              <a:t>As evidenced in the STAAR assessments , the results are as follow:</a:t>
            </a:r>
          </a:p>
          <a:p>
            <a:pPr marL="0" indent="0">
              <a:buNone/>
            </a:pPr>
            <a:r>
              <a:rPr lang="en-US" sz="1200" dirty="0"/>
              <a:t>Reading 	90% </a:t>
            </a:r>
          </a:p>
          <a:p>
            <a:pPr marL="0" indent="0">
              <a:buNone/>
            </a:pPr>
            <a:r>
              <a:rPr lang="en-US" sz="1200" dirty="0"/>
              <a:t>Math	93% </a:t>
            </a:r>
          </a:p>
          <a:p>
            <a:pPr marL="0" indent="0">
              <a:buNone/>
            </a:pPr>
            <a:r>
              <a:rPr lang="en-US" sz="1200" dirty="0"/>
              <a:t>Writing	87% </a:t>
            </a:r>
          </a:p>
          <a:p>
            <a:pPr marL="0" indent="0">
              <a:buNone/>
            </a:pPr>
            <a:r>
              <a:rPr lang="en-US" sz="1200" dirty="0"/>
              <a:t>Science	91% </a:t>
            </a:r>
          </a:p>
          <a:p>
            <a:r>
              <a:rPr lang="en-US" sz="1200" dirty="0"/>
              <a:t>In Reading, the achievement gap between EL and All students </a:t>
            </a:r>
            <a:r>
              <a:rPr lang="en-US" sz="1200" dirty="0">
                <a:solidFill>
                  <a:prstClr val="black"/>
                </a:solidFill>
              </a:rPr>
              <a:t>2017-2018  to </a:t>
            </a:r>
            <a:r>
              <a:rPr lang="en-US" sz="1200" dirty="0"/>
              <a:t>2018-2019 is 0%.</a:t>
            </a:r>
          </a:p>
          <a:p>
            <a:r>
              <a:rPr lang="en-US" sz="1200" dirty="0"/>
              <a:t>In Math, the achievement gap between EL and All students </a:t>
            </a:r>
            <a:r>
              <a:rPr lang="en-US" sz="1200" dirty="0">
                <a:solidFill>
                  <a:prstClr val="black"/>
                </a:solidFill>
              </a:rPr>
              <a:t>2017-2018 to </a:t>
            </a:r>
            <a:r>
              <a:rPr lang="en-US" sz="1200" dirty="0"/>
              <a:t>2018-2019 is -1%.</a:t>
            </a:r>
          </a:p>
          <a:p>
            <a:r>
              <a:rPr lang="en-US" sz="1200" dirty="0"/>
              <a:t>In Writing, the achievement gap between EL and All students</a:t>
            </a:r>
            <a:r>
              <a:rPr lang="en-US" sz="1200" dirty="0">
                <a:solidFill>
                  <a:prstClr val="black"/>
                </a:solidFill>
              </a:rPr>
              <a:t> 2017-2018 to</a:t>
            </a:r>
            <a:r>
              <a:rPr lang="en-US" sz="1200" dirty="0"/>
              <a:t> 2018-2019 is -1%.</a:t>
            </a:r>
          </a:p>
          <a:p>
            <a:r>
              <a:rPr lang="en-US" sz="1200" dirty="0"/>
              <a:t>In Science, the achievement gap between EL and All students</a:t>
            </a:r>
            <a:r>
              <a:rPr lang="en-US" sz="1200" dirty="0">
                <a:solidFill>
                  <a:prstClr val="black"/>
                </a:solidFill>
              </a:rPr>
              <a:t> 2017-2018</a:t>
            </a:r>
            <a:r>
              <a:rPr lang="en-US" sz="1200" dirty="0"/>
              <a:t> to 2018-2019 is -2%.</a:t>
            </a:r>
          </a:p>
        </p:txBody>
      </p:sp>
      <p:grpSp>
        <p:nvGrpSpPr>
          <p:cNvPr id="4" name="Group 3"/>
          <p:cNvGrpSpPr/>
          <p:nvPr/>
        </p:nvGrpSpPr>
        <p:grpSpPr>
          <a:xfrm>
            <a:off x="697123" y="274555"/>
            <a:ext cx="10054960" cy="1153314"/>
            <a:chOff x="-851498" y="241879"/>
            <a:chExt cx="9995497" cy="596900"/>
          </a:xfrm>
        </p:grpSpPr>
        <p:sp>
          <p:nvSpPr>
            <p:cNvPr id="5" name="Rectangle 4"/>
            <p:cNvSpPr/>
            <p:nvPr/>
          </p:nvSpPr>
          <p:spPr>
            <a:xfrm>
              <a:off x="-851498" y="241879"/>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7832" y="53960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972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349" y="1615645"/>
            <a:ext cx="11099800" cy="5019675"/>
          </a:xfrm>
        </p:spPr>
        <p:txBody>
          <a:bodyPr>
            <a:normAutofit/>
          </a:bodyPr>
          <a:lstStyle/>
          <a:p>
            <a:pPr marL="0" indent="0">
              <a:buNone/>
            </a:pPr>
            <a:r>
              <a:rPr lang="en-US" sz="1400" b="1" dirty="0"/>
              <a:t>Demographics</a:t>
            </a:r>
          </a:p>
          <a:p>
            <a:pPr marL="0" indent="0">
              <a:buNone/>
            </a:pPr>
            <a:r>
              <a:rPr lang="en-US" sz="1400" b="1" dirty="0"/>
              <a:t>Demographics Summary Continued:</a:t>
            </a:r>
          </a:p>
          <a:p>
            <a:pPr marL="0" indent="0">
              <a:buNone/>
            </a:pPr>
            <a:r>
              <a:rPr lang="en-US" sz="1400" b="1" dirty="0"/>
              <a:t>Economically Disadvantaged</a:t>
            </a:r>
          </a:p>
          <a:p>
            <a:pPr marL="0" indent="0">
              <a:buNone/>
            </a:pPr>
            <a:r>
              <a:rPr lang="en-US" sz="1200" dirty="0"/>
              <a:t>The following accountability sources were used to review the Economically Disadvantaged data by the SBDM: State of Texas Assessments of Academic Readiness (STAAR) results, and System Safeguards to determine strengths and needs of our Economically Disadvantaged Students. </a:t>
            </a:r>
          </a:p>
          <a:p>
            <a:pPr marL="0" indent="0">
              <a:buNone/>
            </a:pPr>
            <a:r>
              <a:rPr lang="en-US" sz="1200" b="1" dirty="0"/>
              <a:t>Needs:</a:t>
            </a:r>
          </a:p>
          <a:p>
            <a:pPr marL="0" indent="0">
              <a:buNone/>
            </a:pPr>
            <a:r>
              <a:rPr lang="en-US" sz="1200" dirty="0"/>
              <a:t>As evidenced in the STAAR assessments , the results show an achievement gap as follows:</a:t>
            </a:r>
          </a:p>
          <a:p>
            <a:pPr marL="0" lvl="0" indent="0">
              <a:buNone/>
            </a:pPr>
            <a:r>
              <a:rPr lang="en-US" sz="1200" dirty="0">
                <a:solidFill>
                  <a:prstClr val="black"/>
                </a:solidFill>
              </a:rPr>
              <a:t>Reading 	90% </a:t>
            </a:r>
          </a:p>
          <a:p>
            <a:pPr marL="0" lvl="0" indent="0">
              <a:buNone/>
            </a:pPr>
            <a:r>
              <a:rPr lang="en-US" sz="1200" dirty="0">
                <a:solidFill>
                  <a:prstClr val="black"/>
                </a:solidFill>
              </a:rPr>
              <a:t>Math	93% </a:t>
            </a:r>
          </a:p>
          <a:p>
            <a:pPr marL="0" lvl="0" indent="0">
              <a:buNone/>
            </a:pPr>
            <a:r>
              <a:rPr lang="en-US" sz="1200" dirty="0">
                <a:solidFill>
                  <a:prstClr val="black"/>
                </a:solidFill>
              </a:rPr>
              <a:t>Writing	87% </a:t>
            </a:r>
          </a:p>
          <a:p>
            <a:pPr marL="0" lvl="0" indent="0">
              <a:buNone/>
            </a:pPr>
            <a:r>
              <a:rPr lang="en-US" sz="1200" dirty="0">
                <a:solidFill>
                  <a:prstClr val="black"/>
                </a:solidFill>
              </a:rPr>
              <a:t>Science	94% </a:t>
            </a:r>
          </a:p>
          <a:p>
            <a:r>
              <a:rPr lang="en-US" sz="1200" dirty="0"/>
              <a:t>In Reading, the achievement gap between Eco Dis  and All students 2017-2018 to 2018-2019 is 0%.</a:t>
            </a:r>
          </a:p>
          <a:p>
            <a:r>
              <a:rPr lang="en-US" sz="1200" dirty="0"/>
              <a:t>In Reading, the achievement gap between Eco Dis  and All students 2017-2018 </a:t>
            </a:r>
            <a:r>
              <a:rPr lang="en-US" sz="1200" dirty="0">
                <a:solidFill>
                  <a:prstClr val="black"/>
                </a:solidFill>
              </a:rPr>
              <a:t>to 2018-2019</a:t>
            </a:r>
            <a:r>
              <a:rPr lang="en-US" sz="1200" dirty="0"/>
              <a:t> is 0%.</a:t>
            </a:r>
          </a:p>
          <a:p>
            <a:r>
              <a:rPr lang="en-US" sz="1200" dirty="0"/>
              <a:t>In Writing, the achievement gap between Eco Dis  and All students 2017-2018 </a:t>
            </a:r>
            <a:r>
              <a:rPr lang="en-US" sz="1200" dirty="0">
                <a:solidFill>
                  <a:prstClr val="black"/>
                </a:solidFill>
              </a:rPr>
              <a:t>to 2018-2019 </a:t>
            </a:r>
            <a:r>
              <a:rPr lang="en-US" sz="1200" dirty="0"/>
              <a:t>is -1%. </a:t>
            </a:r>
          </a:p>
          <a:p>
            <a:r>
              <a:rPr lang="en-US" sz="1200" dirty="0"/>
              <a:t>In Science, the achievement gap between Eco Dis  and All students 2017-2018 is </a:t>
            </a:r>
            <a:r>
              <a:rPr lang="en-US" sz="1200" dirty="0">
                <a:solidFill>
                  <a:prstClr val="black"/>
                </a:solidFill>
              </a:rPr>
              <a:t>to 2018-2019 -1</a:t>
            </a:r>
            <a:r>
              <a:rPr lang="en-US" sz="1200" dirty="0"/>
              <a:t>%.</a:t>
            </a:r>
          </a:p>
        </p:txBody>
      </p:sp>
      <p:grpSp>
        <p:nvGrpSpPr>
          <p:cNvPr id="4" name="Group 3"/>
          <p:cNvGrpSpPr/>
          <p:nvPr/>
        </p:nvGrpSpPr>
        <p:grpSpPr>
          <a:xfrm>
            <a:off x="697123" y="274555"/>
            <a:ext cx="11288048" cy="1153314"/>
            <a:chOff x="-851498" y="241879"/>
            <a:chExt cx="9995497" cy="596900"/>
          </a:xfrm>
        </p:grpSpPr>
        <p:sp>
          <p:nvSpPr>
            <p:cNvPr id="5" name="Rectangle 4"/>
            <p:cNvSpPr/>
            <p:nvPr/>
          </p:nvSpPr>
          <p:spPr>
            <a:xfrm>
              <a:off x="-851498" y="241879"/>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110" y="21803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290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22" y="0"/>
            <a:ext cx="10515600" cy="297026"/>
          </a:xfrm>
        </p:spPr>
        <p:txBody>
          <a:bodyPr>
            <a:normAutofit/>
          </a:bodyPr>
          <a:lstStyle/>
          <a:p>
            <a:r>
              <a:rPr lang="en-US" sz="1400" b="1" dirty="0"/>
              <a:t>Comprehensive Needs Assessment Continued:  Goal 1-8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15056790"/>
              </p:ext>
            </p:extLst>
          </p:nvPr>
        </p:nvGraphicFramePr>
        <p:xfrm>
          <a:off x="0" y="297026"/>
          <a:ext cx="12192000" cy="6417843"/>
        </p:xfrm>
        <a:graphic>
          <a:graphicData uri="http://schemas.openxmlformats.org/drawingml/2006/table">
            <a:tbl>
              <a:tblPr firstRow="1" bandRow="1">
                <a:tableStyleId>{5940675A-B579-460E-94D1-54222C63F5DA}</a:tableStyleId>
              </a:tblPr>
              <a:tblGrid>
                <a:gridCol w="778233">
                  <a:extLst>
                    <a:ext uri="{9D8B030D-6E8A-4147-A177-3AD203B41FA5}">
                      <a16:colId xmlns:a16="http://schemas.microsoft.com/office/drawing/2014/main" val="20000"/>
                    </a:ext>
                  </a:extLst>
                </a:gridCol>
                <a:gridCol w="1964967">
                  <a:extLst>
                    <a:ext uri="{9D8B030D-6E8A-4147-A177-3AD203B41FA5}">
                      <a16:colId xmlns:a16="http://schemas.microsoft.com/office/drawing/2014/main" val="20001"/>
                    </a:ext>
                  </a:extLst>
                </a:gridCol>
                <a:gridCol w="1864431">
                  <a:extLst>
                    <a:ext uri="{9D8B030D-6E8A-4147-A177-3AD203B41FA5}">
                      <a16:colId xmlns:a16="http://schemas.microsoft.com/office/drawing/2014/main" val="20002"/>
                    </a:ext>
                  </a:extLst>
                </a:gridCol>
                <a:gridCol w="3127019">
                  <a:extLst>
                    <a:ext uri="{9D8B030D-6E8A-4147-A177-3AD203B41FA5}">
                      <a16:colId xmlns:a16="http://schemas.microsoft.com/office/drawing/2014/main" val="20003"/>
                    </a:ext>
                  </a:extLst>
                </a:gridCol>
                <a:gridCol w="3109961">
                  <a:extLst>
                    <a:ext uri="{9D8B030D-6E8A-4147-A177-3AD203B41FA5}">
                      <a16:colId xmlns:a16="http://schemas.microsoft.com/office/drawing/2014/main" val="1985800508"/>
                    </a:ext>
                  </a:extLst>
                </a:gridCol>
                <a:gridCol w="1347389">
                  <a:extLst>
                    <a:ext uri="{9D8B030D-6E8A-4147-A177-3AD203B41FA5}">
                      <a16:colId xmlns:a16="http://schemas.microsoft.com/office/drawing/2014/main" val="20004"/>
                    </a:ext>
                  </a:extLst>
                </a:gridCol>
              </a:tblGrid>
              <a:tr h="313741">
                <a:tc>
                  <a:txBody>
                    <a:bodyPr/>
                    <a:lstStyle/>
                    <a:p>
                      <a:pPr algn="ctr"/>
                      <a:r>
                        <a:rPr lang="en-US" sz="1600" dirty="0"/>
                        <a:t>DOMAIN</a:t>
                      </a:r>
                    </a:p>
                  </a:txBody>
                  <a:tcPr/>
                </a:tc>
                <a:tc>
                  <a:txBody>
                    <a:bodyPr/>
                    <a:lstStyle/>
                    <a:p>
                      <a:pPr algn="ctr"/>
                      <a:r>
                        <a:rPr lang="en-US" sz="1600" dirty="0"/>
                        <a:t>Area Reviewed</a:t>
                      </a:r>
                    </a:p>
                  </a:txBody>
                  <a:tcPr/>
                </a:tc>
                <a:tc>
                  <a:txBody>
                    <a:bodyPr/>
                    <a:lstStyle/>
                    <a:p>
                      <a:pPr algn="ctr"/>
                      <a:r>
                        <a:rPr lang="en-US" sz="1600" dirty="0"/>
                        <a:t>Summary of Strengths</a:t>
                      </a:r>
                    </a:p>
                  </a:txBody>
                  <a:tcPr/>
                </a:tc>
                <a:tc>
                  <a:txBody>
                    <a:bodyPr/>
                    <a:lstStyle/>
                    <a:p>
                      <a:pPr algn="ctr"/>
                      <a:r>
                        <a:rPr lang="en-US" sz="1600" dirty="0"/>
                        <a:t>Summary of Needs</a:t>
                      </a:r>
                    </a:p>
                  </a:txBody>
                  <a:tcPr/>
                </a:tc>
                <a:tc>
                  <a:txBody>
                    <a:bodyPr/>
                    <a:lstStyle/>
                    <a:p>
                      <a:pPr algn="ctr"/>
                      <a:r>
                        <a:rPr lang="en-US" sz="1600" dirty="0"/>
                        <a:t>Root Cause</a:t>
                      </a:r>
                    </a:p>
                  </a:txBody>
                  <a:tcPr/>
                </a:tc>
                <a:tc>
                  <a:txBody>
                    <a:bodyPr/>
                    <a:lstStyle/>
                    <a:p>
                      <a:pPr algn="ctr"/>
                      <a:r>
                        <a:rPr lang="en-US" sz="1600" dirty="0"/>
                        <a:t>Priorities</a:t>
                      </a:r>
                    </a:p>
                  </a:txBody>
                  <a:tcPr/>
                </a:tc>
                <a:extLst>
                  <a:ext uri="{0D108BD9-81ED-4DB2-BD59-A6C34878D82A}">
                    <a16:rowId xmlns:a16="http://schemas.microsoft.com/office/drawing/2014/main" val="10000"/>
                  </a:ext>
                </a:extLst>
              </a:tr>
              <a:tr h="1586127">
                <a:tc>
                  <a:txBody>
                    <a:bodyPr/>
                    <a:lstStyle/>
                    <a:p>
                      <a:pPr algn="ctr"/>
                      <a:r>
                        <a:rPr lang="en-US" dirty="0"/>
                        <a:t>1</a:t>
                      </a:r>
                    </a:p>
                  </a:txBody>
                  <a:tcPr/>
                </a:tc>
                <a:tc>
                  <a:txBody>
                    <a:bodyPr/>
                    <a:lstStyle/>
                    <a:p>
                      <a:pPr algn="ctr"/>
                      <a:endParaRPr lang="en-US" sz="1600" dirty="0"/>
                    </a:p>
                    <a:p>
                      <a:pPr algn="ctr"/>
                      <a:r>
                        <a:rPr lang="en-US" sz="1600" dirty="0"/>
                        <a:t>Domain 1:</a:t>
                      </a:r>
                    </a:p>
                    <a:p>
                      <a:pPr algn="ctr"/>
                      <a:r>
                        <a:rPr lang="en-US" sz="1600" dirty="0"/>
                        <a:t>Student Achievement</a:t>
                      </a:r>
                    </a:p>
                  </a:txBody>
                  <a:tcPr/>
                </a:tc>
                <a:tc>
                  <a:txBody>
                    <a:bodyPr/>
                    <a:lstStyle/>
                    <a:p>
                      <a:pPr marL="0" indent="0" algn="l">
                        <a:buFont typeface="Arial" panose="020B0604020202020204" pitchFamily="34" charset="0"/>
                        <a:buNone/>
                      </a:pPr>
                      <a:r>
                        <a:rPr lang="en-US" sz="1000" baseline="0" dirty="0"/>
                        <a:t>         2018 All Subjects</a:t>
                      </a:r>
                    </a:p>
                    <a:p>
                      <a:pPr marL="0" indent="0" algn="l">
                        <a:buFont typeface="Arial" panose="020B0604020202020204" pitchFamily="34" charset="0"/>
                        <a:buNone/>
                      </a:pPr>
                      <a:r>
                        <a:rPr lang="en-US" sz="1000" baseline="0" dirty="0"/>
                        <a:t>Approaches: 87%</a:t>
                      </a:r>
                    </a:p>
                    <a:p>
                      <a:pPr marL="0" indent="0" algn="l">
                        <a:buFont typeface="Arial" panose="020B0604020202020204" pitchFamily="34" charset="0"/>
                        <a:buNone/>
                      </a:pPr>
                      <a:r>
                        <a:rPr lang="en-US" sz="1000" baseline="0" dirty="0"/>
                        <a:t>Meets: 57%</a:t>
                      </a:r>
                    </a:p>
                    <a:p>
                      <a:pPr marL="0" indent="0" algn="l">
                        <a:buFont typeface="Arial" panose="020B0604020202020204" pitchFamily="34" charset="0"/>
                        <a:buNone/>
                      </a:pPr>
                      <a:r>
                        <a:rPr lang="en-US" sz="1000" baseline="0" dirty="0"/>
                        <a:t>Masters: 26%</a:t>
                      </a:r>
                    </a:p>
                    <a:p>
                      <a:pPr marL="0" indent="0" algn="l">
                        <a:buFont typeface="Arial" panose="020B0604020202020204" pitchFamily="34" charset="0"/>
                        <a:buNone/>
                      </a:pPr>
                      <a:endParaRPr lang="en-US" sz="1000" baseline="0" dirty="0"/>
                    </a:p>
                    <a:p>
                      <a:pPr marL="0" indent="0" algn="ctr">
                        <a:buFont typeface="Arial" panose="020B0604020202020204" pitchFamily="34" charset="0"/>
                        <a:buNone/>
                      </a:pPr>
                      <a:r>
                        <a:rPr lang="en-US" sz="1000" b="1" baseline="0" dirty="0"/>
                        <a:t>2019 All Subjects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Approaches: 91%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Meets: 60%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Masters: 31%</a:t>
                      </a:r>
                    </a:p>
                    <a:p>
                      <a:pPr marL="0" indent="0" algn="l">
                        <a:buFont typeface="Arial" panose="020B0604020202020204" pitchFamily="34" charset="0"/>
                        <a:buNone/>
                      </a:pPr>
                      <a:endParaRPr lang="en-US" sz="1000" b="1" baseline="0" dirty="0"/>
                    </a:p>
                  </a:txBody>
                  <a:tcPr/>
                </a:tc>
                <a:tc>
                  <a:txBody>
                    <a:bodyPr/>
                    <a:lstStyle/>
                    <a:p>
                      <a:pPr marL="171450" indent="-171450" algn="l">
                        <a:buFont typeface="Arial" panose="020B0604020202020204" pitchFamily="34" charset="0"/>
                        <a:buChar char="•"/>
                      </a:pPr>
                      <a:r>
                        <a:rPr lang="en-US" sz="1000" baseline="0" dirty="0">
                          <a:solidFill>
                            <a:schemeClr val="tx1"/>
                          </a:solidFill>
                        </a:rPr>
                        <a:t>2018 Campus overall Domain 1 Score  87%,  2019 Campus overall Domain 1 score 90%.</a:t>
                      </a:r>
                      <a:endParaRPr lang="en-US" sz="1000" dirty="0">
                        <a:solidFill>
                          <a:schemeClr val="tx1"/>
                        </a:solidFill>
                      </a:endParaRPr>
                    </a:p>
                    <a:p>
                      <a:pPr marL="0" indent="0" algn="ctr">
                        <a:buFont typeface="Arial" panose="020B0604020202020204" pitchFamily="34" charset="0"/>
                        <a:buNone/>
                      </a:pPr>
                      <a:endParaRPr lang="en-US" sz="1000" b="1" dirty="0">
                        <a:solidFill>
                          <a:schemeClr val="tx1"/>
                        </a:solidFill>
                      </a:endParaRPr>
                    </a:p>
                    <a:p>
                      <a:pPr marL="0" indent="0" algn="ctr">
                        <a:buFont typeface="Arial" panose="020B0604020202020204" pitchFamily="34" charset="0"/>
                        <a:buNone/>
                      </a:pPr>
                      <a:endParaRPr lang="en-US" sz="1000" b="1" dirty="0">
                        <a:solidFill>
                          <a:schemeClr val="tx1"/>
                        </a:solidFill>
                      </a:endParaRPr>
                    </a:p>
                  </a:txBody>
                  <a:tcPr/>
                </a:tc>
                <a:tc>
                  <a:txBody>
                    <a:bodyPr/>
                    <a:lstStyle/>
                    <a:p>
                      <a:pPr marL="0" indent="0" algn="ctr">
                        <a:buFont typeface="Arial" panose="020B0604020202020204" pitchFamily="34" charset="0"/>
                        <a:buNone/>
                      </a:pPr>
                      <a:r>
                        <a:rPr lang="en-US" sz="1000" b="0" dirty="0">
                          <a:solidFill>
                            <a:schemeClr val="tx1"/>
                          </a:solidFill>
                        </a:rPr>
                        <a:t>With </a:t>
                      </a:r>
                      <a:r>
                        <a:rPr lang="en-US" sz="1000" b="0" dirty="0" err="1">
                          <a:solidFill>
                            <a:schemeClr val="tx1"/>
                          </a:solidFill>
                        </a:rPr>
                        <a:t>Covid</a:t>
                      </a:r>
                      <a:r>
                        <a:rPr lang="en-US" sz="1000" b="0" dirty="0">
                          <a:solidFill>
                            <a:schemeClr val="tx1"/>
                          </a:solidFill>
                        </a:rPr>
                        <a:t> -19, and the way it affected the educational system worldwide…steps will need to take place in order to form a normal learning environment for students and teachers.  Being away from the classroom for almost 8 months will bring a catastrophic situation to the educational system if nothing is addressed during this historic pandemic event.</a:t>
                      </a:r>
                    </a:p>
                  </a:txBody>
                  <a:tcPr/>
                </a:tc>
                <a:tc>
                  <a:txBody>
                    <a:bodyPr/>
                    <a:lstStyle/>
                    <a:p>
                      <a:pPr algn="ctr"/>
                      <a:r>
                        <a:rPr lang="en-US" sz="1000" dirty="0">
                          <a:solidFill>
                            <a:schemeClr val="tx1"/>
                          </a:solidFill>
                        </a:rPr>
                        <a:t>Improve</a:t>
                      </a:r>
                      <a:r>
                        <a:rPr lang="en-US" sz="1000" baseline="0" dirty="0">
                          <a:solidFill>
                            <a:schemeClr val="tx1"/>
                          </a:solidFill>
                        </a:rPr>
                        <a:t> student learning outcomes in :</a:t>
                      </a:r>
                    </a:p>
                    <a:p>
                      <a:pPr marL="171450" indent="-171450" algn="l">
                        <a:buFont typeface="Arial" panose="020B0604020202020204" pitchFamily="34" charset="0"/>
                        <a:buChar char="•"/>
                      </a:pPr>
                      <a:r>
                        <a:rPr lang="en-US" sz="1000" baseline="0" dirty="0">
                          <a:solidFill>
                            <a:schemeClr val="tx1"/>
                          </a:solidFill>
                        </a:rPr>
                        <a:t>4</a:t>
                      </a:r>
                      <a:r>
                        <a:rPr lang="en-US" sz="1000" baseline="30000" dirty="0">
                          <a:solidFill>
                            <a:schemeClr val="tx1"/>
                          </a:solidFill>
                        </a:rPr>
                        <a:t>th</a:t>
                      </a:r>
                      <a:r>
                        <a:rPr lang="en-US" sz="1000" dirty="0">
                          <a:solidFill>
                            <a:schemeClr val="tx1"/>
                          </a:solidFill>
                        </a:rPr>
                        <a:t> Grade Reading</a:t>
                      </a:r>
                      <a:r>
                        <a:rPr lang="en-US" sz="1000" baseline="0" dirty="0">
                          <a:solidFill>
                            <a:schemeClr val="tx1"/>
                          </a:solidFill>
                        </a:rPr>
                        <a:t> and </a:t>
                      </a:r>
                      <a:r>
                        <a:rPr lang="en-US" sz="1000" dirty="0">
                          <a:solidFill>
                            <a:schemeClr val="tx1"/>
                          </a:solidFill>
                        </a:rPr>
                        <a:t>Math</a:t>
                      </a:r>
                    </a:p>
                    <a:p>
                      <a:pPr marL="171450" indent="-171450" algn="l">
                        <a:buFont typeface="Arial" panose="020B0604020202020204" pitchFamily="34" charset="0"/>
                        <a:buChar char="•"/>
                      </a:pPr>
                      <a:r>
                        <a:rPr lang="en-US" sz="1000" dirty="0">
                          <a:solidFill>
                            <a:schemeClr val="tx1"/>
                          </a:solidFill>
                        </a:rPr>
                        <a:t>3</a:t>
                      </a:r>
                      <a:r>
                        <a:rPr lang="en-US" sz="1000" baseline="30000" dirty="0">
                          <a:solidFill>
                            <a:schemeClr val="tx1"/>
                          </a:solidFill>
                        </a:rPr>
                        <a:t>rd</a:t>
                      </a:r>
                      <a:r>
                        <a:rPr lang="en-US" sz="1000" dirty="0">
                          <a:solidFill>
                            <a:schemeClr val="tx1"/>
                          </a:solidFill>
                        </a:rPr>
                        <a:t>  Grade Reading/Math</a:t>
                      </a:r>
                    </a:p>
                    <a:p>
                      <a:pPr marL="171450" indent="-171450" algn="l">
                        <a:buFont typeface="Arial" panose="020B0604020202020204" pitchFamily="34" charset="0"/>
                        <a:buChar char="•"/>
                      </a:pPr>
                      <a:r>
                        <a:rPr lang="en-US" sz="1000" dirty="0">
                          <a:solidFill>
                            <a:schemeClr val="tx1"/>
                          </a:solidFill>
                        </a:rPr>
                        <a:t>5</a:t>
                      </a:r>
                      <a:r>
                        <a:rPr lang="en-US" sz="1000" baseline="30000" dirty="0">
                          <a:solidFill>
                            <a:schemeClr val="tx1"/>
                          </a:solidFill>
                        </a:rPr>
                        <a:t>th</a:t>
                      </a:r>
                      <a:r>
                        <a:rPr lang="en-US" sz="1000" dirty="0">
                          <a:solidFill>
                            <a:schemeClr val="tx1"/>
                          </a:solidFill>
                        </a:rPr>
                        <a:t> Grade Science/Reading</a:t>
                      </a:r>
                    </a:p>
                    <a:p>
                      <a:pPr marL="171450" indent="-171450" algn="l">
                        <a:buFont typeface="Arial" panose="020B0604020202020204" pitchFamily="34" charset="0"/>
                        <a:buChar char="•"/>
                      </a:pPr>
                      <a:r>
                        <a:rPr lang="en-US" sz="1000" dirty="0">
                          <a:solidFill>
                            <a:schemeClr val="tx1"/>
                          </a:solidFill>
                        </a:rPr>
                        <a:t>4</a:t>
                      </a:r>
                      <a:r>
                        <a:rPr lang="en-US" sz="1000" baseline="30000" dirty="0">
                          <a:solidFill>
                            <a:schemeClr val="tx1"/>
                          </a:solidFill>
                        </a:rPr>
                        <a:t>th</a:t>
                      </a:r>
                      <a:r>
                        <a:rPr lang="en-US" sz="1000" dirty="0">
                          <a:solidFill>
                            <a:schemeClr val="tx1"/>
                          </a:solidFill>
                        </a:rPr>
                        <a:t> Grade Writing</a:t>
                      </a:r>
                    </a:p>
                    <a:p>
                      <a:pPr marL="0" indent="0" algn="ctr">
                        <a:buFont typeface="Arial" panose="020B0604020202020204" pitchFamily="34" charset="0"/>
                        <a:buNone/>
                      </a:pPr>
                      <a:endParaRPr lang="en-US" sz="1000" b="1" dirty="0">
                        <a:solidFill>
                          <a:schemeClr val="tx1"/>
                        </a:solidFill>
                      </a:endParaRPr>
                    </a:p>
                    <a:p>
                      <a:pPr algn="l"/>
                      <a:endParaRPr lang="en-US" sz="1000" dirty="0">
                        <a:solidFill>
                          <a:schemeClr val="tx1"/>
                        </a:solidFill>
                      </a:endParaRPr>
                    </a:p>
                  </a:txBody>
                  <a:tcPr/>
                </a:tc>
                <a:extLst>
                  <a:ext uri="{0D108BD9-81ED-4DB2-BD59-A6C34878D82A}">
                    <a16:rowId xmlns:a16="http://schemas.microsoft.com/office/drawing/2014/main" val="10001"/>
                  </a:ext>
                </a:extLst>
              </a:tr>
              <a:tr h="238382">
                <a:tc>
                  <a:txBody>
                    <a:bodyPr/>
                    <a:lstStyle/>
                    <a:p>
                      <a:pPr algn="ctr"/>
                      <a:r>
                        <a:rPr lang="en-US" dirty="0"/>
                        <a:t>2</a:t>
                      </a:r>
                    </a:p>
                  </a:txBody>
                  <a:tcPr/>
                </a:tc>
                <a:tc>
                  <a:txBody>
                    <a:bodyPr/>
                    <a:lstStyle/>
                    <a:p>
                      <a:pPr algn="ctr"/>
                      <a:r>
                        <a:rPr lang="en-US" sz="1600" dirty="0"/>
                        <a:t>Domain 2:</a:t>
                      </a:r>
                    </a:p>
                    <a:p>
                      <a:pPr algn="ctr"/>
                      <a:r>
                        <a:rPr lang="en-US" sz="1600" dirty="0"/>
                        <a:t>Student Progress Part 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Student Progress Part B</a:t>
                      </a:r>
                    </a:p>
                    <a:p>
                      <a:pPr algn="ctr"/>
                      <a:endParaRPr lang="en-US" sz="1600" dirty="0"/>
                    </a:p>
                  </a:txBody>
                  <a:tcPr/>
                </a:tc>
                <a:tc>
                  <a:txBody>
                    <a:bodyPr/>
                    <a:lstStyle/>
                    <a:p>
                      <a:pPr algn="l"/>
                      <a:r>
                        <a:rPr lang="en-US" sz="1000" dirty="0"/>
                        <a:t>Domain 2 Part B performance</a:t>
                      </a:r>
                      <a:r>
                        <a:rPr lang="en-US" sz="1000" baseline="0" dirty="0"/>
                        <a:t> was higher than Part A.</a:t>
                      </a:r>
                    </a:p>
                    <a:p>
                      <a:pPr algn="l"/>
                      <a:r>
                        <a:rPr lang="en-US" sz="1000" b="1" baseline="0" dirty="0"/>
                        <a:t>2019</a:t>
                      </a:r>
                      <a:r>
                        <a:rPr lang="en-US" sz="1000" baseline="0" dirty="0"/>
                        <a:t> </a:t>
                      </a:r>
                    </a:p>
                    <a:p>
                      <a:pPr algn="l"/>
                      <a:r>
                        <a:rPr lang="en-US" sz="1000" baseline="0" dirty="0"/>
                        <a:t>Part A:  89</a:t>
                      </a:r>
                    </a:p>
                    <a:p>
                      <a:pPr algn="l"/>
                      <a:r>
                        <a:rPr lang="en-US" sz="1000" baseline="0" dirty="0"/>
                        <a:t>Part B:  92</a:t>
                      </a:r>
                    </a:p>
                    <a:p>
                      <a:pPr algn="l"/>
                      <a:r>
                        <a:rPr lang="en-US" sz="1000" b="1" baseline="0" dirty="0"/>
                        <a:t>2018</a:t>
                      </a:r>
                    </a:p>
                    <a:p>
                      <a:pPr algn="l"/>
                      <a:r>
                        <a:rPr lang="en-US" sz="1000" baseline="0" dirty="0"/>
                        <a:t>Part A: 90</a:t>
                      </a:r>
                    </a:p>
                    <a:p>
                      <a:pPr algn="l"/>
                      <a:r>
                        <a:rPr lang="en-US" sz="1000" baseline="0" dirty="0"/>
                        <a:t>Part B: 91</a:t>
                      </a:r>
                      <a:endParaRPr lang="en-US" sz="1000" dirty="0"/>
                    </a:p>
                  </a:txBody>
                  <a:tcPr/>
                </a:tc>
                <a:tc>
                  <a:txBody>
                    <a:bodyPr/>
                    <a:lstStyle/>
                    <a:p>
                      <a:pPr marL="171450" indent="-171450" algn="l">
                        <a:buFont typeface="Arial" panose="020B0604020202020204" pitchFamily="34" charset="0"/>
                        <a:buChar char="•"/>
                      </a:pPr>
                      <a:r>
                        <a:rPr lang="en-US" sz="1000" dirty="0">
                          <a:solidFill>
                            <a:schemeClr val="tx1"/>
                          </a:solidFill>
                        </a:rPr>
                        <a:t>Address the needs of all students</a:t>
                      </a:r>
                      <a:r>
                        <a:rPr lang="en-US" sz="1000" baseline="0" dirty="0">
                          <a:solidFill>
                            <a:schemeClr val="tx1"/>
                          </a:solidFill>
                        </a:rPr>
                        <a:t> in each student group</a:t>
                      </a:r>
                      <a:r>
                        <a:rPr lang="en-US" sz="1000" dirty="0">
                          <a:solidFill>
                            <a:schemeClr val="tx1"/>
                          </a:solidFill>
                        </a:rPr>
                        <a:t>.</a:t>
                      </a:r>
                    </a:p>
                    <a:p>
                      <a:pPr marL="171450" indent="-171450" algn="l">
                        <a:buFont typeface="Arial" panose="020B0604020202020204" pitchFamily="34" charset="0"/>
                        <a:buChar char="•"/>
                      </a:pPr>
                      <a:r>
                        <a:rPr lang="en-US" sz="1000" dirty="0">
                          <a:solidFill>
                            <a:schemeClr val="tx1"/>
                          </a:solidFill>
                        </a:rPr>
                        <a:t>Identify</a:t>
                      </a:r>
                      <a:r>
                        <a:rPr lang="en-US" sz="1000" baseline="0" dirty="0">
                          <a:solidFill>
                            <a:schemeClr val="tx1"/>
                          </a:solidFill>
                        </a:rPr>
                        <a:t> the student's previous performance and set specific goals by individual's students.</a:t>
                      </a:r>
                    </a:p>
                    <a:p>
                      <a:pPr marL="171450" indent="-171450" algn="l">
                        <a:buFont typeface="Arial" panose="020B0604020202020204" pitchFamily="34" charset="0"/>
                        <a:buChar char="•"/>
                      </a:pPr>
                      <a:r>
                        <a:rPr lang="en-US" sz="1000" baseline="0" dirty="0">
                          <a:solidFill>
                            <a:schemeClr val="tx1"/>
                          </a:solidFill>
                        </a:rPr>
                        <a:t>Goal for Part A is 90 or above</a:t>
                      </a:r>
                    </a:p>
                    <a:p>
                      <a:pPr marL="171450" indent="-171450" algn="l">
                        <a:buFont typeface="Arial" panose="020B0604020202020204" pitchFamily="34" charset="0"/>
                        <a:buChar char="•"/>
                      </a:pPr>
                      <a:r>
                        <a:rPr lang="en-US" sz="1000" baseline="0" dirty="0">
                          <a:solidFill>
                            <a:schemeClr val="tx1"/>
                          </a:solidFill>
                        </a:rPr>
                        <a:t>Goal for Part B is 90 or above.</a:t>
                      </a: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dirty="0">
                          <a:solidFill>
                            <a:schemeClr val="tx1"/>
                          </a:solidFill>
                        </a:rPr>
                        <a:t>Teachers will continue to monitor students.. virtually or face to face</a:t>
                      </a:r>
                    </a:p>
                    <a:p>
                      <a:pPr marL="171450" indent="-171450" algn="l">
                        <a:buFont typeface="Arial" panose="020B0604020202020204" pitchFamily="34" charset="0"/>
                        <a:buChar char="•"/>
                      </a:pPr>
                      <a:r>
                        <a:rPr lang="en-US" sz="1000" dirty="0">
                          <a:solidFill>
                            <a:schemeClr val="tx1"/>
                          </a:solidFill>
                        </a:rPr>
                        <a:t>Steps will be made to address the SEL of students (</a:t>
                      </a:r>
                      <a:r>
                        <a:rPr lang="en-US" sz="1000">
                          <a:solidFill>
                            <a:schemeClr val="tx1"/>
                          </a:solidFill>
                        </a:rPr>
                        <a:t>Social Emotional </a:t>
                      </a:r>
                      <a:r>
                        <a:rPr lang="en-US" sz="1000" dirty="0">
                          <a:solidFill>
                            <a:schemeClr val="tx1"/>
                          </a:solidFill>
                        </a:rPr>
                        <a:t>Learning) </a:t>
                      </a:r>
                    </a:p>
                  </a:txBody>
                  <a:tcPr/>
                </a:tc>
                <a:tc>
                  <a:txBody>
                    <a:bodyPr/>
                    <a:lstStyle/>
                    <a:p>
                      <a:pPr marL="171450" indent="-171450" algn="l">
                        <a:buFont typeface="Arial" panose="020B0604020202020204" pitchFamily="34" charset="0"/>
                        <a:buChar char="•"/>
                      </a:pPr>
                      <a:r>
                        <a:rPr lang="en-US" sz="1000" dirty="0">
                          <a:solidFill>
                            <a:schemeClr val="tx1"/>
                          </a:solidFill>
                        </a:rPr>
                        <a:t>Address</a:t>
                      </a:r>
                      <a:r>
                        <a:rPr lang="en-US" sz="1000" baseline="0" dirty="0">
                          <a:solidFill>
                            <a:schemeClr val="tx1"/>
                          </a:solidFill>
                        </a:rPr>
                        <a:t> the needs of identified students to meet the progress measure in 2020-21 in Reading and Mathematics.</a:t>
                      </a:r>
                      <a:endParaRPr lang="en-US" sz="1000" dirty="0">
                        <a:solidFill>
                          <a:schemeClr val="tx1"/>
                        </a:solidFill>
                      </a:endParaRPr>
                    </a:p>
                  </a:txBody>
                  <a:tcPr/>
                </a:tc>
                <a:extLst>
                  <a:ext uri="{0D108BD9-81ED-4DB2-BD59-A6C34878D82A}">
                    <a16:rowId xmlns:a16="http://schemas.microsoft.com/office/drawing/2014/main" val="10002"/>
                  </a:ext>
                </a:extLst>
              </a:tr>
              <a:tr h="1001251">
                <a:tc>
                  <a:txBody>
                    <a:bodyPr/>
                    <a:lstStyle/>
                    <a:p>
                      <a:pPr algn="ctr"/>
                      <a:r>
                        <a:rPr lang="en-US" dirty="0"/>
                        <a:t>3</a:t>
                      </a:r>
                    </a:p>
                  </a:txBody>
                  <a:tcPr/>
                </a:tc>
                <a:tc>
                  <a:txBody>
                    <a:bodyPr/>
                    <a:lstStyle/>
                    <a:p>
                      <a:pPr algn="ctr"/>
                      <a:r>
                        <a:rPr lang="en-US" sz="1600" dirty="0"/>
                        <a:t>Domain 3:</a:t>
                      </a:r>
                    </a:p>
                    <a:p>
                      <a:pPr algn="ctr"/>
                      <a:r>
                        <a:rPr lang="en-US" sz="1600" dirty="0"/>
                        <a:t>Closing the</a:t>
                      </a:r>
                      <a:r>
                        <a:rPr lang="en-US" sz="1600" baseline="0" dirty="0"/>
                        <a:t> Achievement Gap</a:t>
                      </a:r>
                      <a:endParaRPr lang="en-US" sz="1600" dirty="0"/>
                    </a:p>
                  </a:txBody>
                  <a:tcPr/>
                </a:tc>
                <a:tc>
                  <a:txBody>
                    <a:bodyPr/>
                    <a:lstStyle/>
                    <a:p>
                      <a:pPr marL="0" indent="0" algn="l">
                        <a:buFont typeface="Arial" panose="020B0604020202020204" pitchFamily="34" charset="0"/>
                        <a:buNone/>
                      </a:pPr>
                      <a:r>
                        <a:rPr lang="en-US" sz="1000" dirty="0"/>
                        <a:t>Campus had 100% of students’ gap closed.</a:t>
                      </a:r>
                    </a:p>
                  </a:txBody>
                  <a:tcPr/>
                </a:tc>
                <a:tc>
                  <a:txBody>
                    <a:bodyPr/>
                    <a:lstStyle/>
                    <a:p>
                      <a:pPr marL="171450" indent="-171450" algn="l">
                        <a:buFont typeface="Arial" panose="020B0604020202020204" pitchFamily="34" charset="0"/>
                        <a:buChar char="•"/>
                      </a:pPr>
                      <a:r>
                        <a:rPr lang="en-US" sz="1000" dirty="0">
                          <a:solidFill>
                            <a:schemeClr val="tx1"/>
                          </a:solidFill>
                        </a:rPr>
                        <a:t>Goal is to perform</a:t>
                      </a:r>
                      <a:r>
                        <a:rPr lang="en-US" sz="1000" baseline="0" dirty="0">
                          <a:solidFill>
                            <a:schemeClr val="tx1"/>
                          </a:solidFill>
                        </a:rPr>
                        <a:t> at 100.  Focus is to have SPED population perform at MEETS or above.</a:t>
                      </a:r>
                    </a:p>
                    <a:p>
                      <a:pPr marL="0" indent="0" algn="l">
                        <a:buFont typeface="Arial" panose="020B0604020202020204" pitchFamily="34" charset="0"/>
                        <a:buNone/>
                      </a:pPr>
                      <a:endParaRPr lang="en-US" sz="1000" baseline="0" dirty="0">
                        <a:solidFill>
                          <a:srgbClr val="FF0000"/>
                        </a:solidFill>
                      </a:endParaRPr>
                    </a:p>
                  </a:txBody>
                  <a:tcPr/>
                </a:tc>
                <a:tc>
                  <a:txBody>
                    <a:bodyPr/>
                    <a:lstStyle/>
                    <a:p>
                      <a:pPr marL="0" indent="0" algn="l">
                        <a:buFont typeface="Arial" panose="020B0604020202020204" pitchFamily="34" charset="0"/>
                        <a:buNone/>
                      </a:pPr>
                      <a:r>
                        <a:rPr lang="en-US" sz="1000" baseline="0" dirty="0">
                          <a:solidFill>
                            <a:schemeClr val="tx1"/>
                          </a:solidFill>
                        </a:rPr>
                        <a:t>Continue to work on TELPAS component:</a:t>
                      </a:r>
                    </a:p>
                    <a:p>
                      <a:pPr marL="0" indent="0" algn="l">
                        <a:buFont typeface="Arial" panose="020B0604020202020204" pitchFamily="34" charset="0"/>
                        <a:buNone/>
                      </a:pPr>
                      <a:r>
                        <a:rPr lang="en-US" sz="1000" baseline="0" dirty="0">
                          <a:solidFill>
                            <a:schemeClr val="tx1"/>
                          </a:solidFill>
                        </a:rPr>
                        <a:t>Monitor the rest of groups</a:t>
                      </a:r>
                    </a:p>
                    <a:p>
                      <a:pPr marL="0" indent="0" algn="l">
                        <a:buFont typeface="Arial" panose="020B0604020202020204" pitchFamily="34" charset="0"/>
                        <a:buNone/>
                      </a:pPr>
                      <a:r>
                        <a:rPr lang="en-US" sz="1000" baseline="0" dirty="0">
                          <a:solidFill>
                            <a:schemeClr val="tx1"/>
                          </a:solidFill>
                        </a:rPr>
                        <a:t>English Language Proficiency Status 2019: </a:t>
                      </a:r>
                    </a:p>
                    <a:p>
                      <a:pPr marL="0" indent="0" algn="l">
                        <a:buFont typeface="Arial" panose="020B0604020202020204" pitchFamily="34" charset="0"/>
                        <a:buNone/>
                      </a:pPr>
                      <a:r>
                        <a:rPr lang="en-US" sz="1000" baseline="0" dirty="0">
                          <a:solidFill>
                            <a:schemeClr val="tx1"/>
                          </a:solidFill>
                        </a:rPr>
                        <a:t>Target 36%</a:t>
                      </a:r>
                    </a:p>
                    <a:p>
                      <a:pPr marL="0" indent="0" algn="l">
                        <a:buFont typeface="Arial" panose="020B0604020202020204" pitchFamily="34" charset="0"/>
                        <a:buNone/>
                      </a:pPr>
                      <a:r>
                        <a:rPr lang="en-US" sz="1000" baseline="0" dirty="0">
                          <a:solidFill>
                            <a:schemeClr val="tx1"/>
                          </a:solidFill>
                        </a:rPr>
                        <a:t>Progress rate 40%</a:t>
                      </a:r>
                    </a:p>
                  </a:txBody>
                  <a:tcPr/>
                </a:tc>
                <a:tc>
                  <a:txBody>
                    <a:bodyPr/>
                    <a:lstStyle/>
                    <a:p>
                      <a:pPr algn="l"/>
                      <a:r>
                        <a:rPr lang="en-US" sz="1000" dirty="0">
                          <a:solidFill>
                            <a:schemeClr val="tx1"/>
                          </a:solidFill>
                        </a:rPr>
                        <a:t>Special population groups </a:t>
                      </a:r>
                    </a:p>
                    <a:p>
                      <a:pPr algn="l"/>
                      <a:r>
                        <a:rPr lang="en-US" sz="1000" dirty="0">
                          <a:solidFill>
                            <a:schemeClr val="tx1"/>
                          </a:solidFill>
                        </a:rPr>
                        <a:t>SPED</a:t>
                      </a:r>
                    </a:p>
                    <a:p>
                      <a:pPr algn="l"/>
                      <a:r>
                        <a:rPr lang="en-US" sz="1000" dirty="0">
                          <a:solidFill>
                            <a:schemeClr val="tx1"/>
                          </a:solidFill>
                        </a:rPr>
                        <a:t>EL’s</a:t>
                      </a:r>
                    </a:p>
                  </a:txBody>
                  <a:tcPr/>
                </a:tc>
                <a:extLst>
                  <a:ext uri="{0D108BD9-81ED-4DB2-BD59-A6C34878D82A}">
                    <a16:rowId xmlns:a16="http://schemas.microsoft.com/office/drawing/2014/main" val="10003"/>
                  </a:ext>
                </a:extLst>
              </a:tr>
              <a:tr h="1515152">
                <a:tc>
                  <a:txBody>
                    <a:bodyPr/>
                    <a:lstStyle/>
                    <a:p>
                      <a:pPr algn="ctr"/>
                      <a:r>
                        <a:rPr lang="en-US" sz="1400" dirty="0"/>
                        <a:t>Campus</a:t>
                      </a:r>
                    </a:p>
                    <a:p>
                      <a:pPr algn="ctr"/>
                      <a:r>
                        <a:rPr lang="en-US" dirty="0"/>
                        <a:t>Total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Cesar Chavez  received 6 distinction designations in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Reading/ELA</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Math</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Science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Top 25% Academic Growth</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Top 25% Closing Gaps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Post Secondary readiness</a:t>
                      </a:r>
                    </a:p>
                  </a:txBody>
                  <a:tcPr/>
                </a:tc>
                <a:tc>
                  <a:txBody>
                    <a:bodyPr/>
                    <a:lstStyle/>
                    <a:p>
                      <a:pPr marL="0" indent="0" algn="l">
                        <a:buFont typeface="Arial" panose="020B0604020202020204" pitchFamily="34" charset="0"/>
                        <a:buNone/>
                      </a:pPr>
                      <a:r>
                        <a:rPr lang="en-US" sz="1000" dirty="0"/>
                        <a:t>Cesar Chavez Elementary MET STANDARD.</a:t>
                      </a:r>
                    </a:p>
                    <a:p>
                      <a:pPr marL="0" indent="0" algn="l">
                        <a:buFont typeface="Arial" panose="020B0604020202020204" pitchFamily="34" charset="0"/>
                        <a:buNone/>
                      </a:pPr>
                      <a:endParaRPr lang="en-US" sz="1000" dirty="0"/>
                    </a:p>
                    <a:p>
                      <a:pPr marL="0" indent="0" algn="l">
                        <a:buFont typeface="Arial" panose="020B0604020202020204" pitchFamily="34" charset="0"/>
                        <a:buNone/>
                      </a:pPr>
                      <a:r>
                        <a:rPr lang="en-US" sz="1000" dirty="0"/>
                        <a:t>Cesar Chavez Elementary went from an overall score of 86 to 90  in one school year. </a:t>
                      </a:r>
                    </a:p>
                    <a:p>
                      <a:pPr marL="0" indent="0" algn="l">
                        <a:buFont typeface="Arial" panose="020B0604020202020204" pitchFamily="34" charset="0"/>
                        <a:buNone/>
                      </a:pPr>
                      <a:endParaRPr lang="en-US" sz="1000" dirty="0"/>
                    </a:p>
                  </a:txBody>
                  <a:tcPr/>
                </a:tc>
                <a:tc>
                  <a:txBody>
                    <a:bodyPr/>
                    <a:lstStyle/>
                    <a:p>
                      <a:pPr marL="0" indent="0" algn="l">
                        <a:buFont typeface="Arial" panose="020B0604020202020204" pitchFamily="34" charset="0"/>
                        <a:buNone/>
                      </a:pPr>
                      <a:r>
                        <a:rPr lang="en-US" sz="1000" baseline="0" dirty="0">
                          <a:solidFill>
                            <a:schemeClr val="tx1"/>
                          </a:solidFill>
                        </a:rPr>
                        <a:t>Final campus score was 94%.  Goal is to have a 95% or higher for Spring 2021.  </a:t>
                      </a:r>
                    </a:p>
                    <a:p>
                      <a:pPr marL="0" indent="0" algn="l">
                        <a:buFont typeface="Arial" panose="020B0604020202020204" pitchFamily="34" charset="0"/>
                        <a:buNone/>
                      </a:pPr>
                      <a:r>
                        <a:rPr lang="en-US" sz="1000" baseline="0" dirty="0">
                          <a:solidFill>
                            <a:schemeClr val="tx1"/>
                          </a:solidFill>
                        </a:rPr>
                        <a:t>Goal for 2021 is to maintain all 6  distinctions in core content areas .</a:t>
                      </a:r>
                    </a:p>
                  </a:txBody>
                  <a:tcPr/>
                </a:tc>
                <a:tc>
                  <a:txBody>
                    <a:bodyPr/>
                    <a:lstStyle/>
                    <a:p>
                      <a:pPr marL="0" indent="0" algn="l">
                        <a:buFont typeface="Arial" panose="020B0604020202020204" pitchFamily="34" charset="0"/>
                        <a:buNone/>
                      </a:pPr>
                      <a:r>
                        <a:rPr lang="en-US" sz="1000" baseline="0" dirty="0">
                          <a:solidFill>
                            <a:schemeClr val="tx1"/>
                          </a:solidFill>
                        </a:rPr>
                        <a:t>Students will continue to work on intervention programs.</a:t>
                      </a:r>
                    </a:p>
                    <a:p>
                      <a:pPr marL="228600" indent="-228600" algn="l">
                        <a:buFont typeface="Arial" panose="020B0604020202020204" pitchFamily="34" charset="0"/>
                        <a:buAutoNum type="arabicPeriod"/>
                      </a:pPr>
                      <a:r>
                        <a:rPr lang="en-US" sz="1000" baseline="0" dirty="0">
                          <a:solidFill>
                            <a:schemeClr val="tx1"/>
                          </a:solidFill>
                        </a:rPr>
                        <a:t>Voyager</a:t>
                      </a:r>
                    </a:p>
                    <a:p>
                      <a:pPr marL="228600" indent="-228600" algn="l">
                        <a:buFont typeface="Arial" panose="020B0604020202020204" pitchFamily="34" charset="0"/>
                        <a:buAutoNum type="arabicPeriod"/>
                      </a:pPr>
                      <a:r>
                        <a:rPr lang="en-US" sz="1000" baseline="0" dirty="0">
                          <a:solidFill>
                            <a:schemeClr val="tx1"/>
                          </a:solidFill>
                        </a:rPr>
                        <a:t>Herman Method</a:t>
                      </a:r>
                    </a:p>
                    <a:p>
                      <a:pPr marL="228600" indent="-228600" algn="l">
                        <a:buFont typeface="Arial" panose="020B0604020202020204" pitchFamily="34" charset="0"/>
                        <a:buAutoNum type="arabicPeriod"/>
                      </a:pPr>
                      <a:r>
                        <a:rPr lang="en-US" sz="1000" baseline="0" dirty="0" err="1">
                          <a:solidFill>
                            <a:schemeClr val="tx1"/>
                          </a:solidFill>
                        </a:rPr>
                        <a:t>Istation</a:t>
                      </a:r>
                      <a:r>
                        <a:rPr lang="en-US" sz="1000" baseline="0" dirty="0">
                          <a:solidFill>
                            <a:schemeClr val="tx1"/>
                          </a:solidFill>
                        </a:rPr>
                        <a:t>/ Imagine Math</a:t>
                      </a:r>
                    </a:p>
                    <a:p>
                      <a:pPr marL="228600" indent="-228600" algn="l">
                        <a:buFont typeface="Arial" panose="020B0604020202020204" pitchFamily="34" charset="0"/>
                        <a:buAutoNum type="arabicPeriod"/>
                      </a:pPr>
                      <a:r>
                        <a:rPr lang="en-US" sz="1000" baseline="0" dirty="0">
                          <a:solidFill>
                            <a:schemeClr val="tx1"/>
                          </a:solidFill>
                        </a:rPr>
                        <a:t>Fluency </a:t>
                      </a:r>
                    </a:p>
                    <a:p>
                      <a:pPr marL="228600" indent="-228600" algn="l">
                        <a:buFont typeface="Arial" panose="020B0604020202020204" pitchFamily="34" charset="0"/>
                        <a:buAutoNum type="arabicPeriod"/>
                      </a:pPr>
                      <a:r>
                        <a:rPr lang="en-US" sz="1000" baseline="0">
                          <a:solidFill>
                            <a:schemeClr val="tx1"/>
                          </a:solidFill>
                        </a:rPr>
                        <a:t>Tutoring</a:t>
                      </a:r>
                      <a:endParaRPr lang="en-US" sz="1000" baseline="0" dirty="0">
                        <a:solidFill>
                          <a:schemeClr val="tx1"/>
                        </a:solidFill>
                      </a:endParaRPr>
                    </a:p>
                  </a:txBody>
                  <a:tcPr/>
                </a:tc>
                <a:tc>
                  <a:txBody>
                    <a:bodyPr/>
                    <a:lstStyle/>
                    <a:p>
                      <a:pPr algn="l"/>
                      <a:r>
                        <a:rPr lang="en-US" sz="1000" dirty="0">
                          <a:solidFill>
                            <a:schemeClr val="tx1"/>
                          </a:solidFill>
                        </a:rPr>
                        <a:t>Improvement</a:t>
                      </a:r>
                      <a:r>
                        <a:rPr lang="en-US" sz="1000" baseline="0" dirty="0">
                          <a:solidFill>
                            <a:schemeClr val="tx1"/>
                          </a:solidFill>
                        </a:rPr>
                        <a:t> in 2018-2019 </a:t>
                      </a:r>
                    </a:p>
                    <a:p>
                      <a:pPr algn="l"/>
                      <a:r>
                        <a:rPr lang="en-US" sz="1000" baseline="0" dirty="0">
                          <a:solidFill>
                            <a:schemeClr val="tx1"/>
                          </a:solidFill>
                        </a:rPr>
                        <a:t>RDG  86%-----90%</a:t>
                      </a:r>
                    </a:p>
                    <a:p>
                      <a:pPr algn="l"/>
                      <a:r>
                        <a:rPr lang="en-US" sz="1000" baseline="0" dirty="0">
                          <a:solidFill>
                            <a:schemeClr val="tx1"/>
                          </a:solidFill>
                        </a:rPr>
                        <a:t>WTG 76%-----87%</a:t>
                      </a:r>
                    </a:p>
                    <a:p>
                      <a:pPr algn="l"/>
                      <a:r>
                        <a:rPr lang="en-US" sz="1000" baseline="0" dirty="0">
                          <a:solidFill>
                            <a:schemeClr val="tx1"/>
                          </a:solidFill>
                        </a:rPr>
                        <a:t>Math 90%-----93%</a:t>
                      </a:r>
                    </a:p>
                    <a:p>
                      <a:pPr algn="l"/>
                      <a:r>
                        <a:rPr lang="en-US" sz="1000" baseline="0" dirty="0">
                          <a:solidFill>
                            <a:schemeClr val="tx1"/>
                          </a:solidFill>
                        </a:rPr>
                        <a:t>Science 94%----94%      </a:t>
                      </a:r>
                    </a:p>
                    <a:p>
                      <a:pPr algn="l"/>
                      <a:endParaRPr lang="en-US" sz="1000" baseline="0" dirty="0">
                        <a:solidFill>
                          <a:schemeClr val="tx1"/>
                        </a:solidFill>
                      </a:endParaRPr>
                    </a:p>
                    <a:p>
                      <a:pPr algn="l"/>
                      <a:endParaRPr lang="en-US" sz="1000" baseline="0" dirty="0">
                        <a:solidFill>
                          <a:schemeClr val="tx1"/>
                        </a:solidFill>
                      </a:endParaRPr>
                    </a:p>
                    <a:p>
                      <a:pPr algn="l"/>
                      <a:r>
                        <a:rPr lang="en-US" sz="1000" baseline="0" dirty="0">
                          <a:solidFill>
                            <a:schemeClr val="tx1"/>
                          </a:solidFill>
                        </a:rPr>
                        <a:t> </a:t>
                      </a:r>
                      <a:endParaRPr lang="en-US" sz="10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860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62" y="112878"/>
            <a:ext cx="10515600" cy="297026"/>
          </a:xfrm>
        </p:spPr>
        <p:txBody>
          <a:bodyPr>
            <a:normAutofit fontScale="90000"/>
          </a:bodyPr>
          <a:lstStyle/>
          <a:p>
            <a:r>
              <a:rPr lang="en-US" sz="1800" b="1" dirty="0"/>
              <a:t>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49531592"/>
              </p:ext>
            </p:extLst>
          </p:nvPr>
        </p:nvGraphicFramePr>
        <p:xfrm>
          <a:off x="0" y="409904"/>
          <a:ext cx="12192000" cy="6311570"/>
        </p:xfrm>
        <a:graphic>
          <a:graphicData uri="http://schemas.openxmlformats.org/drawingml/2006/table">
            <a:tbl>
              <a:tblPr firstRow="1" bandRow="1">
                <a:tableStyleId>{5940675A-B579-460E-94D1-54222C63F5DA}</a:tableStyleId>
              </a:tblPr>
              <a:tblGrid>
                <a:gridCol w="939526">
                  <a:extLst>
                    <a:ext uri="{9D8B030D-6E8A-4147-A177-3AD203B41FA5}">
                      <a16:colId xmlns:a16="http://schemas.microsoft.com/office/drawing/2014/main" val="20000"/>
                    </a:ext>
                  </a:extLst>
                </a:gridCol>
                <a:gridCol w="3065760">
                  <a:extLst>
                    <a:ext uri="{9D8B030D-6E8A-4147-A177-3AD203B41FA5}">
                      <a16:colId xmlns:a16="http://schemas.microsoft.com/office/drawing/2014/main" val="20001"/>
                    </a:ext>
                  </a:extLst>
                </a:gridCol>
                <a:gridCol w="1826498">
                  <a:extLst>
                    <a:ext uri="{9D8B030D-6E8A-4147-A177-3AD203B41FA5}">
                      <a16:colId xmlns:a16="http://schemas.microsoft.com/office/drawing/2014/main" val="20002"/>
                    </a:ext>
                  </a:extLst>
                </a:gridCol>
                <a:gridCol w="2178787">
                  <a:extLst>
                    <a:ext uri="{9D8B030D-6E8A-4147-A177-3AD203B41FA5}">
                      <a16:colId xmlns:a16="http://schemas.microsoft.com/office/drawing/2014/main" val="20003"/>
                    </a:ext>
                  </a:extLst>
                </a:gridCol>
                <a:gridCol w="2178787">
                  <a:extLst>
                    <a:ext uri="{9D8B030D-6E8A-4147-A177-3AD203B41FA5}">
                      <a16:colId xmlns:a16="http://schemas.microsoft.com/office/drawing/2014/main" val="629915602"/>
                    </a:ext>
                  </a:extLst>
                </a:gridCol>
                <a:gridCol w="2002642">
                  <a:extLst>
                    <a:ext uri="{9D8B030D-6E8A-4147-A177-3AD203B41FA5}">
                      <a16:colId xmlns:a16="http://schemas.microsoft.com/office/drawing/2014/main" val="20004"/>
                    </a:ext>
                  </a:extLst>
                </a:gridCol>
              </a:tblGrid>
              <a:tr h="608412">
                <a:tc>
                  <a:txBody>
                    <a:bodyPr/>
                    <a:lstStyle/>
                    <a:p>
                      <a:pPr algn="ctr"/>
                      <a:r>
                        <a:rPr lang="en-US" sz="1600" dirty="0"/>
                        <a:t>GOAL</a:t>
                      </a:r>
                    </a:p>
                  </a:txBody>
                  <a:tcPr/>
                </a:tc>
                <a:tc>
                  <a:txBody>
                    <a:bodyPr/>
                    <a:lstStyle/>
                    <a:p>
                      <a:pPr algn="ctr"/>
                      <a:r>
                        <a:rPr lang="en-US" sz="1600" dirty="0"/>
                        <a:t>Area Reviewed</a:t>
                      </a:r>
                    </a:p>
                  </a:txBody>
                  <a:tcPr/>
                </a:tc>
                <a:tc>
                  <a:txBody>
                    <a:bodyPr/>
                    <a:lstStyle/>
                    <a:p>
                      <a:pPr algn="ctr"/>
                      <a:r>
                        <a:rPr lang="en-US" sz="1600" dirty="0"/>
                        <a:t>Summary of Strengths</a:t>
                      </a:r>
                    </a:p>
                  </a:txBody>
                  <a:tcPr/>
                </a:tc>
                <a:tc>
                  <a:txBody>
                    <a:bodyPr/>
                    <a:lstStyle/>
                    <a:p>
                      <a:pPr algn="ctr"/>
                      <a:r>
                        <a:rPr lang="en-US" sz="1600" dirty="0"/>
                        <a:t>Summary of Needs</a:t>
                      </a:r>
                    </a:p>
                  </a:txBody>
                  <a:tcPr/>
                </a:tc>
                <a:tc>
                  <a:txBody>
                    <a:bodyPr/>
                    <a:lstStyle/>
                    <a:p>
                      <a:pPr algn="ctr"/>
                      <a:r>
                        <a:rPr lang="en-US" sz="1600" dirty="0"/>
                        <a:t>Problem &amp; Root Cause</a:t>
                      </a:r>
                    </a:p>
                  </a:txBody>
                  <a:tcPr/>
                </a:tc>
                <a:tc>
                  <a:txBody>
                    <a:bodyPr/>
                    <a:lstStyle/>
                    <a:p>
                      <a:pPr algn="ctr"/>
                      <a:r>
                        <a:rPr lang="en-US" sz="1600" dirty="0"/>
                        <a:t>Priorities</a:t>
                      </a:r>
                    </a:p>
                  </a:txBody>
                  <a:tcPr/>
                </a:tc>
                <a:extLst>
                  <a:ext uri="{0D108BD9-81ED-4DB2-BD59-A6C34878D82A}">
                    <a16:rowId xmlns:a16="http://schemas.microsoft.com/office/drawing/2014/main" val="10000"/>
                  </a:ext>
                </a:extLst>
              </a:tr>
              <a:tr h="1537042">
                <a:tc>
                  <a:txBody>
                    <a:bodyPr/>
                    <a:lstStyle/>
                    <a:p>
                      <a:pPr algn="ctr"/>
                      <a:r>
                        <a:rPr lang="en-US" sz="1600" dirty="0"/>
                        <a:t>5</a:t>
                      </a:r>
                    </a:p>
                  </a:txBody>
                  <a:tcPr/>
                </a:tc>
                <a:tc>
                  <a:txBody>
                    <a:bodyPr/>
                    <a:lstStyle/>
                    <a:p>
                      <a:pPr algn="ctr"/>
                      <a:r>
                        <a:rPr lang="en-US" sz="1600" dirty="0"/>
                        <a:t>Family and Community Involvement</a:t>
                      </a:r>
                    </a:p>
                  </a:txBody>
                  <a:tcPr/>
                </a:tc>
                <a:tc>
                  <a:txBody>
                    <a:bodyPr/>
                    <a:lstStyle/>
                    <a:p>
                      <a:pPr marL="171450" indent="-171450" algn="l">
                        <a:buFont typeface="Arial" panose="020B0604020202020204" pitchFamily="34" charset="0"/>
                        <a:buChar char="•"/>
                      </a:pPr>
                      <a:r>
                        <a:rPr lang="en-US" sz="1000" b="0" u="none" baseline="0" dirty="0"/>
                        <a:t>Neighborhood outreach/ARISE</a:t>
                      </a:r>
                    </a:p>
                    <a:p>
                      <a:pPr marL="171450" indent="-171450" algn="l">
                        <a:buFont typeface="Arial" panose="020B0604020202020204" pitchFamily="34" charset="0"/>
                        <a:buChar char="•"/>
                      </a:pPr>
                      <a:r>
                        <a:rPr lang="en-US" sz="1000" b="0" u="none" baseline="0" dirty="0"/>
                        <a:t>Communication in both English and Spanish</a:t>
                      </a:r>
                    </a:p>
                    <a:p>
                      <a:pPr marL="171450" indent="-171450" algn="l">
                        <a:buFont typeface="Arial" panose="020B0604020202020204" pitchFamily="34" charset="0"/>
                        <a:buChar char="•"/>
                      </a:pPr>
                      <a:r>
                        <a:rPr lang="en-US" sz="1000" b="0" u="none" baseline="0" dirty="0"/>
                        <a:t>Parental involvement</a:t>
                      </a:r>
                    </a:p>
                    <a:p>
                      <a:pPr marL="171450" indent="-171450" algn="l">
                        <a:buFont typeface="Arial" panose="020B0604020202020204" pitchFamily="34" charset="0"/>
                        <a:buChar char="•"/>
                      </a:pPr>
                      <a:r>
                        <a:rPr lang="en-US" sz="1000" b="0" u="none" baseline="0" dirty="0"/>
                        <a:t>Parent Center</a:t>
                      </a:r>
                    </a:p>
                    <a:p>
                      <a:pPr marL="171450" indent="-171450" algn="l">
                        <a:buFont typeface="Arial" panose="020B0604020202020204" pitchFamily="34" charset="0"/>
                        <a:buChar char="•"/>
                      </a:pPr>
                      <a:r>
                        <a:rPr lang="en-US" sz="1000" b="0" u="none" baseline="0" dirty="0"/>
                        <a:t>Business Partnerships</a:t>
                      </a:r>
                    </a:p>
                    <a:p>
                      <a:pPr marL="171450" indent="-171450" algn="l">
                        <a:buFont typeface="Arial" panose="020B0604020202020204" pitchFamily="34" charset="0"/>
                        <a:buChar char="•"/>
                      </a:pPr>
                      <a:r>
                        <a:rPr lang="en-US" sz="1000" b="0" u="none" baseline="0" dirty="0"/>
                        <a:t>Parent Advisory Committee (PAC)</a:t>
                      </a:r>
                    </a:p>
                  </a:txBody>
                  <a:tcPr/>
                </a:tc>
                <a:tc>
                  <a:txBody>
                    <a:bodyPr/>
                    <a:lstStyle/>
                    <a:p>
                      <a:pPr marL="171450" indent="-171450" algn="l">
                        <a:buFont typeface="Arial" panose="020B0604020202020204" pitchFamily="34" charset="0"/>
                        <a:buChar char="•"/>
                      </a:pPr>
                      <a:r>
                        <a:rPr lang="en-US" sz="1000" b="0" dirty="0"/>
                        <a:t>Increase</a:t>
                      </a:r>
                      <a:r>
                        <a:rPr lang="en-US" sz="1000" b="0" baseline="0" dirty="0"/>
                        <a:t> parent involvement</a:t>
                      </a:r>
                    </a:p>
                    <a:p>
                      <a:pPr marL="171450" indent="-171450" algn="l">
                        <a:buFont typeface="Arial" panose="020B0604020202020204" pitchFamily="34" charset="0"/>
                        <a:buChar char="•"/>
                      </a:pPr>
                      <a:r>
                        <a:rPr lang="en-US" sz="1000" b="0" baseline="0" dirty="0"/>
                        <a:t>Increase number of parents participating in the special programs offered by PSJA ISD</a:t>
                      </a:r>
                    </a:p>
                    <a:p>
                      <a:pPr marL="171450" indent="-171450" algn="l">
                        <a:buFont typeface="Arial" panose="020B0604020202020204" pitchFamily="34" charset="0"/>
                        <a:buChar char="•"/>
                      </a:pPr>
                      <a:r>
                        <a:rPr lang="en-US" sz="1000" b="0" baseline="0" dirty="0"/>
                        <a:t>Increase volunteer hours</a:t>
                      </a:r>
                    </a:p>
                    <a:p>
                      <a:pPr marL="171450" indent="-171450" algn="l">
                        <a:buFont typeface="Arial" panose="020B0604020202020204" pitchFamily="34" charset="0"/>
                        <a:buChar char="•"/>
                      </a:pPr>
                      <a:endParaRPr lang="en-US" sz="1000" b="1" dirty="0"/>
                    </a:p>
                  </a:txBody>
                  <a:tcPr/>
                </a:tc>
                <a:tc>
                  <a:txBody>
                    <a:bodyPr/>
                    <a:lstStyle/>
                    <a:p>
                      <a:pPr marL="171450" indent="-171450" algn="l">
                        <a:buFont typeface="Arial" panose="020B0604020202020204" pitchFamily="34" charset="0"/>
                        <a:buChar char="•"/>
                      </a:pPr>
                      <a:r>
                        <a:rPr lang="en-US" sz="1000" b="1" dirty="0"/>
                        <a:t>Lack of parental participation/involvement in school.</a:t>
                      </a:r>
                    </a:p>
                    <a:p>
                      <a:pPr marL="171450" indent="-171450" algn="l">
                        <a:buFont typeface="Arial" panose="020B0604020202020204" pitchFamily="34" charset="0"/>
                        <a:buChar char="•"/>
                      </a:pPr>
                      <a:r>
                        <a:rPr lang="en-US" sz="1000" b="1" dirty="0"/>
                        <a:t>Low average of parents with high school diplomas and /or postsecondary education</a:t>
                      </a:r>
                    </a:p>
                    <a:p>
                      <a:pPr marL="171450" indent="-171450" algn="l">
                        <a:buFont typeface="Arial" panose="020B0604020202020204" pitchFamily="34" charset="0"/>
                        <a:buChar char="•"/>
                      </a:pPr>
                      <a:endParaRPr lang="en-US" sz="1000" b="1" dirty="0"/>
                    </a:p>
                  </a:txBody>
                  <a:tcPr/>
                </a:tc>
                <a:tc>
                  <a:txBody>
                    <a:bodyPr/>
                    <a:lstStyle/>
                    <a:p>
                      <a:pPr marL="171450" indent="-171450" algn="l">
                        <a:buFont typeface="Arial" panose="020B0604020202020204" pitchFamily="34" charset="0"/>
                        <a:buChar char="•"/>
                      </a:pPr>
                      <a:r>
                        <a:rPr lang="en-US" sz="1000" dirty="0"/>
                        <a:t>Create opportunities for parents to receive postsecondary training/education (Valley Interfaith) (ARISE)</a:t>
                      </a:r>
                    </a:p>
                    <a:p>
                      <a:pPr marL="171450" indent="-171450" algn="l">
                        <a:buFont typeface="Arial" panose="020B0604020202020204" pitchFamily="34" charset="0"/>
                        <a:buChar char="•"/>
                      </a:pPr>
                      <a:r>
                        <a:rPr lang="en-US" sz="1000" dirty="0"/>
                        <a:t>Initiate parent</a:t>
                      </a:r>
                      <a:r>
                        <a:rPr lang="en-US" sz="1000" baseline="0" dirty="0"/>
                        <a:t> academic conferences through DE Program</a:t>
                      </a:r>
                      <a:endParaRPr lang="en-US" sz="1000" dirty="0"/>
                    </a:p>
                  </a:txBody>
                  <a:tcPr/>
                </a:tc>
                <a:extLst>
                  <a:ext uri="{0D108BD9-81ED-4DB2-BD59-A6C34878D82A}">
                    <a16:rowId xmlns:a16="http://schemas.microsoft.com/office/drawing/2014/main" val="10001"/>
                  </a:ext>
                </a:extLst>
              </a:tr>
              <a:tr h="1505021">
                <a:tc>
                  <a:txBody>
                    <a:bodyPr/>
                    <a:lstStyle/>
                    <a:p>
                      <a:pPr algn="ctr"/>
                      <a:r>
                        <a:rPr lang="en-US" sz="1600" dirty="0"/>
                        <a:t>6</a:t>
                      </a:r>
                    </a:p>
                  </a:txBody>
                  <a:tcPr/>
                </a:tc>
                <a:tc>
                  <a:txBody>
                    <a:bodyPr/>
                    <a:lstStyle/>
                    <a:p>
                      <a:pPr algn="ctr"/>
                      <a:r>
                        <a:rPr lang="en-US" sz="1600" dirty="0"/>
                        <a:t>Technology</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Availability of technology resources for students and teachers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CIT training is readily available	</a:t>
                      </a:r>
                    </a:p>
                    <a:p>
                      <a:pPr algn="l"/>
                      <a:endParaRPr lang="en-US" sz="1000" dirty="0">
                        <a:solidFill>
                          <a:schemeClr val="tx1"/>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Need access to </a:t>
                      </a:r>
                      <a:r>
                        <a:rPr lang="en-US" sz="1000" b="0" i="0" u="none" strike="noStrike" kern="1200" baseline="0" dirty="0" err="1">
                          <a:solidFill>
                            <a:schemeClr val="tx1"/>
                          </a:solidFill>
                          <a:latin typeface="+mn-lt"/>
                          <a:ea typeface="+mn-ea"/>
                          <a:cs typeface="+mn-cs"/>
                        </a:rPr>
                        <a:t>ipads</a:t>
                      </a:r>
                      <a:r>
                        <a:rPr lang="en-US" sz="1000" b="0" i="0" u="none" strike="noStrike" kern="1200" baseline="0" dirty="0">
                          <a:solidFill>
                            <a:schemeClr val="tx1"/>
                          </a:solidFill>
                          <a:latin typeface="+mn-lt"/>
                          <a:ea typeface="+mn-ea"/>
                          <a:cs typeface="+mn-cs"/>
                        </a:rPr>
                        <a:t> for school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Purchase covers for </a:t>
                      </a:r>
                      <a:r>
                        <a:rPr lang="en-US" sz="1000" b="0" i="0" u="none" strike="noStrike" kern="1200" baseline="0" dirty="0" err="1">
                          <a:solidFill>
                            <a:schemeClr val="tx1"/>
                          </a:solidFill>
                          <a:latin typeface="+mn-lt"/>
                          <a:ea typeface="+mn-ea"/>
                          <a:cs typeface="+mn-cs"/>
                        </a:rPr>
                        <a:t>ipads</a:t>
                      </a:r>
                      <a:endParaRPr lang="en-US" sz="1000" b="0" i="0" u="none" strike="noStrike" kern="1200" baseline="0" dirty="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Printer ink is limited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Further </a:t>
                      </a:r>
                      <a:r>
                        <a:rPr lang="en-US" sz="1000" b="0" i="0" u="none" strike="noStrike" kern="1200" baseline="0" dirty="0" err="1">
                          <a:solidFill>
                            <a:schemeClr val="tx1"/>
                          </a:solidFill>
                          <a:latin typeface="+mn-lt"/>
                          <a:ea typeface="+mn-ea"/>
                          <a:cs typeface="+mn-cs"/>
                        </a:rPr>
                        <a:t>mimio</a:t>
                      </a:r>
                      <a:r>
                        <a:rPr lang="en-US" sz="1000" b="0" i="0" u="none" strike="noStrike" kern="1200" baseline="0" dirty="0">
                          <a:solidFill>
                            <a:schemeClr val="tx1"/>
                          </a:solidFill>
                          <a:latin typeface="+mn-lt"/>
                          <a:ea typeface="+mn-ea"/>
                          <a:cs typeface="+mn-cs"/>
                        </a:rPr>
                        <a:t> training to create presentations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Need student device for 1-1</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kern="1200" baseline="0" dirty="0">
                          <a:solidFill>
                            <a:schemeClr val="tx1"/>
                          </a:solidFill>
                          <a:latin typeface="+mn-lt"/>
                          <a:ea typeface="+mn-ea"/>
                          <a:cs typeface="+mn-cs"/>
                        </a:rPr>
                        <a:t>	</a:t>
                      </a:r>
                    </a:p>
                    <a:p>
                      <a:pPr marL="171450" indent="-171450" algn="l">
                        <a:buFont typeface="Arial" panose="020B0604020202020204" pitchFamily="34" charset="0"/>
                        <a:buChar char="•"/>
                      </a:pP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dirty="0">
                          <a:solidFill>
                            <a:schemeClr val="tx1"/>
                          </a:solidFill>
                        </a:rPr>
                        <a:t>Integration of technology in instruction and increase the use of student technology for instructional rigor</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CIT/ Librarian will provide training on the implementation of technology  integration ; increase on-line resources</a:t>
                      </a:r>
                    </a:p>
                    <a:p>
                      <a:pPr marL="171450" indent="-171450" algn="l">
                        <a:buFont typeface="Arial" panose="020B0604020202020204" pitchFamily="34" charset="0"/>
                        <a:buChar char="•"/>
                      </a:pPr>
                      <a:endParaRPr lang="en-US" sz="1000" dirty="0">
                        <a:solidFill>
                          <a:schemeClr val="tx1"/>
                        </a:solidFill>
                      </a:endParaRPr>
                    </a:p>
                  </a:txBody>
                  <a:tcPr/>
                </a:tc>
                <a:extLst>
                  <a:ext uri="{0D108BD9-81ED-4DB2-BD59-A6C34878D82A}">
                    <a16:rowId xmlns:a16="http://schemas.microsoft.com/office/drawing/2014/main" val="10002"/>
                  </a:ext>
                </a:extLst>
              </a:tr>
              <a:tr h="1639448">
                <a:tc>
                  <a:txBody>
                    <a:bodyPr/>
                    <a:lstStyle/>
                    <a:p>
                      <a:pPr algn="ctr"/>
                      <a:r>
                        <a:rPr lang="en-US" sz="1600" dirty="0"/>
                        <a:t>7</a:t>
                      </a:r>
                    </a:p>
                  </a:txBody>
                  <a:tcPr/>
                </a:tc>
                <a:tc>
                  <a:txBody>
                    <a:bodyPr/>
                    <a:lstStyle/>
                    <a:p>
                      <a:pPr algn="ctr"/>
                      <a:r>
                        <a:rPr lang="en-US" sz="1600" dirty="0"/>
                        <a:t>School Culture and Climate</a:t>
                      </a:r>
                    </a:p>
                  </a:txBody>
                  <a:tcPr/>
                </a:tc>
                <a:tc>
                  <a:txBody>
                    <a:bodyPr/>
                    <a:lstStyle/>
                    <a:p>
                      <a:pPr marL="171450" indent="-171450" algn="l">
                        <a:buFont typeface="Arial" panose="020B0604020202020204" pitchFamily="34" charset="0"/>
                        <a:buChar char="•"/>
                      </a:pPr>
                      <a:r>
                        <a:rPr lang="en-US" sz="1000" dirty="0">
                          <a:solidFill>
                            <a:schemeClr val="tx1"/>
                          </a:solidFill>
                        </a:rPr>
                        <a:t>Respect Skills</a:t>
                      </a:r>
                    </a:p>
                    <a:p>
                      <a:pPr marL="171450" indent="-171450" algn="l">
                        <a:buFont typeface="Arial" panose="020B0604020202020204" pitchFamily="34" charset="0"/>
                        <a:buChar char="•"/>
                      </a:pPr>
                      <a:r>
                        <a:rPr lang="en-US" sz="1000" dirty="0">
                          <a:solidFill>
                            <a:schemeClr val="tx1"/>
                          </a:solidFill>
                        </a:rPr>
                        <a:t>Student attendance</a:t>
                      </a:r>
                    </a:p>
                    <a:p>
                      <a:pPr marL="171450" indent="-171450" algn="l">
                        <a:buFont typeface="Arial" panose="020B0604020202020204" pitchFamily="34" charset="0"/>
                        <a:buChar char="•"/>
                      </a:pPr>
                      <a:r>
                        <a:rPr lang="en-US" sz="1000" dirty="0">
                          <a:solidFill>
                            <a:schemeClr val="tx1"/>
                          </a:solidFill>
                        </a:rPr>
                        <a:t>Customer Service</a:t>
                      </a:r>
                    </a:p>
                    <a:p>
                      <a:pPr marL="171450" indent="-171450" algn="l">
                        <a:buFont typeface="Arial" panose="020B0604020202020204" pitchFamily="34" charset="0"/>
                        <a:buChar char="•"/>
                      </a:pPr>
                      <a:r>
                        <a:rPr lang="en-US" sz="1000" dirty="0">
                          <a:solidFill>
                            <a:schemeClr val="tx1"/>
                          </a:solidFill>
                        </a:rPr>
                        <a:t>Collaborative Learning Communities (CLC’s)</a:t>
                      </a:r>
                    </a:p>
                    <a:p>
                      <a:pPr marL="171450" indent="-171450" algn="l">
                        <a:buFont typeface="Arial" panose="020B0604020202020204" pitchFamily="34" charset="0"/>
                        <a:buChar char="•"/>
                      </a:pP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baseline="0" dirty="0">
                          <a:solidFill>
                            <a:schemeClr val="tx1"/>
                          </a:solidFill>
                        </a:rPr>
                        <a:t>Extra planning periods to finish RTI’s/504 </a:t>
                      </a:r>
                    </a:p>
                    <a:p>
                      <a:pPr marL="171450" indent="-171450" algn="l">
                        <a:buFont typeface="Arial" panose="020B0604020202020204" pitchFamily="34" charset="0"/>
                        <a:buChar char="•"/>
                      </a:pPr>
                      <a:r>
                        <a:rPr lang="en-US" sz="1000" baseline="0" dirty="0">
                          <a:solidFill>
                            <a:schemeClr val="tx1"/>
                          </a:solidFill>
                        </a:rPr>
                        <a:t>Consistency of essential agreements across campus.</a:t>
                      </a: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dirty="0">
                          <a:solidFill>
                            <a:schemeClr val="tx1"/>
                          </a:solidFill>
                        </a:rPr>
                        <a:t>Implement a campus – wide consistency committee  to address solutions to everyday scenarios    </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rPr>
                        <a:t>Communicate with community </a:t>
                      </a:r>
                      <a:r>
                        <a:rPr lang="en-US" sz="1000" dirty="0" err="1">
                          <a:solidFill>
                            <a:schemeClr val="tx1"/>
                          </a:solidFill>
                        </a:rPr>
                        <a:t>Covid</a:t>
                      </a:r>
                      <a:r>
                        <a:rPr lang="en-US" sz="1000" dirty="0">
                          <a:solidFill>
                            <a:schemeClr val="tx1"/>
                          </a:solidFill>
                        </a:rPr>
                        <a:t> – 19 concerns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rPr>
                        <a:t>Provide a safe learning environment for students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chemeClr val="tx1"/>
                        </a:solidFill>
                      </a:endParaRPr>
                    </a:p>
                  </a:txBody>
                  <a:tcPr/>
                </a:tc>
                <a:extLst>
                  <a:ext uri="{0D108BD9-81ED-4DB2-BD59-A6C34878D82A}">
                    <a16:rowId xmlns:a16="http://schemas.microsoft.com/office/drawing/2014/main" val="10003"/>
                  </a:ext>
                </a:extLst>
              </a:tr>
              <a:tr h="1021647">
                <a:tc>
                  <a:txBody>
                    <a:bodyPr/>
                    <a:lstStyle/>
                    <a:p>
                      <a:pPr algn="ctr"/>
                      <a:r>
                        <a:rPr lang="en-US" sz="1600" dirty="0"/>
                        <a:t>8</a:t>
                      </a:r>
                    </a:p>
                  </a:txBody>
                  <a:tcPr/>
                </a:tc>
                <a:tc>
                  <a:txBody>
                    <a:bodyPr/>
                    <a:lstStyle/>
                    <a:p>
                      <a:pPr algn="ctr"/>
                      <a:r>
                        <a:rPr lang="en-US" sz="1600" dirty="0"/>
                        <a:t>Staff</a:t>
                      </a:r>
                      <a:r>
                        <a:rPr lang="en-US" sz="1600" baseline="0" dirty="0"/>
                        <a:t> Quality, Recruitment, and Retention</a:t>
                      </a:r>
                      <a:endParaRPr lang="en-US" sz="1600" dirty="0"/>
                    </a:p>
                  </a:txBody>
                  <a:tcPr/>
                </a:tc>
                <a:tc>
                  <a:txBody>
                    <a:bodyPr/>
                    <a:lstStyle/>
                    <a:p>
                      <a:pPr marL="171450" indent="-171450" algn="l">
                        <a:buFont typeface="Arial" panose="020B0604020202020204" pitchFamily="34" charset="0"/>
                        <a:buChar char="•"/>
                      </a:pPr>
                      <a:r>
                        <a:rPr lang="en-US" sz="1000" dirty="0">
                          <a:solidFill>
                            <a:schemeClr val="tx1"/>
                          </a:solidFill>
                        </a:rPr>
                        <a:t>Highly</a:t>
                      </a:r>
                      <a:r>
                        <a:rPr lang="en-US" sz="1000" baseline="0" dirty="0">
                          <a:solidFill>
                            <a:schemeClr val="tx1"/>
                          </a:solidFill>
                        </a:rPr>
                        <a:t> Qualified Staff</a:t>
                      </a:r>
                    </a:p>
                    <a:p>
                      <a:pPr marL="171450" indent="-171450" algn="l">
                        <a:buFont typeface="Arial" panose="020B0604020202020204" pitchFamily="34" charset="0"/>
                        <a:buChar char="•"/>
                      </a:pPr>
                      <a:r>
                        <a:rPr lang="en-US" sz="1000" baseline="0" dirty="0">
                          <a:solidFill>
                            <a:schemeClr val="tx1"/>
                          </a:solidFill>
                        </a:rPr>
                        <a:t>New Teacher Academy</a:t>
                      </a:r>
                    </a:p>
                    <a:p>
                      <a:pPr marL="171450" indent="-171450" algn="l">
                        <a:buFont typeface="Arial" panose="020B0604020202020204" pitchFamily="34" charset="0"/>
                        <a:buChar char="•"/>
                      </a:pPr>
                      <a:r>
                        <a:rPr lang="en-US" sz="1000" baseline="0" dirty="0">
                          <a:solidFill>
                            <a:schemeClr val="tx1"/>
                          </a:solidFill>
                        </a:rPr>
                        <a:t>McREL Evaluation Tool</a:t>
                      </a:r>
                    </a:p>
                    <a:p>
                      <a:pPr marL="171450" indent="-171450" algn="l">
                        <a:buFont typeface="Arial" panose="020B0604020202020204" pitchFamily="34" charset="0"/>
                        <a:buChar char="•"/>
                      </a:pPr>
                      <a:r>
                        <a:rPr lang="en-US" sz="1000" baseline="0" dirty="0">
                          <a:solidFill>
                            <a:schemeClr val="tx1"/>
                          </a:solidFill>
                        </a:rPr>
                        <a:t>Mentorship</a:t>
                      </a:r>
                    </a:p>
                    <a:p>
                      <a:pPr marL="171450" indent="-171450" algn="l">
                        <a:buFont typeface="Arial" panose="020B0604020202020204" pitchFamily="34" charset="0"/>
                        <a:buChar char="•"/>
                      </a:pPr>
                      <a:r>
                        <a:rPr lang="en-US" sz="1000" dirty="0">
                          <a:solidFill>
                            <a:schemeClr val="tx1"/>
                          </a:solidFill>
                        </a:rPr>
                        <a:t>CLL, Grade Level Chair and Admin</a:t>
                      </a:r>
                    </a:p>
                  </a:txBody>
                  <a:tcPr/>
                </a:tc>
                <a:tc>
                  <a:txBody>
                    <a:bodyPr/>
                    <a:lstStyle/>
                    <a:p>
                      <a:pPr marL="171450" indent="-171450" algn="l">
                        <a:buFont typeface="Arial" panose="020B0604020202020204" pitchFamily="34" charset="0"/>
                        <a:buChar char="•"/>
                      </a:pPr>
                      <a:r>
                        <a:rPr lang="en-US" sz="1000" b="0" dirty="0">
                          <a:solidFill>
                            <a:schemeClr val="tx1"/>
                          </a:solidFill>
                        </a:rPr>
                        <a:t>New teachers are overwhelmed with district initiatives</a:t>
                      </a:r>
                    </a:p>
                    <a:p>
                      <a:pPr marL="171450" indent="-171450" algn="l">
                        <a:buFont typeface="Arial" panose="020B0604020202020204" pitchFamily="34" charset="0"/>
                        <a:buChar char="•"/>
                      </a:pPr>
                      <a:r>
                        <a:rPr lang="en-US" sz="1000" b="0" dirty="0">
                          <a:solidFill>
                            <a:schemeClr val="tx1"/>
                          </a:solidFill>
                        </a:rPr>
                        <a:t>Not enough time throughout the day to finish everything….</a:t>
                      </a:r>
                    </a:p>
                  </a:txBody>
                  <a:tcPr/>
                </a:tc>
                <a:tc>
                  <a:txBody>
                    <a:bodyPr/>
                    <a:lstStyle/>
                    <a:p>
                      <a:pPr marL="171450" indent="-171450" algn="l">
                        <a:buFont typeface="Arial" panose="020B0604020202020204" pitchFamily="34" charset="0"/>
                        <a:buChar char="•"/>
                      </a:pPr>
                      <a:r>
                        <a:rPr lang="en-US" sz="1000" b="0" dirty="0">
                          <a:solidFill>
                            <a:schemeClr val="tx1"/>
                          </a:solidFill>
                        </a:rPr>
                        <a:t>New teachers lack basic understanding of the instructional process and TEKS- Curriculum-Assessment Alignment</a:t>
                      </a:r>
                    </a:p>
                  </a:txBody>
                  <a:tcPr/>
                </a:tc>
                <a:tc>
                  <a:txBody>
                    <a:bodyPr/>
                    <a:lstStyle/>
                    <a:p>
                      <a:pPr marL="171450" indent="-171450" algn="l">
                        <a:buFont typeface="Arial" panose="020B0604020202020204" pitchFamily="34" charset="0"/>
                        <a:buChar char="•"/>
                      </a:pPr>
                      <a:r>
                        <a:rPr lang="en-US" sz="1000" dirty="0">
                          <a:solidFill>
                            <a:schemeClr val="tx1"/>
                          </a:solidFill>
                        </a:rPr>
                        <a:t>Schedule time for new teachers to observe and work with experienced teachers on a weekly basis</a:t>
                      </a: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70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48976675"/>
              </p:ext>
            </p:extLst>
          </p:nvPr>
        </p:nvGraphicFramePr>
        <p:xfrm>
          <a:off x="667404" y="1445759"/>
          <a:ext cx="10816142" cy="2059397"/>
        </p:xfrm>
        <a:graphic>
          <a:graphicData uri="http://schemas.openxmlformats.org/drawingml/2006/table">
            <a:tbl>
              <a:tblPr firstRow="1" bandRow="1">
                <a:tableStyleId>{5940675A-B579-460E-94D1-54222C63F5DA}</a:tableStyleId>
              </a:tblPr>
              <a:tblGrid>
                <a:gridCol w="1524483">
                  <a:extLst>
                    <a:ext uri="{9D8B030D-6E8A-4147-A177-3AD203B41FA5}">
                      <a16:colId xmlns:a16="http://schemas.microsoft.com/office/drawing/2014/main" val="20000"/>
                    </a:ext>
                  </a:extLst>
                </a:gridCol>
                <a:gridCol w="1524483">
                  <a:extLst>
                    <a:ext uri="{9D8B030D-6E8A-4147-A177-3AD203B41FA5}">
                      <a16:colId xmlns:a16="http://schemas.microsoft.com/office/drawing/2014/main" val="20001"/>
                    </a:ext>
                  </a:extLst>
                </a:gridCol>
                <a:gridCol w="1524483">
                  <a:extLst>
                    <a:ext uri="{9D8B030D-6E8A-4147-A177-3AD203B41FA5}">
                      <a16:colId xmlns:a16="http://schemas.microsoft.com/office/drawing/2014/main" val="20002"/>
                    </a:ext>
                  </a:extLst>
                </a:gridCol>
                <a:gridCol w="1524483">
                  <a:extLst>
                    <a:ext uri="{9D8B030D-6E8A-4147-A177-3AD203B41FA5}">
                      <a16:colId xmlns:a16="http://schemas.microsoft.com/office/drawing/2014/main" val="20003"/>
                    </a:ext>
                  </a:extLst>
                </a:gridCol>
                <a:gridCol w="1776869">
                  <a:extLst>
                    <a:ext uri="{9D8B030D-6E8A-4147-A177-3AD203B41FA5}">
                      <a16:colId xmlns:a16="http://schemas.microsoft.com/office/drawing/2014/main" val="20004"/>
                    </a:ext>
                  </a:extLst>
                </a:gridCol>
                <a:gridCol w="1584235">
                  <a:extLst>
                    <a:ext uri="{9D8B030D-6E8A-4147-A177-3AD203B41FA5}">
                      <a16:colId xmlns:a16="http://schemas.microsoft.com/office/drawing/2014/main" val="20005"/>
                    </a:ext>
                  </a:extLst>
                </a:gridCol>
                <a:gridCol w="1357106">
                  <a:extLst>
                    <a:ext uri="{9D8B030D-6E8A-4147-A177-3AD203B41FA5}">
                      <a16:colId xmlns:a16="http://schemas.microsoft.com/office/drawing/2014/main" val="20006"/>
                    </a:ext>
                  </a:extLst>
                </a:gridCol>
              </a:tblGrid>
              <a:tr h="566083">
                <a:tc>
                  <a:txBody>
                    <a:bodyPr/>
                    <a:lstStyle/>
                    <a:p>
                      <a:endParaRPr lang="en-US" dirty="0"/>
                    </a:p>
                  </a:txBody>
                  <a:tcPr/>
                </a:tc>
                <a:tc>
                  <a:txBody>
                    <a:bodyPr/>
                    <a:lstStyle/>
                    <a:p>
                      <a:pPr algn="ctr"/>
                      <a:r>
                        <a:rPr lang="en-US" sz="1400" b="1" dirty="0"/>
                        <a:t>ALL</a:t>
                      </a:r>
                    </a:p>
                  </a:txBody>
                  <a:tcPr>
                    <a:solidFill>
                      <a:schemeClr val="bg1">
                        <a:lumMod val="95000"/>
                      </a:schemeClr>
                    </a:solidFill>
                  </a:tcPr>
                </a:tc>
                <a:tc>
                  <a:txBody>
                    <a:bodyPr/>
                    <a:lstStyle/>
                    <a:p>
                      <a:pPr algn="ctr"/>
                      <a:r>
                        <a:rPr lang="en-US" sz="1400" b="1" dirty="0"/>
                        <a:t>SPED</a:t>
                      </a:r>
                    </a:p>
                  </a:txBody>
                  <a:tcPr>
                    <a:solidFill>
                      <a:schemeClr val="bg1">
                        <a:lumMod val="95000"/>
                      </a:schemeClr>
                    </a:solidFill>
                  </a:tcPr>
                </a:tc>
                <a:tc>
                  <a:txBody>
                    <a:bodyPr/>
                    <a:lstStyle/>
                    <a:p>
                      <a:pPr algn="ctr"/>
                      <a:r>
                        <a:rPr lang="en-US" sz="1400" b="1" dirty="0"/>
                        <a:t>LEP</a:t>
                      </a:r>
                    </a:p>
                  </a:txBody>
                  <a:tcPr>
                    <a:solidFill>
                      <a:schemeClr val="bg1">
                        <a:lumMod val="95000"/>
                      </a:schemeClr>
                    </a:solidFill>
                  </a:tcPr>
                </a:tc>
                <a:tc>
                  <a:txBody>
                    <a:bodyPr/>
                    <a:lstStyle/>
                    <a:p>
                      <a:pPr algn="ctr"/>
                      <a:r>
                        <a:rPr lang="en-US" sz="1400" b="1" dirty="0"/>
                        <a:t>MIGRANT</a:t>
                      </a:r>
                    </a:p>
                  </a:txBody>
                  <a:tcPr>
                    <a:solidFill>
                      <a:schemeClr val="bg1">
                        <a:lumMod val="95000"/>
                      </a:schemeClr>
                    </a:solidFill>
                  </a:tcPr>
                </a:tc>
                <a:tc>
                  <a:txBody>
                    <a:bodyPr/>
                    <a:lstStyle/>
                    <a:p>
                      <a:pPr algn="ctr"/>
                      <a:r>
                        <a:rPr lang="en-US" sz="1400" b="1" dirty="0"/>
                        <a:t>ECD</a:t>
                      </a:r>
                    </a:p>
                  </a:txBody>
                  <a:tcPr>
                    <a:solidFill>
                      <a:schemeClr val="bg1">
                        <a:lumMod val="95000"/>
                      </a:schemeClr>
                    </a:solidFill>
                  </a:tcPr>
                </a:tc>
                <a:tc>
                  <a:txBody>
                    <a:bodyPr/>
                    <a:lstStyle/>
                    <a:p>
                      <a:pPr algn="ctr"/>
                      <a:r>
                        <a:rPr lang="en-US" sz="1400" b="1" dirty="0"/>
                        <a:t>GT</a:t>
                      </a:r>
                    </a:p>
                  </a:txBody>
                  <a:tcPr>
                    <a:solidFill>
                      <a:schemeClr val="bg1">
                        <a:lumMod val="95000"/>
                      </a:schemeClr>
                    </a:solidFill>
                  </a:tcPr>
                </a:tc>
                <a:extLst>
                  <a:ext uri="{0D108BD9-81ED-4DB2-BD59-A6C34878D82A}">
                    <a16:rowId xmlns:a16="http://schemas.microsoft.com/office/drawing/2014/main" val="10000"/>
                  </a:ext>
                </a:extLst>
              </a:tr>
              <a:tr h="746657">
                <a:tc>
                  <a:txBody>
                    <a:bodyPr/>
                    <a:lstStyle/>
                    <a:p>
                      <a:r>
                        <a:rPr lang="en-US" sz="1400" dirty="0"/>
                        <a:t>Number</a:t>
                      </a:r>
                    </a:p>
                  </a:txBody>
                  <a:tcPr/>
                </a:tc>
                <a:tc>
                  <a:txBody>
                    <a:bodyPr/>
                    <a:lstStyle/>
                    <a:p>
                      <a:pPr algn="ctr"/>
                      <a:r>
                        <a:rPr lang="en-US" b="1" dirty="0"/>
                        <a:t>475</a:t>
                      </a:r>
                    </a:p>
                  </a:txBody>
                  <a:tcPr/>
                </a:tc>
                <a:tc>
                  <a:txBody>
                    <a:bodyPr/>
                    <a:lstStyle/>
                    <a:p>
                      <a:pPr algn="ctr"/>
                      <a:r>
                        <a:rPr lang="en-US" dirty="0"/>
                        <a:t>42</a:t>
                      </a:r>
                    </a:p>
                  </a:txBody>
                  <a:tcPr/>
                </a:tc>
                <a:tc>
                  <a:txBody>
                    <a:bodyPr/>
                    <a:lstStyle/>
                    <a:p>
                      <a:pPr algn="ctr"/>
                      <a:r>
                        <a:rPr lang="en-US" dirty="0"/>
                        <a:t>198</a:t>
                      </a:r>
                    </a:p>
                  </a:txBody>
                  <a:tcPr/>
                </a:tc>
                <a:tc>
                  <a:txBody>
                    <a:bodyPr/>
                    <a:lstStyle/>
                    <a:p>
                      <a:pPr algn="ctr"/>
                      <a:r>
                        <a:rPr lang="en-US" dirty="0"/>
                        <a:t>9</a:t>
                      </a:r>
                    </a:p>
                  </a:txBody>
                  <a:tcPr/>
                </a:tc>
                <a:tc>
                  <a:txBody>
                    <a:bodyPr/>
                    <a:lstStyle/>
                    <a:p>
                      <a:pPr algn="ctr"/>
                      <a:r>
                        <a:rPr lang="en-US" dirty="0"/>
                        <a:t>178</a:t>
                      </a:r>
                    </a:p>
                  </a:txBody>
                  <a:tcPr/>
                </a:tc>
                <a:tc>
                  <a:txBody>
                    <a:bodyPr/>
                    <a:lstStyle/>
                    <a:p>
                      <a:pPr algn="ctr"/>
                      <a:r>
                        <a:rPr lang="en-US" dirty="0"/>
                        <a:t>8</a:t>
                      </a:r>
                    </a:p>
                  </a:txBody>
                  <a:tcPr/>
                </a:tc>
                <a:extLst>
                  <a:ext uri="{0D108BD9-81ED-4DB2-BD59-A6C34878D82A}">
                    <a16:rowId xmlns:a16="http://schemas.microsoft.com/office/drawing/2014/main" val="10001"/>
                  </a:ext>
                </a:extLst>
              </a:tr>
              <a:tr h="746657">
                <a:tc>
                  <a:txBody>
                    <a:bodyPr/>
                    <a:lstStyle/>
                    <a:p>
                      <a:r>
                        <a:rPr lang="en-US" sz="1400" dirty="0"/>
                        <a:t>Percent</a:t>
                      </a:r>
                    </a:p>
                  </a:txBody>
                  <a:tcPr/>
                </a:tc>
                <a:tc>
                  <a:txBody>
                    <a:bodyPr/>
                    <a:lstStyle/>
                    <a:p>
                      <a:pPr algn="ctr"/>
                      <a:r>
                        <a:rPr lang="en-US" dirty="0"/>
                        <a:t>100</a:t>
                      </a:r>
                    </a:p>
                  </a:txBody>
                  <a:tcPr/>
                </a:tc>
                <a:tc>
                  <a:txBody>
                    <a:bodyPr/>
                    <a:lstStyle/>
                    <a:p>
                      <a:pPr algn="ctr"/>
                      <a:r>
                        <a:rPr lang="en-US" dirty="0"/>
                        <a:t>5.1</a:t>
                      </a:r>
                    </a:p>
                  </a:txBody>
                  <a:tcPr/>
                </a:tc>
                <a:tc>
                  <a:txBody>
                    <a:bodyPr/>
                    <a:lstStyle/>
                    <a:p>
                      <a:pPr algn="ctr"/>
                      <a:r>
                        <a:rPr lang="en-US" dirty="0"/>
                        <a:t>76</a:t>
                      </a:r>
                    </a:p>
                  </a:txBody>
                  <a:tcPr/>
                </a:tc>
                <a:tc>
                  <a:txBody>
                    <a:bodyPr/>
                    <a:lstStyle/>
                    <a:p>
                      <a:pPr algn="ctr"/>
                      <a:r>
                        <a:rPr lang="en-US" dirty="0"/>
                        <a:t>.8</a:t>
                      </a:r>
                    </a:p>
                  </a:txBody>
                  <a:tcPr/>
                </a:tc>
                <a:tc>
                  <a:txBody>
                    <a:bodyPr/>
                    <a:lstStyle/>
                    <a:p>
                      <a:pPr algn="ctr"/>
                      <a:r>
                        <a:rPr lang="en-US" dirty="0"/>
                        <a:t>70</a:t>
                      </a:r>
                    </a:p>
                  </a:txBody>
                  <a:tcPr/>
                </a:tc>
                <a:tc>
                  <a:txBody>
                    <a:bodyPr/>
                    <a:lstStyle/>
                    <a:p>
                      <a:pPr algn="ctr"/>
                      <a:r>
                        <a:rPr lang="en-US" dirty="0"/>
                        <a:t>.6</a:t>
                      </a: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7088826"/>
              </p:ext>
            </p:extLst>
          </p:nvPr>
        </p:nvGraphicFramePr>
        <p:xfrm>
          <a:off x="645441" y="3934336"/>
          <a:ext cx="10868459" cy="1746771"/>
        </p:xfrm>
        <a:graphic>
          <a:graphicData uri="http://schemas.openxmlformats.org/drawingml/2006/table">
            <a:tbl>
              <a:tblPr firstRow="1" bandRow="1">
                <a:tableStyleId>{5940675A-B579-460E-94D1-54222C63F5DA}</a:tableStyleId>
              </a:tblPr>
              <a:tblGrid>
                <a:gridCol w="1552637">
                  <a:extLst>
                    <a:ext uri="{9D8B030D-6E8A-4147-A177-3AD203B41FA5}">
                      <a16:colId xmlns:a16="http://schemas.microsoft.com/office/drawing/2014/main" val="20000"/>
                    </a:ext>
                  </a:extLst>
                </a:gridCol>
                <a:gridCol w="1415734">
                  <a:extLst>
                    <a:ext uri="{9D8B030D-6E8A-4147-A177-3AD203B41FA5}">
                      <a16:colId xmlns:a16="http://schemas.microsoft.com/office/drawing/2014/main" val="20001"/>
                    </a:ext>
                  </a:extLst>
                </a:gridCol>
                <a:gridCol w="1499287">
                  <a:extLst>
                    <a:ext uri="{9D8B030D-6E8A-4147-A177-3AD203B41FA5}">
                      <a16:colId xmlns:a16="http://schemas.microsoft.com/office/drawing/2014/main" val="20002"/>
                    </a:ext>
                  </a:extLst>
                </a:gridCol>
                <a:gridCol w="1342767">
                  <a:extLst>
                    <a:ext uri="{9D8B030D-6E8A-4147-A177-3AD203B41FA5}">
                      <a16:colId xmlns:a16="http://schemas.microsoft.com/office/drawing/2014/main" val="20003"/>
                    </a:ext>
                  </a:extLst>
                </a:gridCol>
                <a:gridCol w="1664044">
                  <a:extLst>
                    <a:ext uri="{9D8B030D-6E8A-4147-A177-3AD203B41FA5}">
                      <a16:colId xmlns:a16="http://schemas.microsoft.com/office/drawing/2014/main" val="20004"/>
                    </a:ext>
                  </a:extLst>
                </a:gridCol>
                <a:gridCol w="1359243">
                  <a:extLst>
                    <a:ext uri="{9D8B030D-6E8A-4147-A177-3AD203B41FA5}">
                      <a16:colId xmlns:a16="http://schemas.microsoft.com/office/drawing/2014/main" val="20005"/>
                    </a:ext>
                  </a:extLst>
                </a:gridCol>
                <a:gridCol w="2034747">
                  <a:extLst>
                    <a:ext uri="{9D8B030D-6E8A-4147-A177-3AD203B41FA5}">
                      <a16:colId xmlns:a16="http://schemas.microsoft.com/office/drawing/2014/main" val="20006"/>
                    </a:ext>
                  </a:extLst>
                </a:gridCol>
              </a:tblGrid>
              <a:tr h="556021">
                <a:tc>
                  <a:txBody>
                    <a:bodyPr/>
                    <a:lstStyle/>
                    <a:p>
                      <a:endParaRPr lang="en-US" dirty="0"/>
                    </a:p>
                  </a:txBody>
                  <a:tcPr/>
                </a:tc>
                <a:tc>
                  <a:txBody>
                    <a:bodyPr/>
                    <a:lstStyle/>
                    <a:p>
                      <a:pPr algn="ctr"/>
                      <a:r>
                        <a:rPr lang="en-US" sz="1400" dirty="0"/>
                        <a:t>ALL</a:t>
                      </a:r>
                    </a:p>
                  </a:txBody>
                  <a:tcPr>
                    <a:solidFill>
                      <a:schemeClr val="bg1">
                        <a:lumMod val="85000"/>
                      </a:schemeClr>
                    </a:solidFill>
                  </a:tcPr>
                </a:tc>
                <a:tc>
                  <a:txBody>
                    <a:bodyPr/>
                    <a:lstStyle/>
                    <a:p>
                      <a:pPr algn="ctr"/>
                      <a:r>
                        <a:rPr lang="en-US" sz="1400" dirty="0"/>
                        <a:t>HISPANIC</a:t>
                      </a:r>
                    </a:p>
                  </a:txBody>
                  <a:tcPr>
                    <a:solidFill>
                      <a:schemeClr val="bg1">
                        <a:lumMod val="85000"/>
                      </a:schemeClr>
                    </a:solidFill>
                  </a:tcPr>
                </a:tc>
                <a:tc>
                  <a:txBody>
                    <a:bodyPr/>
                    <a:lstStyle/>
                    <a:p>
                      <a:pPr algn="ctr"/>
                      <a:r>
                        <a:rPr lang="en-US" sz="1400" dirty="0"/>
                        <a:t>ASIAN</a:t>
                      </a:r>
                    </a:p>
                  </a:txBody>
                  <a:tcPr>
                    <a:solidFill>
                      <a:schemeClr val="bg1">
                        <a:lumMod val="85000"/>
                      </a:schemeClr>
                    </a:solidFill>
                  </a:tcPr>
                </a:tc>
                <a:tc>
                  <a:txBody>
                    <a:bodyPr/>
                    <a:lstStyle/>
                    <a:p>
                      <a:pPr algn="ctr"/>
                      <a:r>
                        <a:rPr lang="en-US" sz="1400" dirty="0"/>
                        <a:t>BLACK</a:t>
                      </a:r>
                    </a:p>
                  </a:txBody>
                  <a:tcPr>
                    <a:solidFill>
                      <a:schemeClr val="bg1">
                        <a:lumMod val="85000"/>
                      </a:schemeClr>
                    </a:solidFill>
                  </a:tcPr>
                </a:tc>
                <a:tc>
                  <a:txBody>
                    <a:bodyPr/>
                    <a:lstStyle/>
                    <a:p>
                      <a:pPr algn="ctr"/>
                      <a:r>
                        <a:rPr lang="en-US" sz="1400" dirty="0"/>
                        <a:t>WHITE</a:t>
                      </a:r>
                    </a:p>
                  </a:txBody>
                  <a:tcPr>
                    <a:solidFill>
                      <a:schemeClr val="bg1">
                        <a:lumMod val="85000"/>
                      </a:schemeClr>
                    </a:solidFill>
                  </a:tcPr>
                </a:tc>
                <a:tc>
                  <a:txBody>
                    <a:bodyPr/>
                    <a:lstStyle/>
                    <a:p>
                      <a:pPr algn="ctr"/>
                      <a:r>
                        <a:rPr lang="en-US" sz="1400" dirty="0"/>
                        <a:t>AMERICAN INDIAN/ALASKAN</a:t>
                      </a:r>
                    </a:p>
                  </a:txBody>
                  <a:tcPr>
                    <a:solidFill>
                      <a:schemeClr val="bg1">
                        <a:lumMod val="85000"/>
                      </a:schemeClr>
                    </a:solidFill>
                  </a:tcPr>
                </a:tc>
                <a:extLst>
                  <a:ext uri="{0D108BD9-81ED-4DB2-BD59-A6C34878D82A}">
                    <a16:rowId xmlns:a16="http://schemas.microsoft.com/office/drawing/2014/main" val="10000"/>
                  </a:ext>
                </a:extLst>
              </a:tr>
              <a:tr h="595375">
                <a:tc>
                  <a:txBody>
                    <a:bodyPr/>
                    <a:lstStyle/>
                    <a:p>
                      <a:r>
                        <a:rPr lang="en-US" dirty="0"/>
                        <a:t>Number</a:t>
                      </a:r>
                    </a:p>
                  </a:txBody>
                  <a:tcPr/>
                </a:tc>
                <a:tc>
                  <a:txBody>
                    <a:bodyPr/>
                    <a:lstStyle/>
                    <a:p>
                      <a:pPr algn="ctr"/>
                      <a:r>
                        <a:rPr lang="en-US" dirty="0"/>
                        <a:t>475</a:t>
                      </a:r>
                    </a:p>
                  </a:txBody>
                  <a:tcPr/>
                </a:tc>
                <a:tc>
                  <a:txBody>
                    <a:bodyPr/>
                    <a:lstStyle/>
                    <a:p>
                      <a:pPr algn="ctr"/>
                      <a:r>
                        <a:rPr lang="en-US" dirty="0"/>
                        <a:t>475</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0001"/>
                  </a:ext>
                </a:extLst>
              </a:tr>
              <a:tr h="595375">
                <a:tc>
                  <a:txBody>
                    <a:bodyPr/>
                    <a:lstStyle/>
                    <a:p>
                      <a:r>
                        <a:rPr lang="en-US" dirty="0"/>
                        <a:t>Percent</a:t>
                      </a:r>
                    </a:p>
                  </a:txBody>
                  <a:tcPr/>
                </a:tc>
                <a:tc>
                  <a:txBody>
                    <a:bodyPr/>
                    <a:lstStyle/>
                    <a:p>
                      <a:pPr algn="ctr"/>
                      <a:r>
                        <a:rPr lang="en-US" dirty="0"/>
                        <a:t>100</a:t>
                      </a:r>
                    </a:p>
                  </a:txBody>
                  <a:tcPr/>
                </a:tc>
                <a:tc>
                  <a:txBody>
                    <a:bodyPr/>
                    <a:lstStyle/>
                    <a:p>
                      <a:pPr algn="ctr"/>
                      <a:r>
                        <a:rPr lang="en-US" dirty="0"/>
                        <a:t>100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0002"/>
                  </a:ext>
                </a:extLst>
              </a:tr>
            </a:tbl>
          </a:graphicData>
        </a:graphic>
      </p:graphicFrame>
      <p:grpSp>
        <p:nvGrpSpPr>
          <p:cNvPr id="6" name="Group 5"/>
          <p:cNvGrpSpPr/>
          <p:nvPr/>
        </p:nvGrpSpPr>
        <p:grpSpPr>
          <a:xfrm>
            <a:off x="217713" y="172214"/>
            <a:ext cx="11767457" cy="1025218"/>
            <a:chOff x="-1023256" y="203200"/>
            <a:chExt cx="11092542" cy="751125"/>
          </a:xfrm>
        </p:grpSpPr>
        <p:sp>
          <p:nvSpPr>
            <p:cNvPr id="7" name="Rectangle 6"/>
            <p:cNvSpPr/>
            <p:nvPr/>
          </p:nvSpPr>
          <p:spPr>
            <a:xfrm>
              <a:off x="-1023256" y="203200"/>
              <a:ext cx="1109254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itle 1"/>
            <p:cNvSpPr txBox="1">
              <a:spLocks/>
            </p:cNvSpPr>
            <p:nvPr/>
          </p:nvSpPr>
          <p:spPr>
            <a:xfrm>
              <a:off x="-1023256" y="203201"/>
              <a:ext cx="11092542" cy="75112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spc="300" dirty="0">
                  <a:solidFill>
                    <a:schemeClr val="bg1"/>
                  </a:solidFill>
                  <a:latin typeface="Gill Sans"/>
                  <a:cs typeface="Gill Sans"/>
                </a:rPr>
                <a:t>CAMPUS DEMOGRAPHICS</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3343" y="30697"/>
            <a:ext cx="794658" cy="801332"/>
          </a:xfrm>
          <a:prstGeom prst="rect">
            <a:avLst/>
          </a:prstGeom>
        </p:spPr>
      </p:pic>
    </p:spTree>
    <p:extLst>
      <p:ext uri="{BB962C8B-B14F-4D97-AF65-F5344CB8AC3E}">
        <p14:creationId xmlns:p14="http://schemas.microsoft.com/office/powerpoint/2010/main" val="4266065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852955896"/>
              </p:ext>
            </p:extLst>
          </p:nvPr>
        </p:nvGraphicFramePr>
        <p:xfrm>
          <a:off x="394598" y="1583871"/>
          <a:ext cx="3207687" cy="4657115"/>
        </p:xfrm>
        <a:graphic>
          <a:graphicData uri="http://schemas.openxmlformats.org/drawingml/2006/table">
            <a:tbl>
              <a:tblPr firstRow="1" bandRow="1">
                <a:tableStyleId>{5940675A-B579-460E-94D1-54222C63F5DA}</a:tableStyleId>
              </a:tblPr>
              <a:tblGrid>
                <a:gridCol w="1046577">
                  <a:extLst>
                    <a:ext uri="{9D8B030D-6E8A-4147-A177-3AD203B41FA5}">
                      <a16:colId xmlns:a16="http://schemas.microsoft.com/office/drawing/2014/main" val="20000"/>
                    </a:ext>
                  </a:extLst>
                </a:gridCol>
                <a:gridCol w="1135907">
                  <a:extLst>
                    <a:ext uri="{9D8B030D-6E8A-4147-A177-3AD203B41FA5}">
                      <a16:colId xmlns:a16="http://schemas.microsoft.com/office/drawing/2014/main" val="20002"/>
                    </a:ext>
                  </a:extLst>
                </a:gridCol>
                <a:gridCol w="1025203">
                  <a:extLst>
                    <a:ext uri="{9D8B030D-6E8A-4147-A177-3AD203B41FA5}">
                      <a16:colId xmlns:a16="http://schemas.microsoft.com/office/drawing/2014/main" val="20003"/>
                    </a:ext>
                  </a:extLst>
                </a:gridCol>
              </a:tblGrid>
              <a:tr h="499153">
                <a:tc gridSpan="3">
                  <a:txBody>
                    <a:bodyPr/>
                    <a:lstStyle/>
                    <a:p>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Reading</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179701">
                <a:tc row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65445">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704272">
                <a:tc>
                  <a:txBody>
                    <a:bodyPr/>
                    <a:lstStyle/>
                    <a:p>
                      <a:pPr algn="ctr"/>
                      <a:r>
                        <a:rPr lang="en-US" sz="1200" dirty="0"/>
                        <a:t>Approaches</a:t>
                      </a:r>
                    </a:p>
                  </a:txBody>
                  <a:tcPr marL="68580" marR="68580" anchor="ctr"/>
                </a:tc>
                <a:tc>
                  <a:txBody>
                    <a:bodyPr/>
                    <a:lstStyle/>
                    <a:p>
                      <a:pPr algn="ctr"/>
                      <a:r>
                        <a:rPr lang="en-US" sz="1200" b="0" dirty="0"/>
                        <a:t>88%</a:t>
                      </a:r>
                    </a:p>
                  </a:txBody>
                  <a:tcPr marL="68580" marR="68580" anchor="ctr">
                    <a:noFill/>
                  </a:tcPr>
                </a:tc>
                <a:tc>
                  <a:txBody>
                    <a:bodyPr/>
                    <a:lstStyle/>
                    <a:p>
                      <a:pPr algn="ctr"/>
                      <a:r>
                        <a:rPr lang="en-US" sz="1200" dirty="0"/>
                        <a:t>89%</a:t>
                      </a:r>
                    </a:p>
                  </a:txBody>
                  <a:tcPr marL="68580" marR="68580" anchor="ctr">
                    <a:solidFill>
                      <a:srgbClr val="FFFF00"/>
                    </a:solidFill>
                  </a:tcPr>
                </a:tc>
                <a:extLst>
                  <a:ext uri="{0D108BD9-81ED-4DB2-BD59-A6C34878D82A}">
                    <a16:rowId xmlns:a16="http://schemas.microsoft.com/office/drawing/2014/main" val="10003"/>
                  </a:ext>
                </a:extLst>
              </a:tr>
              <a:tr h="704272">
                <a:tc>
                  <a:txBody>
                    <a:bodyPr/>
                    <a:lstStyle/>
                    <a:p>
                      <a:pPr algn="ctr"/>
                      <a:r>
                        <a:rPr lang="en-US" sz="1200" dirty="0"/>
                        <a:t>Meets</a:t>
                      </a:r>
                    </a:p>
                  </a:txBody>
                  <a:tcPr marL="68580" marR="68580" anchor="ctr"/>
                </a:tc>
                <a:tc>
                  <a:txBody>
                    <a:bodyPr/>
                    <a:lstStyle/>
                    <a:p>
                      <a:pPr algn="ctr"/>
                      <a:r>
                        <a:rPr lang="en-US" sz="1200" dirty="0"/>
                        <a:t>50%</a:t>
                      </a:r>
                    </a:p>
                  </a:txBody>
                  <a:tcPr marL="68580" marR="68580" anchor="ctr"/>
                </a:tc>
                <a:tc>
                  <a:txBody>
                    <a:bodyPr/>
                    <a:lstStyle/>
                    <a:p>
                      <a:pPr algn="ctr"/>
                      <a:r>
                        <a:rPr lang="en-US" sz="1200" dirty="0"/>
                        <a:t>55%</a:t>
                      </a:r>
                    </a:p>
                  </a:txBody>
                  <a:tcPr marL="68580" marR="68580" anchor="ctr">
                    <a:solidFill>
                      <a:srgbClr val="FFFF00"/>
                    </a:solidFill>
                  </a:tcPr>
                </a:tc>
                <a:extLst>
                  <a:ext uri="{0D108BD9-81ED-4DB2-BD59-A6C34878D82A}">
                    <a16:rowId xmlns:a16="http://schemas.microsoft.com/office/drawing/2014/main" val="10004"/>
                  </a:ext>
                </a:extLst>
              </a:tr>
              <a:tr h="704272">
                <a:tc>
                  <a:txBody>
                    <a:bodyPr/>
                    <a:lstStyle/>
                    <a:p>
                      <a:pPr algn="ctr"/>
                      <a:r>
                        <a:rPr lang="en-US" sz="1000" dirty="0"/>
                        <a:t>Masters</a:t>
                      </a:r>
                    </a:p>
                  </a:txBody>
                  <a:tcPr marL="68580" marR="68580" anchor="ctr"/>
                </a:tc>
                <a:tc>
                  <a:txBody>
                    <a:bodyPr/>
                    <a:lstStyle/>
                    <a:p>
                      <a:pPr algn="ctr"/>
                      <a:r>
                        <a:rPr lang="en-US" sz="1200" dirty="0"/>
                        <a:t>28%</a:t>
                      </a:r>
                    </a:p>
                  </a:txBody>
                  <a:tcPr marL="68580" marR="68580" anchor="ctr"/>
                </a:tc>
                <a:tc>
                  <a:txBody>
                    <a:bodyPr/>
                    <a:lstStyle/>
                    <a:p>
                      <a:pPr algn="ct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3182034146"/>
              </p:ext>
            </p:extLst>
          </p:nvPr>
        </p:nvGraphicFramePr>
        <p:xfrm>
          <a:off x="4066884" y="1583871"/>
          <a:ext cx="3232214" cy="4676047"/>
        </p:xfrm>
        <a:graphic>
          <a:graphicData uri="http://schemas.openxmlformats.org/drawingml/2006/table">
            <a:tbl>
              <a:tblPr firstRow="1" bandRow="1">
                <a:tableStyleId>{5940675A-B579-460E-94D1-54222C63F5DA}</a:tableStyleId>
              </a:tblPr>
              <a:tblGrid>
                <a:gridCol w="1011012">
                  <a:extLst>
                    <a:ext uri="{9D8B030D-6E8A-4147-A177-3AD203B41FA5}">
                      <a16:colId xmlns:a16="http://schemas.microsoft.com/office/drawing/2014/main" val="20000"/>
                    </a:ext>
                  </a:extLst>
                </a:gridCol>
                <a:gridCol w="1023339">
                  <a:extLst>
                    <a:ext uri="{9D8B030D-6E8A-4147-A177-3AD203B41FA5}">
                      <a16:colId xmlns:a16="http://schemas.microsoft.com/office/drawing/2014/main" val="20002"/>
                    </a:ext>
                  </a:extLst>
                </a:gridCol>
                <a:gridCol w="1197863">
                  <a:extLst>
                    <a:ext uri="{9D8B030D-6E8A-4147-A177-3AD203B41FA5}">
                      <a16:colId xmlns:a16="http://schemas.microsoft.com/office/drawing/2014/main" val="20003"/>
                    </a:ext>
                  </a:extLst>
                </a:gridCol>
              </a:tblGrid>
              <a:tr h="4953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rPr>
                        <a:t>4th Grade Reading</a:t>
                      </a:r>
                    </a:p>
                  </a:txBody>
                  <a:tcPr marL="68580" marR="68580">
                    <a:solidFill>
                      <a:srgbClr val="490219"/>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183015">
                <a:tc row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p>
                      <a:pPr algn="ctr"/>
                      <a:endParaRPr lang="en-US" sz="1200" dirty="0"/>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67876">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706251">
                <a:tc>
                  <a:txBody>
                    <a:bodyPr/>
                    <a:lstStyle/>
                    <a:p>
                      <a:pPr algn="ctr"/>
                      <a:r>
                        <a:rPr lang="en-US" sz="1200" dirty="0"/>
                        <a:t>Approaches</a:t>
                      </a:r>
                    </a:p>
                  </a:txBody>
                  <a:tcPr marL="68580" marR="68580" anchor="ctr"/>
                </a:tc>
                <a:tc>
                  <a:txBody>
                    <a:bodyPr/>
                    <a:lstStyle/>
                    <a:p>
                      <a:pPr algn="ctr"/>
                      <a:r>
                        <a:rPr lang="en-US" sz="1200" b="0" dirty="0"/>
                        <a:t>88%</a:t>
                      </a:r>
                    </a:p>
                  </a:txBody>
                  <a:tcPr marL="68580" marR="68580" anchor="ctr">
                    <a:solidFill>
                      <a:schemeClr val="bg1"/>
                    </a:solidFill>
                  </a:tcPr>
                </a:tc>
                <a:tc>
                  <a:txBody>
                    <a:bodyPr/>
                    <a:lstStyle/>
                    <a:p>
                      <a:pPr algn="ctr"/>
                      <a:r>
                        <a:rPr lang="en-US" sz="1200" dirty="0"/>
                        <a:t>89%</a:t>
                      </a:r>
                    </a:p>
                  </a:txBody>
                  <a:tcPr marL="68580" marR="68580" anchor="ctr">
                    <a:solidFill>
                      <a:srgbClr val="FFFF00"/>
                    </a:solidFill>
                  </a:tcPr>
                </a:tc>
                <a:extLst>
                  <a:ext uri="{0D108BD9-81ED-4DB2-BD59-A6C34878D82A}">
                    <a16:rowId xmlns:a16="http://schemas.microsoft.com/office/drawing/2014/main" val="10003"/>
                  </a:ext>
                </a:extLst>
              </a:tr>
              <a:tr h="706251">
                <a:tc>
                  <a:txBody>
                    <a:bodyPr/>
                    <a:lstStyle/>
                    <a:p>
                      <a:pPr algn="ctr"/>
                      <a:r>
                        <a:rPr lang="en-US" sz="1200" dirty="0"/>
                        <a:t>Meets</a:t>
                      </a:r>
                    </a:p>
                  </a:txBody>
                  <a:tcPr marL="68580" marR="68580" anchor="ctr"/>
                </a:tc>
                <a:tc>
                  <a:txBody>
                    <a:bodyPr/>
                    <a:lstStyle/>
                    <a:p>
                      <a:pPr algn="ctr"/>
                      <a:r>
                        <a:rPr lang="en-US" sz="1200" dirty="0"/>
                        <a:t>56%</a:t>
                      </a:r>
                    </a:p>
                  </a:txBody>
                  <a:tcPr marL="68580" marR="68580" anchor="ctr"/>
                </a:tc>
                <a:tc>
                  <a:txBody>
                    <a:bodyPr/>
                    <a:lstStyle/>
                    <a:p>
                      <a:pPr algn="ctr"/>
                      <a:r>
                        <a:rPr lang="en-US" sz="1200" dirty="0"/>
                        <a:t>60%</a:t>
                      </a:r>
                    </a:p>
                  </a:txBody>
                  <a:tcPr marL="68580" marR="68580" anchor="ctr">
                    <a:solidFill>
                      <a:srgbClr val="FFFF00"/>
                    </a:solidFill>
                  </a:tcPr>
                </a:tc>
                <a:extLst>
                  <a:ext uri="{0D108BD9-81ED-4DB2-BD59-A6C34878D82A}">
                    <a16:rowId xmlns:a16="http://schemas.microsoft.com/office/drawing/2014/main" val="10004"/>
                  </a:ext>
                </a:extLst>
              </a:tr>
              <a:tr h="717354">
                <a:tc>
                  <a:txBody>
                    <a:bodyPr/>
                    <a:lstStyle/>
                    <a:p>
                      <a:pPr algn="ctr"/>
                      <a:r>
                        <a:rPr lang="en-US" sz="1000" dirty="0"/>
                        <a:t>Masters</a:t>
                      </a:r>
                    </a:p>
                  </a:txBody>
                  <a:tcPr marL="68580" marR="68580" anchor="ctr"/>
                </a:tc>
                <a:tc>
                  <a:txBody>
                    <a:bodyPr/>
                    <a:lstStyle/>
                    <a:p>
                      <a:pPr algn="ctr"/>
                      <a:r>
                        <a:rPr lang="en-US" sz="1200" dirty="0"/>
                        <a:t>35%</a:t>
                      </a:r>
                    </a:p>
                  </a:txBody>
                  <a:tcPr marL="68580" marR="68580" anchor="ctr"/>
                </a:tc>
                <a:tc>
                  <a:txBody>
                    <a:bodyPr/>
                    <a:lstStyle/>
                    <a:p>
                      <a:pPr algn="ctr"/>
                      <a:r>
                        <a:rPr lang="en-US" sz="1200" dirty="0"/>
                        <a:t>38%</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86593145"/>
              </p:ext>
            </p:extLst>
          </p:nvPr>
        </p:nvGraphicFramePr>
        <p:xfrm>
          <a:off x="7849528" y="1583871"/>
          <a:ext cx="3237430" cy="4687277"/>
        </p:xfrm>
        <a:graphic>
          <a:graphicData uri="http://schemas.openxmlformats.org/drawingml/2006/table">
            <a:tbl>
              <a:tblPr firstRow="1" bandRow="1">
                <a:tableStyleId>{5940675A-B579-460E-94D1-54222C63F5DA}</a:tableStyleId>
              </a:tblPr>
              <a:tblGrid>
                <a:gridCol w="1139154">
                  <a:extLst>
                    <a:ext uri="{9D8B030D-6E8A-4147-A177-3AD203B41FA5}">
                      <a16:colId xmlns:a16="http://schemas.microsoft.com/office/drawing/2014/main" val="20000"/>
                    </a:ext>
                  </a:extLst>
                </a:gridCol>
                <a:gridCol w="1094309">
                  <a:extLst>
                    <a:ext uri="{9D8B030D-6E8A-4147-A177-3AD203B41FA5}">
                      <a16:colId xmlns:a16="http://schemas.microsoft.com/office/drawing/2014/main" val="20002"/>
                    </a:ext>
                  </a:extLst>
                </a:gridCol>
                <a:gridCol w="1003967">
                  <a:extLst>
                    <a:ext uri="{9D8B030D-6E8A-4147-A177-3AD203B41FA5}">
                      <a16:colId xmlns:a16="http://schemas.microsoft.com/office/drawing/2014/main" val="20003"/>
                    </a:ext>
                  </a:extLst>
                </a:gridCol>
              </a:tblGrid>
              <a:tr h="485146">
                <a:tc gridSpan="3">
                  <a:txBody>
                    <a:bodyPr/>
                    <a:lstStyle/>
                    <a:p>
                      <a:r>
                        <a:rPr lang="en-US" sz="2400" b="1" dirty="0">
                          <a:solidFill>
                            <a:srgbClr val="FFFFFF"/>
                          </a:solidFill>
                        </a:rPr>
                        <a:t>5</a:t>
                      </a:r>
                      <a:r>
                        <a:rPr lang="en-US" sz="2400" b="1" baseline="30000" dirty="0">
                          <a:solidFill>
                            <a:srgbClr val="FFFFFF"/>
                          </a:solidFill>
                        </a:rPr>
                        <a:t>th</a:t>
                      </a:r>
                      <a:r>
                        <a:rPr lang="en-US" sz="2400" b="1" dirty="0">
                          <a:solidFill>
                            <a:srgbClr val="FFFFFF"/>
                          </a:solidFill>
                        </a:rPr>
                        <a:t> Grade Reading</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213579">
                <a:tc row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p>
                      <a:pPr algn="ctr"/>
                      <a:endParaRPr lang="en-US" sz="1200" dirty="0"/>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15061">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724497">
                <a:tc>
                  <a:txBody>
                    <a:bodyPr/>
                    <a:lstStyle/>
                    <a:p>
                      <a:pPr algn="ctr"/>
                      <a:r>
                        <a:rPr lang="en-US" sz="1200" dirty="0"/>
                        <a:t>Approaches</a:t>
                      </a:r>
                    </a:p>
                  </a:txBody>
                  <a:tcPr marL="68580" marR="68580" anchor="ctr"/>
                </a:tc>
                <a:tc>
                  <a:txBody>
                    <a:bodyPr/>
                    <a:lstStyle/>
                    <a:p>
                      <a:pPr algn="ctr"/>
                      <a:r>
                        <a:rPr lang="en-US" sz="1200" b="0" dirty="0"/>
                        <a:t>96%</a:t>
                      </a:r>
                    </a:p>
                  </a:txBody>
                  <a:tcPr marL="68580" marR="68580" anchor="ctr">
                    <a:solidFill>
                      <a:schemeClr val="bg1"/>
                    </a:solidFill>
                  </a:tcPr>
                </a:tc>
                <a:tc>
                  <a:txBody>
                    <a:bodyPr/>
                    <a:lstStyle/>
                    <a:p>
                      <a:pPr algn="ctr"/>
                      <a:r>
                        <a:rPr lang="en-US" sz="1200" dirty="0"/>
                        <a:t>97%</a:t>
                      </a:r>
                    </a:p>
                  </a:txBody>
                  <a:tcPr marL="68580" marR="68580" anchor="ctr">
                    <a:solidFill>
                      <a:srgbClr val="FFFF00"/>
                    </a:solidFill>
                  </a:tcPr>
                </a:tc>
                <a:extLst>
                  <a:ext uri="{0D108BD9-81ED-4DB2-BD59-A6C34878D82A}">
                    <a16:rowId xmlns:a16="http://schemas.microsoft.com/office/drawing/2014/main" val="10003"/>
                  </a:ext>
                </a:extLst>
              </a:tr>
              <a:tr h="724497">
                <a:tc>
                  <a:txBody>
                    <a:bodyPr/>
                    <a:lstStyle/>
                    <a:p>
                      <a:pPr algn="ctr"/>
                      <a:r>
                        <a:rPr lang="en-US" sz="1200" dirty="0"/>
                        <a:t>Meets</a:t>
                      </a:r>
                    </a:p>
                  </a:txBody>
                  <a:tcPr marL="68580" marR="68580" anchor="ctr"/>
                </a:tc>
                <a:tc>
                  <a:txBody>
                    <a:bodyPr/>
                    <a:lstStyle/>
                    <a:p>
                      <a:pPr algn="ctr"/>
                      <a:r>
                        <a:rPr lang="en-US" sz="1200" dirty="0"/>
                        <a:t>52%</a:t>
                      </a:r>
                    </a:p>
                  </a:txBody>
                  <a:tcPr marL="68580" marR="68580" anchor="ctr">
                    <a:solidFill>
                      <a:schemeClr val="bg1"/>
                    </a:solidFill>
                  </a:tcPr>
                </a:tc>
                <a:tc>
                  <a:txBody>
                    <a:bodyPr/>
                    <a:lstStyle/>
                    <a:p>
                      <a:pPr algn="ctr"/>
                      <a:r>
                        <a:rPr lang="en-US" sz="1200" dirty="0"/>
                        <a:t>55%</a:t>
                      </a:r>
                    </a:p>
                  </a:txBody>
                  <a:tcPr marL="68580" marR="68580" anchor="ctr">
                    <a:solidFill>
                      <a:srgbClr val="FFFF00"/>
                    </a:solidFill>
                  </a:tcPr>
                </a:tc>
                <a:extLst>
                  <a:ext uri="{0D108BD9-81ED-4DB2-BD59-A6C34878D82A}">
                    <a16:rowId xmlns:a16="http://schemas.microsoft.com/office/drawing/2014/main" val="10004"/>
                  </a:ext>
                </a:extLst>
              </a:tr>
              <a:tr h="724497">
                <a:tc>
                  <a:txBody>
                    <a:bodyPr/>
                    <a:lstStyle/>
                    <a:p>
                      <a:pPr algn="ctr"/>
                      <a:r>
                        <a:rPr lang="en-US" sz="1000" dirty="0"/>
                        <a:t>Masters</a:t>
                      </a:r>
                    </a:p>
                  </a:txBody>
                  <a:tcPr marL="68580" marR="68580" anchor="ctr"/>
                </a:tc>
                <a:tc>
                  <a:txBody>
                    <a:bodyPr/>
                    <a:lstStyle/>
                    <a:p>
                      <a:pPr algn="ctr"/>
                      <a:r>
                        <a:rPr lang="en-US" sz="1200" dirty="0"/>
                        <a:t>19%</a:t>
                      </a:r>
                    </a:p>
                  </a:txBody>
                  <a:tcPr marL="68580" marR="68580" anchor="ctr">
                    <a:solidFill>
                      <a:schemeClr val="bg1"/>
                    </a:solidFill>
                  </a:tcPr>
                </a:tc>
                <a:tc>
                  <a:txBody>
                    <a:bodyPr/>
                    <a:lstStyle/>
                    <a:p>
                      <a:pPr algn="ctr"/>
                      <a:r>
                        <a:rPr lang="en-US" sz="1200" dirty="0"/>
                        <a:t>35%</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6" name="Group 5"/>
          <p:cNvGrpSpPr/>
          <p:nvPr/>
        </p:nvGrpSpPr>
        <p:grpSpPr>
          <a:xfrm>
            <a:off x="1346461" y="258951"/>
            <a:ext cx="9278360" cy="615010"/>
            <a:chOff x="-88900" y="203200"/>
            <a:chExt cx="9307602" cy="596900"/>
          </a:xfrm>
        </p:grpSpPr>
        <p:sp>
          <p:nvSpPr>
            <p:cNvPr id="7" name="Rectangle 6"/>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10" name="Rectangle 9"/>
          <p:cNvSpPr/>
          <p:nvPr/>
        </p:nvSpPr>
        <p:spPr>
          <a:xfrm>
            <a:off x="2937641" y="298804"/>
            <a:ext cx="6096000" cy="584775"/>
          </a:xfrm>
          <a:prstGeom prst="rect">
            <a:avLst/>
          </a:prstGeom>
        </p:spPr>
        <p:txBody>
          <a:bodyPr>
            <a:spAutoFit/>
          </a:bodyPr>
          <a:lstStyle/>
          <a:p>
            <a:pPr algn="ctr"/>
            <a:r>
              <a:rPr lang="en-US" sz="3200" b="1" dirty="0">
                <a:solidFill>
                  <a:schemeClr val="bg1"/>
                </a:solidFill>
                <a:latin typeface="Calibri" panose="020F0502020204030204" pitchFamily="34" charset="0"/>
              </a:rPr>
              <a:t>2020-2021 District Goals </a:t>
            </a:r>
            <a:endParaRPr lang="en-US" sz="3200" dirty="0">
              <a:solidFill>
                <a:schemeClr val="bg1"/>
              </a:solidFill>
            </a:endParaRPr>
          </a:p>
        </p:txBody>
      </p:sp>
    </p:spTree>
    <p:extLst>
      <p:ext uri="{BB962C8B-B14F-4D97-AF65-F5344CB8AC3E}">
        <p14:creationId xmlns:p14="http://schemas.microsoft.com/office/powerpoint/2010/main" val="263645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2470289180"/>
              </p:ext>
            </p:extLst>
          </p:nvPr>
        </p:nvGraphicFramePr>
        <p:xfrm>
          <a:off x="493419" y="1535165"/>
          <a:ext cx="3129318" cy="4442670"/>
        </p:xfrm>
        <a:graphic>
          <a:graphicData uri="http://schemas.openxmlformats.org/drawingml/2006/table">
            <a:tbl>
              <a:tblPr firstRow="1" bandRow="1">
                <a:tableStyleId>{5940675A-B579-460E-94D1-54222C63F5DA}</a:tableStyleId>
              </a:tblPr>
              <a:tblGrid>
                <a:gridCol w="927307">
                  <a:extLst>
                    <a:ext uri="{9D8B030D-6E8A-4147-A177-3AD203B41FA5}">
                      <a16:colId xmlns:a16="http://schemas.microsoft.com/office/drawing/2014/main" val="20000"/>
                    </a:ext>
                  </a:extLst>
                </a:gridCol>
                <a:gridCol w="1092789">
                  <a:extLst>
                    <a:ext uri="{9D8B030D-6E8A-4147-A177-3AD203B41FA5}">
                      <a16:colId xmlns:a16="http://schemas.microsoft.com/office/drawing/2014/main" val="20002"/>
                    </a:ext>
                  </a:extLst>
                </a:gridCol>
                <a:gridCol w="1109222">
                  <a:extLst>
                    <a:ext uri="{9D8B030D-6E8A-4147-A177-3AD203B41FA5}">
                      <a16:colId xmlns:a16="http://schemas.microsoft.com/office/drawing/2014/main" val="20003"/>
                    </a:ext>
                  </a:extLst>
                </a:gridCol>
              </a:tblGrid>
              <a:tr h="545316">
                <a:tc gridSpan="3">
                  <a:txBody>
                    <a:bodyPr/>
                    <a:lstStyle/>
                    <a:p>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Mathematics</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301216">
                <a:tc row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p>
                      <a:pPr algn="ctr"/>
                      <a:endParaRPr lang="en-US" sz="1200" dirty="0"/>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629797">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667711">
                <a:tc>
                  <a:txBody>
                    <a:bodyPr/>
                    <a:lstStyle/>
                    <a:p>
                      <a:pPr algn="ctr"/>
                      <a:r>
                        <a:rPr lang="en-US" sz="1200" dirty="0"/>
                        <a:t>Approaches</a:t>
                      </a:r>
                    </a:p>
                  </a:txBody>
                  <a:tcPr marL="68580" marR="68580" anchor="ctr"/>
                </a:tc>
                <a:tc>
                  <a:txBody>
                    <a:bodyPr/>
                    <a:lstStyle/>
                    <a:p>
                      <a:pPr algn="ctr"/>
                      <a:r>
                        <a:rPr lang="en-US" sz="1200" b="0" dirty="0"/>
                        <a:t>88%</a:t>
                      </a:r>
                    </a:p>
                  </a:txBody>
                  <a:tcPr marL="68580" marR="68580" anchor="ctr">
                    <a:noFill/>
                  </a:tcPr>
                </a:tc>
                <a:tc>
                  <a:txBody>
                    <a:bodyPr/>
                    <a:lstStyle/>
                    <a:p>
                      <a:pPr algn="ctr"/>
                      <a:r>
                        <a:rPr lang="en-US" sz="1200" dirty="0"/>
                        <a:t>89%</a:t>
                      </a:r>
                    </a:p>
                  </a:txBody>
                  <a:tcPr marL="68580" marR="68580" anchor="ctr">
                    <a:solidFill>
                      <a:srgbClr val="FFFF00"/>
                    </a:solidFill>
                  </a:tcPr>
                </a:tc>
                <a:extLst>
                  <a:ext uri="{0D108BD9-81ED-4DB2-BD59-A6C34878D82A}">
                    <a16:rowId xmlns:a16="http://schemas.microsoft.com/office/drawing/2014/main" val="10003"/>
                  </a:ext>
                </a:extLst>
              </a:tr>
              <a:tr h="512509">
                <a:tc>
                  <a:txBody>
                    <a:bodyPr/>
                    <a:lstStyle/>
                    <a:p>
                      <a:pPr algn="ctr"/>
                      <a:r>
                        <a:rPr lang="en-US" sz="1200" dirty="0"/>
                        <a:t>Meets</a:t>
                      </a:r>
                    </a:p>
                  </a:txBody>
                  <a:tcPr marL="68580" marR="68580" anchor="ctr"/>
                </a:tc>
                <a:tc>
                  <a:txBody>
                    <a:bodyPr/>
                    <a:lstStyle/>
                    <a:p>
                      <a:pPr algn="ctr"/>
                      <a:r>
                        <a:rPr lang="en-US" sz="1200" dirty="0"/>
                        <a:t>41%</a:t>
                      </a:r>
                    </a:p>
                  </a:txBody>
                  <a:tcPr marL="68580" marR="68580" anchor="ctr"/>
                </a:tc>
                <a:tc>
                  <a:txBody>
                    <a:bodyPr/>
                    <a:lstStyle/>
                    <a:p>
                      <a:pPr algn="ctr"/>
                      <a:r>
                        <a:rPr lang="en-US" sz="1200" dirty="0"/>
                        <a:t>45%</a:t>
                      </a:r>
                    </a:p>
                  </a:txBody>
                  <a:tcPr marL="68580" marR="68580" anchor="ctr">
                    <a:solidFill>
                      <a:srgbClr val="FFFF00"/>
                    </a:solidFill>
                  </a:tcPr>
                </a:tc>
                <a:extLst>
                  <a:ext uri="{0D108BD9-81ED-4DB2-BD59-A6C34878D82A}">
                    <a16:rowId xmlns:a16="http://schemas.microsoft.com/office/drawing/2014/main" val="10004"/>
                  </a:ext>
                </a:extLst>
              </a:tr>
              <a:tr h="786121">
                <a:tc>
                  <a:txBody>
                    <a:bodyPr/>
                    <a:lstStyle/>
                    <a:p>
                      <a:pPr algn="ctr"/>
                      <a:r>
                        <a:rPr lang="en-US" sz="1000" dirty="0"/>
                        <a:t>Masters</a:t>
                      </a:r>
                    </a:p>
                  </a:txBody>
                  <a:tcPr marL="68580" marR="68580" anchor="ctr"/>
                </a:tc>
                <a:tc>
                  <a:txBody>
                    <a:bodyPr/>
                    <a:lstStyle/>
                    <a:p>
                      <a:pPr algn="ctr"/>
                      <a:r>
                        <a:rPr lang="en-US" sz="1200" dirty="0"/>
                        <a:t>19%</a:t>
                      </a:r>
                    </a:p>
                  </a:txBody>
                  <a:tcPr marL="68580" marR="68580" anchor="ctr"/>
                </a:tc>
                <a:tc>
                  <a:txBody>
                    <a:bodyPr/>
                    <a:lstStyle/>
                    <a:p>
                      <a:pPr algn="ctr"/>
                      <a:r>
                        <a:rPr lang="en-US" sz="1200" dirty="0">
                          <a:solidFill>
                            <a:schemeClr val="tx1"/>
                          </a:solidFill>
                        </a:rPr>
                        <a:t>25%</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4538843" y="3244334"/>
            <a:ext cx="3114314" cy="369332"/>
          </a:xfrm>
          <a:prstGeom prst="rect">
            <a:avLst/>
          </a:prstGeom>
        </p:spPr>
        <p:txBody>
          <a:bodyPr wrap="none">
            <a:spAutoFit/>
          </a:bodyPr>
          <a:lstStyle/>
          <a:p>
            <a:pPr>
              <a:defRPr/>
            </a:pPr>
            <a:r>
              <a:rPr lang="en-US" b="1" dirty="0">
                <a:solidFill>
                  <a:schemeClr val="bg1"/>
                </a:solidFill>
              </a:rPr>
              <a:t>4</a:t>
            </a:r>
            <a:r>
              <a:rPr lang="en-US" b="1" baseline="30000" dirty="0">
                <a:solidFill>
                  <a:schemeClr val="bg1"/>
                </a:solidFill>
              </a:rPr>
              <a:t>th</a:t>
            </a:r>
            <a:r>
              <a:rPr lang="en-US" b="1" dirty="0">
                <a:solidFill>
                  <a:schemeClr val="bg1"/>
                </a:solidFill>
              </a:rPr>
              <a:t> Grade Mathematics District</a:t>
            </a:r>
          </a:p>
        </p:txBody>
      </p:sp>
      <p:graphicFrame>
        <p:nvGraphicFramePr>
          <p:cNvPr id="6" name="Content Placeholder 3"/>
          <p:cNvGraphicFramePr>
            <a:graphicFrameLocks/>
          </p:cNvGraphicFramePr>
          <p:nvPr>
            <p:extLst>
              <p:ext uri="{D42A27DB-BD31-4B8C-83A1-F6EECF244321}">
                <p14:modId xmlns:p14="http://schemas.microsoft.com/office/powerpoint/2010/main" val="958300098"/>
              </p:ext>
            </p:extLst>
          </p:nvPr>
        </p:nvGraphicFramePr>
        <p:xfrm>
          <a:off x="4090627" y="1535165"/>
          <a:ext cx="3296254" cy="4442669"/>
        </p:xfrm>
        <a:graphic>
          <a:graphicData uri="http://schemas.openxmlformats.org/drawingml/2006/table">
            <a:tbl>
              <a:tblPr firstRow="1" bandRow="1">
                <a:tableStyleId>{5940675A-B579-460E-94D1-54222C63F5DA}</a:tableStyleId>
              </a:tblPr>
              <a:tblGrid>
                <a:gridCol w="947146">
                  <a:extLst>
                    <a:ext uri="{9D8B030D-6E8A-4147-A177-3AD203B41FA5}">
                      <a16:colId xmlns:a16="http://schemas.microsoft.com/office/drawing/2014/main" val="20000"/>
                    </a:ext>
                  </a:extLst>
                </a:gridCol>
                <a:gridCol w="928659">
                  <a:extLst>
                    <a:ext uri="{9D8B030D-6E8A-4147-A177-3AD203B41FA5}">
                      <a16:colId xmlns:a16="http://schemas.microsoft.com/office/drawing/2014/main" val="20002"/>
                    </a:ext>
                  </a:extLst>
                </a:gridCol>
                <a:gridCol w="1420449">
                  <a:extLst>
                    <a:ext uri="{9D8B030D-6E8A-4147-A177-3AD203B41FA5}">
                      <a16:colId xmlns:a16="http://schemas.microsoft.com/office/drawing/2014/main" val="20003"/>
                    </a:ext>
                  </a:extLst>
                </a:gridCol>
              </a:tblGrid>
              <a:tr h="540156">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4</a:t>
                      </a:r>
                      <a:r>
                        <a:rPr lang="en-US" sz="2400" b="1" baseline="30000" dirty="0">
                          <a:solidFill>
                            <a:schemeClr val="bg1"/>
                          </a:solidFill>
                        </a:rPr>
                        <a:t>th</a:t>
                      </a:r>
                      <a:r>
                        <a:rPr lang="en-US" sz="2400" b="1" dirty="0">
                          <a:solidFill>
                            <a:schemeClr val="bg1"/>
                          </a:solidFill>
                        </a:rPr>
                        <a:t> Grade Mathematics</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321576">
                <a:tc row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608396">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616312">
                <a:tc>
                  <a:txBody>
                    <a:bodyPr/>
                    <a:lstStyle/>
                    <a:p>
                      <a:pPr algn="ctr"/>
                      <a:r>
                        <a:rPr lang="en-US" sz="1200" dirty="0"/>
                        <a:t>Approaches</a:t>
                      </a:r>
                    </a:p>
                  </a:txBody>
                  <a:tcPr marL="68580" marR="68580" anchor="ctr"/>
                </a:tc>
                <a:tc>
                  <a:txBody>
                    <a:bodyPr/>
                    <a:lstStyle/>
                    <a:p>
                      <a:pPr algn="ctr"/>
                      <a:r>
                        <a:rPr lang="en-US" sz="1200" b="0" dirty="0"/>
                        <a:t>88%</a:t>
                      </a:r>
                    </a:p>
                  </a:txBody>
                  <a:tcPr marL="68580" marR="68580" anchor="ctr">
                    <a:solidFill>
                      <a:schemeClr val="bg1"/>
                    </a:solidFill>
                  </a:tcPr>
                </a:tc>
                <a:tc>
                  <a:txBody>
                    <a:bodyPr/>
                    <a:lstStyle/>
                    <a:p>
                      <a:pPr algn="ctr"/>
                      <a:r>
                        <a:rPr lang="en-US" sz="1200" dirty="0"/>
                        <a:t>90%</a:t>
                      </a:r>
                    </a:p>
                  </a:txBody>
                  <a:tcPr marL="68580" marR="68580" anchor="ctr">
                    <a:solidFill>
                      <a:srgbClr val="FFFF00"/>
                    </a:solidFill>
                  </a:tcPr>
                </a:tc>
                <a:extLst>
                  <a:ext uri="{0D108BD9-81ED-4DB2-BD59-A6C34878D82A}">
                    <a16:rowId xmlns:a16="http://schemas.microsoft.com/office/drawing/2014/main" val="10003"/>
                  </a:ext>
                </a:extLst>
              </a:tr>
              <a:tr h="616312">
                <a:tc>
                  <a:txBody>
                    <a:bodyPr/>
                    <a:lstStyle/>
                    <a:p>
                      <a:pPr algn="ctr"/>
                      <a:r>
                        <a:rPr lang="en-US" sz="1200" dirty="0"/>
                        <a:t>Meets</a:t>
                      </a:r>
                    </a:p>
                  </a:txBody>
                  <a:tcPr marL="68580" marR="68580" anchor="ctr"/>
                </a:tc>
                <a:tc>
                  <a:txBody>
                    <a:bodyPr/>
                    <a:lstStyle/>
                    <a:p>
                      <a:pPr algn="ctr"/>
                      <a:r>
                        <a:rPr lang="en-US" sz="1200" dirty="0"/>
                        <a:t>61%</a:t>
                      </a:r>
                    </a:p>
                  </a:txBody>
                  <a:tcPr marL="68580" marR="68580" anchor="ctr"/>
                </a:tc>
                <a:tc>
                  <a:txBody>
                    <a:bodyPr/>
                    <a:lstStyle/>
                    <a:p>
                      <a:pPr algn="ctr"/>
                      <a:r>
                        <a:rPr lang="en-US" sz="1200" dirty="0"/>
                        <a:t>65%</a:t>
                      </a:r>
                    </a:p>
                  </a:txBody>
                  <a:tcPr marL="68580" marR="68580" anchor="ctr">
                    <a:solidFill>
                      <a:srgbClr val="FFFF00"/>
                    </a:solidFill>
                  </a:tcPr>
                </a:tc>
                <a:extLst>
                  <a:ext uri="{0D108BD9-81ED-4DB2-BD59-A6C34878D82A}">
                    <a16:rowId xmlns:a16="http://schemas.microsoft.com/office/drawing/2014/main" val="10004"/>
                  </a:ext>
                </a:extLst>
              </a:tr>
              <a:tr h="739917">
                <a:tc>
                  <a:txBody>
                    <a:bodyPr/>
                    <a:lstStyle/>
                    <a:p>
                      <a:pPr algn="ctr"/>
                      <a:r>
                        <a:rPr lang="en-US" sz="1000" dirty="0"/>
                        <a:t>Masters</a:t>
                      </a:r>
                    </a:p>
                  </a:txBody>
                  <a:tcPr marL="68580" marR="68580" anchor="ctr"/>
                </a:tc>
                <a:tc>
                  <a:txBody>
                    <a:bodyPr/>
                    <a:lstStyle/>
                    <a:p>
                      <a:pPr algn="ctr"/>
                      <a:r>
                        <a:rPr lang="en-US" sz="1200" dirty="0"/>
                        <a:t>25%</a:t>
                      </a:r>
                    </a:p>
                  </a:txBody>
                  <a:tcPr marL="68580" marR="68580" anchor="ctr"/>
                </a:tc>
                <a:tc>
                  <a:txBody>
                    <a:bodyPr/>
                    <a:lstStyle/>
                    <a:p>
                      <a:pPr algn="ct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311914164"/>
              </p:ext>
            </p:extLst>
          </p:nvPr>
        </p:nvGraphicFramePr>
        <p:xfrm>
          <a:off x="7854772" y="1535164"/>
          <a:ext cx="3226941" cy="4442669"/>
        </p:xfrm>
        <a:graphic>
          <a:graphicData uri="http://schemas.openxmlformats.org/drawingml/2006/table">
            <a:tbl>
              <a:tblPr firstRow="1" bandRow="1">
                <a:tableStyleId>{5940675A-B579-460E-94D1-54222C63F5DA}</a:tableStyleId>
              </a:tblPr>
              <a:tblGrid>
                <a:gridCol w="1019200">
                  <a:extLst>
                    <a:ext uri="{9D8B030D-6E8A-4147-A177-3AD203B41FA5}">
                      <a16:colId xmlns:a16="http://schemas.microsoft.com/office/drawing/2014/main" val="20000"/>
                    </a:ext>
                  </a:extLst>
                </a:gridCol>
                <a:gridCol w="987643">
                  <a:extLst>
                    <a:ext uri="{9D8B030D-6E8A-4147-A177-3AD203B41FA5}">
                      <a16:colId xmlns:a16="http://schemas.microsoft.com/office/drawing/2014/main" val="20002"/>
                    </a:ext>
                  </a:extLst>
                </a:gridCol>
                <a:gridCol w="1220098">
                  <a:extLst>
                    <a:ext uri="{9D8B030D-6E8A-4147-A177-3AD203B41FA5}">
                      <a16:colId xmlns:a16="http://schemas.microsoft.com/office/drawing/2014/main" val="20003"/>
                    </a:ext>
                  </a:extLst>
                </a:gridCol>
              </a:tblGrid>
              <a:tr h="518157">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5</a:t>
                      </a:r>
                      <a:r>
                        <a:rPr lang="en-US" sz="2400" b="1" baseline="30000" dirty="0">
                          <a:solidFill>
                            <a:schemeClr val="bg1"/>
                          </a:solidFill>
                        </a:rPr>
                        <a:t>th</a:t>
                      </a:r>
                      <a:r>
                        <a:rPr lang="en-US" sz="2400" b="1" dirty="0">
                          <a:solidFill>
                            <a:schemeClr val="bg1"/>
                          </a:solidFill>
                        </a:rPr>
                        <a:t> Grade Mathematics</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113465">
                <a:tc row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16854">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664731">
                <a:tc>
                  <a:txBody>
                    <a:bodyPr/>
                    <a:lstStyle/>
                    <a:p>
                      <a:pPr algn="ctr"/>
                      <a:r>
                        <a:rPr lang="en-US" sz="1200" dirty="0"/>
                        <a:t>Approaches</a:t>
                      </a:r>
                    </a:p>
                  </a:txBody>
                  <a:tcPr marL="68580" marR="68580" anchor="ctr"/>
                </a:tc>
                <a:tc>
                  <a:txBody>
                    <a:bodyPr/>
                    <a:lstStyle/>
                    <a:p>
                      <a:pPr algn="ctr"/>
                      <a:r>
                        <a:rPr lang="en-US" sz="1200" b="0" dirty="0"/>
                        <a:t>100%</a:t>
                      </a:r>
                    </a:p>
                  </a:txBody>
                  <a:tcPr marL="68580" marR="68580" anchor="ctr">
                    <a:noFill/>
                  </a:tcPr>
                </a:tc>
                <a:tc>
                  <a:txBody>
                    <a:bodyPr/>
                    <a:lstStyle/>
                    <a:p>
                      <a:pPr algn="ctr"/>
                      <a:r>
                        <a:rPr lang="en-US" sz="1200" dirty="0"/>
                        <a:t>100%</a:t>
                      </a:r>
                    </a:p>
                  </a:txBody>
                  <a:tcPr marL="68580" marR="68580" anchor="ctr">
                    <a:solidFill>
                      <a:srgbClr val="FFFF00"/>
                    </a:solidFill>
                  </a:tcPr>
                </a:tc>
                <a:extLst>
                  <a:ext uri="{0D108BD9-81ED-4DB2-BD59-A6C34878D82A}">
                    <a16:rowId xmlns:a16="http://schemas.microsoft.com/office/drawing/2014/main" val="10003"/>
                  </a:ext>
                </a:extLst>
              </a:tr>
              <a:tr h="664731">
                <a:tc>
                  <a:txBody>
                    <a:bodyPr/>
                    <a:lstStyle/>
                    <a:p>
                      <a:pPr algn="ctr"/>
                      <a:r>
                        <a:rPr lang="en-US" sz="1200" dirty="0"/>
                        <a:t>Meets</a:t>
                      </a:r>
                    </a:p>
                  </a:txBody>
                  <a:tcPr marL="68580" marR="68580" anchor="ctr"/>
                </a:tc>
                <a:tc>
                  <a:txBody>
                    <a:bodyPr/>
                    <a:lstStyle/>
                    <a:p>
                      <a:pPr algn="ctr"/>
                      <a:r>
                        <a:rPr lang="en-US" sz="1200" dirty="0"/>
                        <a:t>83%</a:t>
                      </a:r>
                    </a:p>
                  </a:txBody>
                  <a:tcPr marL="68580" marR="68580" anchor="ctr"/>
                </a:tc>
                <a:tc>
                  <a:txBody>
                    <a:bodyPr/>
                    <a:lstStyle/>
                    <a:p>
                      <a:pPr algn="ctr"/>
                      <a:r>
                        <a:rPr lang="en-US" sz="1200" dirty="0"/>
                        <a:t>85%</a:t>
                      </a:r>
                    </a:p>
                  </a:txBody>
                  <a:tcPr marL="68580" marR="68580" anchor="ctr">
                    <a:solidFill>
                      <a:srgbClr val="FFFF00"/>
                    </a:solidFill>
                  </a:tcPr>
                </a:tc>
                <a:extLst>
                  <a:ext uri="{0D108BD9-81ED-4DB2-BD59-A6C34878D82A}">
                    <a16:rowId xmlns:a16="http://schemas.microsoft.com/office/drawing/2014/main" val="10004"/>
                  </a:ext>
                </a:extLst>
              </a:tr>
              <a:tr h="664731">
                <a:tc>
                  <a:txBody>
                    <a:bodyPr/>
                    <a:lstStyle/>
                    <a:p>
                      <a:pPr algn="ctr"/>
                      <a:r>
                        <a:rPr lang="en-US" sz="1000" dirty="0"/>
                        <a:t>Masters</a:t>
                      </a:r>
                    </a:p>
                  </a:txBody>
                  <a:tcPr marL="68580" marR="68580" anchor="ctr"/>
                </a:tc>
                <a:tc>
                  <a:txBody>
                    <a:bodyPr/>
                    <a:lstStyle/>
                    <a:p>
                      <a:pPr algn="ctr"/>
                      <a:r>
                        <a:rPr lang="en-US" sz="1200" dirty="0"/>
                        <a:t>52%</a:t>
                      </a:r>
                    </a:p>
                  </a:txBody>
                  <a:tcPr marL="68580" marR="68580" anchor="ctr"/>
                </a:tc>
                <a:tc>
                  <a:txBody>
                    <a:bodyPr/>
                    <a:lstStyle/>
                    <a:p>
                      <a:pPr algn="ctr"/>
                      <a:r>
                        <a:rPr lang="en-US" sz="1200" dirty="0"/>
                        <a:t>57%</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8" name="Group 7"/>
          <p:cNvGrpSpPr/>
          <p:nvPr/>
        </p:nvGrpSpPr>
        <p:grpSpPr>
          <a:xfrm>
            <a:off x="1389641" y="30696"/>
            <a:ext cx="9278360" cy="615010"/>
            <a:chOff x="-88900" y="203200"/>
            <a:chExt cx="9307602" cy="596900"/>
          </a:xfrm>
          <a:solidFill>
            <a:srgbClr val="490219"/>
          </a:solidFill>
        </p:grpSpPr>
        <p:sp>
          <p:nvSpPr>
            <p:cNvPr id="9" name="Rectangle 8"/>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11" name="Picture 10"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12" name="Rectangle 11"/>
          <p:cNvSpPr/>
          <p:nvPr/>
        </p:nvSpPr>
        <p:spPr>
          <a:xfrm>
            <a:off x="2784959" y="30696"/>
            <a:ext cx="6096000" cy="584775"/>
          </a:xfrm>
          <a:prstGeom prst="rect">
            <a:avLst/>
          </a:prstGeom>
        </p:spPr>
        <p:txBody>
          <a:bodyPr>
            <a:spAutoFit/>
          </a:bodyPr>
          <a:lstStyle/>
          <a:p>
            <a:pPr algn="ctr"/>
            <a:r>
              <a:rPr lang="en-US" sz="3200" b="1" dirty="0">
                <a:solidFill>
                  <a:schemeClr val="bg1"/>
                </a:solidFill>
                <a:latin typeface="Calibri" panose="020F0502020204030204" pitchFamily="34" charset="0"/>
              </a:rPr>
              <a:t>2020-2021 Campus  Goals </a:t>
            </a:r>
            <a:endParaRPr lang="en-US" sz="3200" dirty="0">
              <a:solidFill>
                <a:schemeClr val="bg1"/>
              </a:solidFill>
            </a:endParaRPr>
          </a:p>
        </p:txBody>
      </p:sp>
    </p:spTree>
    <p:extLst>
      <p:ext uri="{BB962C8B-B14F-4D97-AF65-F5344CB8AC3E}">
        <p14:creationId xmlns:p14="http://schemas.microsoft.com/office/powerpoint/2010/main" val="310892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1821174732"/>
              </p:ext>
            </p:extLst>
          </p:nvPr>
        </p:nvGraphicFramePr>
        <p:xfrm>
          <a:off x="1668399" y="1134587"/>
          <a:ext cx="8557169" cy="4838392"/>
        </p:xfrm>
        <a:graphic>
          <a:graphicData uri="http://schemas.openxmlformats.org/drawingml/2006/table">
            <a:tbl>
              <a:tblPr firstRow="1" bandRow="1">
                <a:tableStyleId>{5940675A-B579-460E-94D1-54222C63F5DA}</a:tableStyleId>
              </a:tblPr>
              <a:tblGrid>
                <a:gridCol w="2329212">
                  <a:extLst>
                    <a:ext uri="{9D8B030D-6E8A-4147-A177-3AD203B41FA5}">
                      <a16:colId xmlns:a16="http://schemas.microsoft.com/office/drawing/2014/main" val="20000"/>
                    </a:ext>
                  </a:extLst>
                </a:gridCol>
                <a:gridCol w="3041558">
                  <a:extLst>
                    <a:ext uri="{9D8B030D-6E8A-4147-A177-3AD203B41FA5}">
                      <a16:colId xmlns:a16="http://schemas.microsoft.com/office/drawing/2014/main" val="20002"/>
                    </a:ext>
                  </a:extLst>
                </a:gridCol>
                <a:gridCol w="3186399">
                  <a:extLst>
                    <a:ext uri="{9D8B030D-6E8A-4147-A177-3AD203B41FA5}">
                      <a16:colId xmlns:a16="http://schemas.microsoft.com/office/drawing/2014/main" val="20003"/>
                    </a:ext>
                  </a:extLst>
                </a:gridCol>
              </a:tblGrid>
              <a:tr h="683084">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rPr>
                        <a:t>4th Grade Writing</a:t>
                      </a:r>
                    </a:p>
                  </a:txBody>
                  <a:tcPr marL="68580" marR="68580">
                    <a:solidFill>
                      <a:srgbClr val="490219"/>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178947">
                <a:tc row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64892">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703823">
                <a:tc>
                  <a:txBody>
                    <a:bodyPr/>
                    <a:lstStyle/>
                    <a:p>
                      <a:pPr algn="ctr"/>
                      <a:r>
                        <a:rPr lang="en-US" sz="1200" dirty="0"/>
                        <a:t>Approaches</a:t>
                      </a:r>
                    </a:p>
                  </a:txBody>
                  <a:tcPr marL="68580" marR="68580" anchor="ctr"/>
                </a:tc>
                <a:tc>
                  <a:txBody>
                    <a:bodyPr/>
                    <a:lstStyle/>
                    <a:p>
                      <a:pPr algn="ctr"/>
                      <a:r>
                        <a:rPr lang="en-US" sz="1200" b="0" dirty="0"/>
                        <a:t>87%</a:t>
                      </a:r>
                    </a:p>
                  </a:txBody>
                  <a:tcPr marL="68580" marR="68580" anchor="ctr">
                    <a:solidFill>
                      <a:schemeClr val="bg1"/>
                    </a:solidFill>
                  </a:tcPr>
                </a:tc>
                <a:tc>
                  <a:txBody>
                    <a:bodyPr/>
                    <a:lstStyle/>
                    <a:p>
                      <a:pPr algn="ctr"/>
                      <a:r>
                        <a:rPr lang="en-US" sz="1200" dirty="0"/>
                        <a:t>88%</a:t>
                      </a:r>
                    </a:p>
                  </a:txBody>
                  <a:tcPr marL="68580" marR="68580" anchor="ctr">
                    <a:solidFill>
                      <a:srgbClr val="FFFF00"/>
                    </a:solidFill>
                  </a:tcPr>
                </a:tc>
                <a:extLst>
                  <a:ext uri="{0D108BD9-81ED-4DB2-BD59-A6C34878D82A}">
                    <a16:rowId xmlns:a16="http://schemas.microsoft.com/office/drawing/2014/main" val="10003"/>
                  </a:ext>
                </a:extLst>
              </a:tr>
              <a:tr h="703823">
                <a:tc>
                  <a:txBody>
                    <a:bodyPr/>
                    <a:lstStyle/>
                    <a:p>
                      <a:pPr algn="ctr"/>
                      <a:r>
                        <a:rPr lang="en-US" sz="1200" dirty="0"/>
                        <a:t>Meets</a:t>
                      </a:r>
                    </a:p>
                  </a:txBody>
                  <a:tcPr marL="68580" marR="68580" anchor="ctr"/>
                </a:tc>
                <a:tc>
                  <a:txBody>
                    <a:bodyPr/>
                    <a:lstStyle/>
                    <a:p>
                      <a:pPr algn="ctr"/>
                      <a:r>
                        <a:rPr lang="en-US" sz="1200" dirty="0"/>
                        <a:t>59%</a:t>
                      </a:r>
                    </a:p>
                  </a:txBody>
                  <a:tcPr marL="68580" marR="68580" anchor="ctr"/>
                </a:tc>
                <a:tc>
                  <a:txBody>
                    <a:bodyPr/>
                    <a:lstStyle/>
                    <a:p>
                      <a:pPr algn="ctr"/>
                      <a:r>
                        <a:rPr lang="en-US" sz="1200" dirty="0"/>
                        <a:t>60%</a:t>
                      </a:r>
                    </a:p>
                  </a:txBody>
                  <a:tcPr marL="68580" marR="68580" anchor="ctr">
                    <a:solidFill>
                      <a:srgbClr val="FFFF00"/>
                    </a:solidFill>
                  </a:tcPr>
                </a:tc>
                <a:extLst>
                  <a:ext uri="{0D108BD9-81ED-4DB2-BD59-A6C34878D82A}">
                    <a16:rowId xmlns:a16="http://schemas.microsoft.com/office/drawing/2014/main" val="10004"/>
                  </a:ext>
                </a:extLst>
              </a:tr>
              <a:tr h="703823">
                <a:tc>
                  <a:txBody>
                    <a:bodyPr/>
                    <a:lstStyle/>
                    <a:p>
                      <a:pPr algn="ctr"/>
                      <a:r>
                        <a:rPr lang="en-US" sz="1000" dirty="0"/>
                        <a:t>Masters</a:t>
                      </a:r>
                    </a:p>
                  </a:txBody>
                  <a:tcPr marL="68580" marR="68580" anchor="ctr"/>
                </a:tc>
                <a:tc>
                  <a:txBody>
                    <a:bodyPr/>
                    <a:lstStyle/>
                    <a:p>
                      <a:pPr algn="ctr"/>
                      <a:r>
                        <a:rPr lang="en-US" sz="1200" dirty="0"/>
                        <a:t>33%</a:t>
                      </a:r>
                    </a:p>
                  </a:txBody>
                  <a:tcPr marL="68580" marR="68580" anchor="ctr"/>
                </a:tc>
                <a:tc>
                  <a:txBody>
                    <a:bodyPr/>
                    <a:lstStyle/>
                    <a:p>
                      <a:pPr algn="ctr"/>
                      <a:r>
                        <a:rPr lang="en-US" sz="1200" dirty="0"/>
                        <a:t>38%</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654518" y="30696"/>
            <a:ext cx="10684041" cy="615010"/>
            <a:chOff x="-88900" y="203200"/>
            <a:chExt cx="9307602" cy="596900"/>
          </a:xfrm>
        </p:grpSpPr>
        <p:sp>
          <p:nvSpPr>
            <p:cNvPr id="6" name="Rectangle 5"/>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7073" y="30697"/>
            <a:ext cx="650927" cy="656394"/>
          </a:xfrm>
          <a:prstGeom prst="rect">
            <a:avLst/>
          </a:prstGeom>
        </p:spPr>
      </p:pic>
      <p:sp>
        <p:nvSpPr>
          <p:cNvPr id="9" name="Rectangle 8"/>
          <p:cNvSpPr/>
          <p:nvPr/>
        </p:nvSpPr>
        <p:spPr>
          <a:xfrm>
            <a:off x="2565661" y="70549"/>
            <a:ext cx="6096000" cy="584775"/>
          </a:xfrm>
          <a:prstGeom prst="rect">
            <a:avLst/>
          </a:prstGeom>
          <a:solidFill>
            <a:srgbClr val="490219"/>
          </a:solidFill>
        </p:spPr>
        <p:txBody>
          <a:bodyPr>
            <a:spAutoFit/>
          </a:bodyPr>
          <a:lstStyle/>
          <a:p>
            <a:pPr algn="ctr"/>
            <a:r>
              <a:rPr lang="en-US" sz="3200" b="1" dirty="0">
                <a:solidFill>
                  <a:schemeClr val="bg1"/>
                </a:solidFill>
                <a:latin typeface="Calibri" panose="020F0502020204030204" pitchFamily="34" charset="0"/>
              </a:rPr>
              <a:t>2020-2021 District Goals </a:t>
            </a:r>
            <a:endParaRPr lang="en-US" sz="3200" dirty="0">
              <a:solidFill>
                <a:schemeClr val="bg1"/>
              </a:solidFill>
            </a:endParaRPr>
          </a:p>
        </p:txBody>
      </p:sp>
    </p:spTree>
    <p:extLst>
      <p:ext uri="{BB962C8B-B14F-4D97-AF65-F5344CB8AC3E}">
        <p14:creationId xmlns:p14="http://schemas.microsoft.com/office/powerpoint/2010/main" val="1942769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316726798"/>
              </p:ext>
            </p:extLst>
          </p:nvPr>
        </p:nvGraphicFramePr>
        <p:xfrm>
          <a:off x="1071227" y="1091589"/>
          <a:ext cx="9203254" cy="4991320"/>
        </p:xfrm>
        <a:graphic>
          <a:graphicData uri="http://schemas.openxmlformats.org/drawingml/2006/table">
            <a:tbl>
              <a:tblPr firstRow="1" bandRow="1">
                <a:tableStyleId>{5940675A-B579-460E-94D1-54222C63F5DA}</a:tableStyleId>
              </a:tblPr>
              <a:tblGrid>
                <a:gridCol w="2613008">
                  <a:extLst>
                    <a:ext uri="{9D8B030D-6E8A-4147-A177-3AD203B41FA5}">
                      <a16:colId xmlns:a16="http://schemas.microsoft.com/office/drawing/2014/main" val="20000"/>
                    </a:ext>
                  </a:extLst>
                </a:gridCol>
                <a:gridCol w="3474856">
                  <a:extLst>
                    <a:ext uri="{9D8B030D-6E8A-4147-A177-3AD203B41FA5}">
                      <a16:colId xmlns:a16="http://schemas.microsoft.com/office/drawing/2014/main" val="20002"/>
                    </a:ext>
                  </a:extLst>
                </a:gridCol>
                <a:gridCol w="3115390">
                  <a:extLst>
                    <a:ext uri="{9D8B030D-6E8A-4147-A177-3AD203B41FA5}">
                      <a16:colId xmlns:a16="http://schemas.microsoft.com/office/drawing/2014/main" val="20003"/>
                    </a:ext>
                  </a:extLst>
                </a:gridCol>
              </a:tblGrid>
              <a:tr h="689399">
                <a:tc gridSpan="3">
                  <a:txBody>
                    <a:bodyPr/>
                    <a:lstStyle/>
                    <a:p>
                      <a:r>
                        <a:rPr lang="en-US" sz="2400" b="1" dirty="0">
                          <a:solidFill>
                            <a:srgbClr val="FFFFFF"/>
                          </a:solidFill>
                          <a:latin typeface="+mn-lt"/>
                          <a:cs typeface="Times New Roman"/>
                        </a:rPr>
                        <a:t>5</a:t>
                      </a:r>
                      <a:r>
                        <a:rPr lang="en-US" sz="2400" b="1" baseline="30000" dirty="0">
                          <a:solidFill>
                            <a:srgbClr val="FFFFFF"/>
                          </a:solidFill>
                          <a:latin typeface="+mn-lt"/>
                          <a:cs typeface="Times New Roman"/>
                        </a:rPr>
                        <a:t>th</a:t>
                      </a:r>
                      <a:r>
                        <a:rPr lang="en-US" sz="2400" b="1" dirty="0">
                          <a:solidFill>
                            <a:srgbClr val="FFFFFF"/>
                          </a:solidFill>
                          <a:latin typeface="+mn-lt"/>
                          <a:cs typeface="Times New Roman"/>
                        </a:rPr>
                        <a:t> Grade Science</a:t>
                      </a:r>
                    </a:p>
                  </a:txBody>
                  <a:tcPr marL="68580" marR="68580">
                    <a:solidFill>
                      <a:srgbClr val="490219"/>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220545">
                <a:tc row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a:txBody>
                    <a:bodyPr/>
                    <a:lstStyle/>
                    <a:p>
                      <a:pPr algn="ctr"/>
                      <a:r>
                        <a:rPr lang="en-US" sz="1200" dirty="0"/>
                        <a:t>% of </a:t>
                      </a:r>
                      <a:r>
                        <a:rPr lang="en-US" sz="1200" b="1" dirty="0"/>
                        <a:t>Students</a:t>
                      </a:r>
                      <a:r>
                        <a:rPr lang="en-US" sz="1200" dirty="0"/>
                        <a:t> Passing State Assessment</a:t>
                      </a:r>
                    </a:p>
                    <a:p>
                      <a:pPr algn="ctr"/>
                      <a:endParaRPr lang="en-US" sz="1200" i="1" dirty="0">
                        <a:solidFill>
                          <a:srgbClr val="800000"/>
                        </a:solidFill>
                      </a:endParaRPr>
                    </a:p>
                  </a:txBody>
                  <a:tcPr marL="68580" marR="68580" anchor="ctr"/>
                </a:tc>
                <a:tc>
                  <a:txBody>
                    <a:bodyPr/>
                    <a:lstStyle/>
                    <a:p>
                      <a:pPr algn="ctr"/>
                      <a:r>
                        <a:rPr lang="en-US" sz="1200" dirty="0"/>
                        <a:t>Goal</a:t>
                      </a:r>
                    </a:p>
                    <a:p>
                      <a:pPr algn="ctr"/>
                      <a:endParaRPr lang="en-US" sz="1200" dirty="0"/>
                    </a:p>
                    <a:p>
                      <a:pPr algn="ctr"/>
                      <a:endParaRPr lang="en-US" sz="1200" i="1" dirty="0"/>
                    </a:p>
                  </a:txBody>
                  <a:tcPr marL="68580" marR="68580" anchor="ctr"/>
                </a:tc>
                <a:extLst>
                  <a:ext uri="{0D108BD9-81ED-4DB2-BD59-A6C34878D82A}">
                    <a16:rowId xmlns:a16="http://schemas.microsoft.com/office/drawing/2014/main" val="10001"/>
                  </a:ext>
                </a:extLst>
              </a:tr>
              <a:tr h="895408">
                <a:tc vMerge="1">
                  <a:txBody>
                    <a:bodyPr/>
                    <a:lstStyle/>
                    <a:p>
                      <a:endParaRPr lang="en-US" dirty="0"/>
                    </a:p>
                  </a:txBody>
                  <a:tcPr/>
                </a:tc>
                <a:tc>
                  <a:txBody>
                    <a:bodyPr/>
                    <a:lstStyle/>
                    <a:p>
                      <a:pPr algn="ctr"/>
                      <a:r>
                        <a:rPr lang="en-US" sz="1200" b="1" dirty="0"/>
                        <a:t>2019</a:t>
                      </a:r>
                    </a:p>
                  </a:txBody>
                  <a:tcPr marL="68580" marR="68580" anchor="ctr"/>
                </a:tc>
                <a:tc>
                  <a:txBody>
                    <a:bodyPr/>
                    <a:lstStyle/>
                    <a:p>
                      <a:pPr algn="ctr"/>
                      <a:r>
                        <a:rPr lang="en-US" sz="1200" b="1" dirty="0"/>
                        <a:t>2021</a:t>
                      </a:r>
                    </a:p>
                  </a:txBody>
                  <a:tcPr marL="68580" marR="68580" anchor="ctr"/>
                </a:tc>
                <a:extLst>
                  <a:ext uri="{0D108BD9-81ED-4DB2-BD59-A6C34878D82A}">
                    <a16:rowId xmlns:a16="http://schemas.microsoft.com/office/drawing/2014/main" val="10002"/>
                  </a:ext>
                </a:extLst>
              </a:tr>
              <a:tr h="728656">
                <a:tc>
                  <a:txBody>
                    <a:bodyPr/>
                    <a:lstStyle/>
                    <a:p>
                      <a:pPr algn="ctr"/>
                      <a:r>
                        <a:rPr lang="en-US" sz="1200" dirty="0"/>
                        <a:t>Approaches</a:t>
                      </a:r>
                    </a:p>
                  </a:txBody>
                  <a:tcPr marL="68580" marR="68580" anchor="ctr"/>
                </a:tc>
                <a:tc>
                  <a:txBody>
                    <a:bodyPr/>
                    <a:lstStyle/>
                    <a:p>
                      <a:pPr algn="ctr"/>
                      <a:r>
                        <a:rPr lang="en-US" sz="1200" b="0" dirty="0"/>
                        <a:t>94%</a:t>
                      </a:r>
                    </a:p>
                  </a:txBody>
                  <a:tcPr marL="68580" marR="68580" anchor="ctr">
                    <a:noFill/>
                  </a:tcPr>
                </a:tc>
                <a:tc>
                  <a:txBody>
                    <a:bodyPr/>
                    <a:lstStyle/>
                    <a:p>
                      <a:pPr algn="ctr"/>
                      <a:r>
                        <a:rPr lang="en-US" sz="1200" dirty="0"/>
                        <a:t>96%</a:t>
                      </a:r>
                    </a:p>
                  </a:txBody>
                  <a:tcPr marL="68580" marR="68580" anchor="ctr">
                    <a:solidFill>
                      <a:srgbClr val="FFFF00"/>
                    </a:solidFill>
                  </a:tcPr>
                </a:tc>
                <a:extLst>
                  <a:ext uri="{0D108BD9-81ED-4DB2-BD59-A6C34878D82A}">
                    <a16:rowId xmlns:a16="http://schemas.microsoft.com/office/drawing/2014/main" val="10003"/>
                  </a:ext>
                </a:extLst>
              </a:tr>
              <a:tr h="728656">
                <a:tc>
                  <a:txBody>
                    <a:bodyPr/>
                    <a:lstStyle/>
                    <a:p>
                      <a:pPr algn="ctr"/>
                      <a:r>
                        <a:rPr lang="en-US" sz="1200" dirty="0"/>
                        <a:t>Meets</a:t>
                      </a:r>
                    </a:p>
                  </a:txBody>
                  <a:tcPr marL="68580" marR="68580" anchor="ctr"/>
                </a:tc>
                <a:tc>
                  <a:txBody>
                    <a:bodyPr/>
                    <a:lstStyle/>
                    <a:p>
                      <a:pPr algn="ctr"/>
                      <a:r>
                        <a:rPr lang="en-US" sz="1200" dirty="0"/>
                        <a:t>78%</a:t>
                      </a:r>
                    </a:p>
                  </a:txBody>
                  <a:tcPr marL="68580" marR="68580" anchor="ctr"/>
                </a:tc>
                <a:tc>
                  <a:txBody>
                    <a:bodyPr/>
                    <a:lstStyle/>
                    <a:p>
                      <a:pPr algn="ctr"/>
                      <a:r>
                        <a:rPr lang="en-US" sz="1200"/>
                        <a:t>80%</a:t>
                      </a:r>
                      <a:endParaRPr lang="en-US" sz="1200" dirty="0"/>
                    </a:p>
                  </a:txBody>
                  <a:tcPr marL="68580" marR="68580" anchor="ctr">
                    <a:solidFill>
                      <a:srgbClr val="FFFF00"/>
                    </a:solidFill>
                  </a:tcPr>
                </a:tc>
                <a:extLst>
                  <a:ext uri="{0D108BD9-81ED-4DB2-BD59-A6C34878D82A}">
                    <a16:rowId xmlns:a16="http://schemas.microsoft.com/office/drawing/2014/main" val="10004"/>
                  </a:ext>
                </a:extLst>
              </a:tr>
              <a:tr h="728656">
                <a:tc>
                  <a:txBody>
                    <a:bodyPr/>
                    <a:lstStyle/>
                    <a:p>
                      <a:pPr algn="ctr"/>
                      <a:r>
                        <a:rPr lang="en-US" sz="1000" dirty="0"/>
                        <a:t>Masters</a:t>
                      </a:r>
                    </a:p>
                  </a:txBody>
                  <a:tcPr marL="68580" marR="68580" anchor="ctr"/>
                </a:tc>
                <a:tc>
                  <a:txBody>
                    <a:bodyPr/>
                    <a:lstStyle/>
                    <a:p>
                      <a:pPr algn="ctr"/>
                      <a:r>
                        <a:rPr lang="en-US" sz="1200" dirty="0"/>
                        <a:t>38%</a:t>
                      </a:r>
                    </a:p>
                  </a:txBody>
                  <a:tcPr marL="68580" marR="68580" anchor="ctr"/>
                </a:tc>
                <a:tc>
                  <a:txBody>
                    <a:bodyPr/>
                    <a:lstStyle/>
                    <a:p>
                      <a:pPr algn="ctr"/>
                      <a:r>
                        <a:rPr lang="en-US" sz="1200" dirty="0"/>
                        <a:t>40%</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026598" y="11543"/>
            <a:ext cx="9278360" cy="615010"/>
            <a:chOff x="-88900" y="203200"/>
            <a:chExt cx="9307602" cy="596900"/>
          </a:xfrm>
          <a:solidFill>
            <a:srgbClr val="490219"/>
          </a:solidFill>
        </p:grpSpPr>
        <p:sp>
          <p:nvSpPr>
            <p:cNvPr id="6" name="Rectangle 5"/>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8037" y="11543"/>
            <a:ext cx="519646" cy="524011"/>
          </a:xfrm>
          <a:prstGeom prst="rect">
            <a:avLst/>
          </a:prstGeom>
        </p:spPr>
      </p:pic>
      <p:sp>
        <p:nvSpPr>
          <p:cNvPr id="9" name="Rectangle 8"/>
          <p:cNvSpPr/>
          <p:nvPr/>
        </p:nvSpPr>
        <p:spPr>
          <a:xfrm>
            <a:off x="1026598" y="-835636"/>
            <a:ext cx="7861737" cy="646331"/>
          </a:xfrm>
          <a:prstGeom prst="rect">
            <a:avLst/>
          </a:prstGeom>
        </p:spPr>
        <p:txBody>
          <a:bodyPr wrap="square">
            <a:spAutoFit/>
          </a:bodyPr>
          <a:lstStyle/>
          <a:p>
            <a:pPr algn="ctr"/>
            <a:r>
              <a:rPr lang="en-US" b="1" dirty="0">
                <a:solidFill>
                  <a:schemeClr val="bg1"/>
                </a:solidFill>
                <a:latin typeface="Calibri" panose="020F0502020204030204" pitchFamily="34" charset="0"/>
              </a:rPr>
              <a:t>Pharr-San Juan-Alamo Independent School District </a:t>
            </a:r>
            <a:endParaRPr lang="en-US" dirty="0">
              <a:solidFill>
                <a:schemeClr val="bg1"/>
              </a:solidFill>
              <a:latin typeface="Calibri" panose="020F0502020204030204" pitchFamily="34" charset="0"/>
            </a:endParaRPr>
          </a:p>
          <a:p>
            <a:pPr algn="ctr"/>
            <a:r>
              <a:rPr lang="en-US" b="1" dirty="0">
                <a:solidFill>
                  <a:schemeClr val="bg1"/>
                </a:solidFill>
                <a:latin typeface="Calibri" panose="020F0502020204030204" pitchFamily="34" charset="0"/>
              </a:rPr>
              <a:t>2014-2015 Goals </a:t>
            </a:r>
            <a:endParaRPr lang="en-US" dirty="0">
              <a:solidFill>
                <a:schemeClr val="bg1"/>
              </a:solidFill>
            </a:endParaRPr>
          </a:p>
        </p:txBody>
      </p:sp>
      <p:sp>
        <p:nvSpPr>
          <p:cNvPr id="10" name="Rectangle 9"/>
          <p:cNvSpPr/>
          <p:nvPr/>
        </p:nvSpPr>
        <p:spPr>
          <a:xfrm>
            <a:off x="2807838" y="51396"/>
            <a:ext cx="6096000" cy="584775"/>
          </a:xfrm>
          <a:prstGeom prst="rect">
            <a:avLst/>
          </a:prstGeom>
          <a:solidFill>
            <a:srgbClr val="490219"/>
          </a:solidFill>
        </p:spPr>
        <p:txBody>
          <a:bodyPr>
            <a:spAutoFit/>
          </a:bodyPr>
          <a:lstStyle/>
          <a:p>
            <a:pPr algn="ctr"/>
            <a:r>
              <a:rPr lang="en-US" sz="3200" b="1" dirty="0">
                <a:solidFill>
                  <a:schemeClr val="bg1"/>
                </a:solidFill>
                <a:latin typeface="Calibri" panose="020F0502020204030204" pitchFamily="34" charset="0"/>
              </a:rPr>
              <a:t>2020-2021 District Goals </a:t>
            </a:r>
            <a:endParaRPr lang="en-US" sz="3200" dirty="0">
              <a:solidFill>
                <a:schemeClr val="bg1"/>
              </a:solidFill>
            </a:endParaRPr>
          </a:p>
        </p:txBody>
      </p:sp>
    </p:spTree>
    <p:extLst>
      <p:ext uri="{BB962C8B-B14F-4D97-AF65-F5344CB8AC3E}">
        <p14:creationId xmlns:p14="http://schemas.microsoft.com/office/powerpoint/2010/main" val="2182100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514" y="1240531"/>
            <a:ext cx="11661228"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90874"/>
            <a:ext cx="11442356" cy="955331"/>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THE </a:t>
            </a:r>
            <a:r>
              <a:rPr lang="en-US" b="1" dirty="0">
                <a:solidFill>
                  <a:prstClr val="white"/>
                </a:solidFill>
                <a:latin typeface="Calibri" panose="020F0502020204030204" pitchFamily="34" charset="0"/>
              </a:rPr>
              <a:t>BOARD OF EDUCATION </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GOALS AND PROGRESS MEASURE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E810763-DE9C-4E44-8BF0-2558193A6F88}"/>
              </a:ext>
            </a:extLst>
          </p:cNvPr>
          <p:cNvSpPr/>
          <p:nvPr/>
        </p:nvSpPr>
        <p:spPr>
          <a:xfrm>
            <a:off x="329514" y="1072495"/>
            <a:ext cx="11442356" cy="5372625"/>
          </a:xfrm>
          <a:prstGeom prst="rect">
            <a:avLst/>
          </a:prstGeom>
        </p:spPr>
        <p:txBody>
          <a:bodyPr wrap="square">
            <a:spAutoFit/>
          </a:bodyPr>
          <a:lstStyle/>
          <a:p>
            <a:pPr marL="63500" marR="152400" indent="0">
              <a:lnSpc>
                <a:spcPct val="107000"/>
              </a:lnSpc>
              <a:spcBef>
                <a:spcPts val="930"/>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Reading will increase from 46% to 55%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1.1:</a:t>
            </a:r>
            <a:r>
              <a:rPr lang="en-US" sz="1100" dirty="0">
                <a:latin typeface="Calibri" panose="020F0502020204030204" pitchFamily="34" charset="0"/>
                <a:ea typeface="Calibri" panose="020F0502020204030204" pitchFamily="34" charset="0"/>
                <a:cs typeface="Calibri" panose="020F0502020204030204" pitchFamily="34" charset="0"/>
              </a:rPr>
              <a:t>   The percent of grade 3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25% to 34% by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1.2:</a:t>
            </a:r>
            <a:r>
              <a:rPr lang="en-US" sz="1100" dirty="0">
                <a:latin typeface="Calibri" panose="020F0502020204030204" pitchFamily="34" charset="0"/>
                <a:ea typeface="Calibri" panose="020F0502020204030204" pitchFamily="34" charset="0"/>
                <a:cs typeface="Calibri" panose="020F0502020204030204" pitchFamily="34" charset="0"/>
              </a:rPr>
              <a:t>  The percent of grade 2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25% to 34% by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1.3:</a:t>
            </a:r>
            <a:r>
              <a:rPr lang="en-US" sz="1100" dirty="0">
                <a:latin typeface="Calibri" panose="020F0502020204030204" pitchFamily="34" charset="0"/>
                <a:ea typeface="Calibri" panose="020F0502020204030204" pitchFamily="34" charset="0"/>
                <a:cs typeface="Calibri" panose="020F0502020204030204" pitchFamily="34" charset="0"/>
              </a:rPr>
              <a:t>  The percent of grade 1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23% to 32% by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1.4:</a:t>
            </a:r>
            <a:r>
              <a:rPr lang="en-US" sz="1100" dirty="0">
                <a:latin typeface="Calibri" panose="020F0502020204030204" pitchFamily="34" charset="0"/>
                <a:ea typeface="Calibri" panose="020F0502020204030204" pitchFamily="34" charset="0"/>
                <a:cs typeface="Calibri" panose="020F0502020204030204" pitchFamily="34" charset="0"/>
              </a:rPr>
              <a:t>  The percent of grade kindergarten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15% to 23% by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3500" marR="152400" indent="0">
              <a:lnSpc>
                <a:spcPct val="107000"/>
              </a:lnSpc>
              <a:spcBef>
                <a:spcPts val="805"/>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2:</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Mathematics will increase from 56% to 65%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2.1:</a:t>
            </a:r>
            <a:r>
              <a:rPr lang="en-US" sz="1100" dirty="0">
                <a:latin typeface="Calibri" panose="020F0502020204030204" pitchFamily="34" charset="0"/>
                <a:ea typeface="Calibri" panose="020F0502020204030204" pitchFamily="34" charset="0"/>
                <a:cs typeface="Calibri" panose="020F0502020204030204" pitchFamily="34" charset="0"/>
              </a:rPr>
              <a:t> Proficiency in grade 3 students on Imagine Math Beginning of Year Assessment will increase from 7% to 16% by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2.2:</a:t>
            </a:r>
            <a:r>
              <a:rPr lang="en-US" sz="1100" dirty="0">
                <a:latin typeface="Calibri" panose="020F0502020204030204" pitchFamily="34" charset="0"/>
                <a:ea typeface="Calibri" panose="020F0502020204030204" pitchFamily="34" charset="0"/>
                <a:cs typeface="Calibri" panose="020F0502020204030204" pitchFamily="34" charset="0"/>
              </a:rPr>
              <a:t>  Proficiency in grade 2 students on Imagine Math Beginning of Year Assessment will increase from 33% to 42% by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2.3:</a:t>
            </a:r>
            <a:r>
              <a:rPr lang="en-US" sz="1100" dirty="0">
                <a:latin typeface="Calibri" panose="020F0502020204030204" pitchFamily="34" charset="0"/>
                <a:ea typeface="Calibri" panose="020F0502020204030204" pitchFamily="34" charset="0"/>
                <a:cs typeface="Calibri" panose="020F0502020204030204" pitchFamily="34" charset="0"/>
              </a:rPr>
              <a:t> Proficiency in grade 1 students on Imagine Math Beginning of the Year Assessment will increase from 11% to 19% by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2.4:</a:t>
            </a:r>
            <a:r>
              <a:rPr lang="en-US" sz="1100" dirty="0">
                <a:latin typeface="Calibri" panose="020F0502020204030204" pitchFamily="34" charset="0"/>
                <a:ea typeface="Calibri" panose="020F0502020204030204" pitchFamily="34" charset="0"/>
                <a:cs typeface="Calibri" panose="020F0502020204030204" pitchFamily="34" charset="0"/>
              </a:rPr>
              <a:t> Proficiency in grade kindergarten on Imagine Math Beginning of the Year Assessment will increase from 1% to 10% by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3500" marR="109855" indent="0">
              <a:lnSpc>
                <a:spcPct val="107000"/>
              </a:lnSpc>
              <a:spcBef>
                <a:spcPts val="790"/>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grades 5-8 who perform at meets grade level or above on STAAR Reading will increase from 45% to 55% by June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86995" indent="0" algn="just">
              <a:lnSpc>
                <a:spcPct val="107000"/>
              </a:lnSpc>
              <a:spcBef>
                <a:spcPts val="81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5 at meets level on STAAR Reading will increase from 53% to 60% by June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3.2:</a:t>
            </a:r>
            <a:r>
              <a:rPr lang="en-US" sz="1100" dirty="0">
                <a:latin typeface="Calibri" panose="020F0502020204030204" pitchFamily="34" charset="0"/>
                <a:ea typeface="Calibri" panose="020F0502020204030204" pitchFamily="34" charset="0"/>
                <a:cs typeface="Calibri" panose="020F0502020204030204" pitchFamily="34" charset="0"/>
              </a:rPr>
              <a:t> The percentage of students in grade 6 at meets level on STAAR Reading will increase from 26% to 30% by June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7 at meets level on STAAR Reading will increase from 37% to 42% by June 2023.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3.4:</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8 at meets level on STAAR Reading will increase from 42% to 47%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R="109855">
              <a:lnSpc>
                <a:spcPct val="107000"/>
              </a:lnSpc>
              <a:spcBef>
                <a:spcPts val="795"/>
              </a:spcBef>
            </a:pPr>
            <a:r>
              <a:rPr lang="en-US" sz="1100" b="1" dirty="0">
                <a:latin typeface="Calibri" panose="020F0502020204030204" pitchFamily="34" charset="0"/>
                <a:ea typeface="Calibri" panose="020F0502020204030204" pitchFamily="34" charset="0"/>
                <a:cs typeface="Calibri" panose="020F0502020204030204" pitchFamily="34" charset="0"/>
              </a:rPr>
              <a:t>Goal 4:</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who are College, Career and Military Ready will increase from 70% to 80%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4.1:</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an industry-based certification will increase from 4% to 30%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4.2:</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3 college hours in ELA or Math or 9 hours in any other course will increase from 51% to 60%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4.3:</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 Level I or Level II certificate will increase from 6% to 10% by June 2023.</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4080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PHARR-SAN JUAN-ALAMO INDEPENDENT SCHOOL DISTRICT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r>
              <a:rPr lang="en-US" sz="4000" u="sng" dirty="0"/>
              <a:t>Goals</a:t>
            </a:r>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Goal Area 1:  Student Achievement</a:t>
            </a:r>
          </a:p>
          <a:p>
            <a:r>
              <a:rPr lang="en-US" dirty="0"/>
              <a:t>Goal Area 2:  Closing the Gaps</a:t>
            </a:r>
          </a:p>
          <a:p>
            <a:r>
              <a:rPr lang="en-US" dirty="0"/>
              <a:t>Goal Area 3:  Improve Safety, Public Support, Culture &amp; Climate</a:t>
            </a:r>
          </a:p>
          <a:p>
            <a:r>
              <a:rPr lang="en-US" dirty="0"/>
              <a:t>Goal Area 4:  Increase Staff Quality, Recruitment and Retention</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855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 AREA PRESENTATION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endParaRPr lang="en-US" sz="4000" u="sng" dirty="0"/>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Goal Area 1:  Student Achievement</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552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9464946"/>
              </p:ext>
            </p:extLst>
          </p:nvPr>
        </p:nvGraphicFramePr>
        <p:xfrm>
          <a:off x="281578" y="189634"/>
          <a:ext cx="11637848" cy="6403353"/>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87871">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1955">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performing at meets grade level or above on STAAR reading 3-8 will increase from 41% to 44% by having access to a standards-aligned guaranteed and viable curriculum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89278">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876835">
                <a:tc>
                  <a:txBody>
                    <a:bodyPr/>
                    <a:lstStyle/>
                    <a:p>
                      <a:pPr algn="l" fontAlgn="t"/>
                      <a:r>
                        <a:rPr lang="en-US" sz="900" b="0" i="0" u="none" strike="noStrike" dirty="0">
                          <a:solidFill>
                            <a:srgbClr val="000000"/>
                          </a:solidFill>
                          <a:effectLst/>
                          <a:latin typeface="Calibri" panose="020F0502020204030204" pitchFamily="34" charset="0"/>
                        </a:rPr>
                        <a:t>Curriculum writing initiatives with virtual and in-person learning for ELAR/SLAR based on need's assessment using data and trends will be executed.</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en-US" sz="900" b="0" i="0" u="none" strike="noStrike" dirty="0">
                          <a:solidFill>
                            <a:srgbClr val="000000"/>
                          </a:solidFill>
                          <a:effectLst/>
                          <a:latin typeface="Calibri" panose="020F0502020204030204" pitchFamily="34" charset="0"/>
                        </a:rPr>
                        <a:t>Chief Academic Officer Executive Officers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Content Coordinators </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Content teachers (elementary, middle and high school)</a:t>
                      </a:r>
                      <a:br>
                        <a:rPr lang="en-US" sz="900" b="0" i="0" u="none" strike="noStrike" dirty="0">
                          <a:solidFill>
                            <a:srgbClr val="000000"/>
                          </a:solidFill>
                          <a:effectLst/>
                          <a:latin typeface="Calibri" panose="020F0502020204030204" pitchFamily="34" charset="0"/>
                        </a:rPr>
                      </a:br>
                      <a:endParaRPr lang="en-US" sz="900" b="0" i="0" u="none" strike="noStrike" dirty="0">
                        <a:solidFill>
                          <a:srgbClr val="000000"/>
                        </a:solidFill>
                        <a:effectLst/>
                        <a:latin typeface="Calibri" panose="020F05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TEKS resources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Curriculum Templates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Curriculum Calendar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local student data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June 2020 – Aug.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Curriculum documents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Lesson plans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Leader [CLL] agendas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Walkthrough documents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 on the STAAR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 retention</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Results Driven Accountability Report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 [BMs]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Results Driven Accountability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Learning  Objectives [SLOs] Pre/Post Test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Special Ed. &amp;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21511">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 Writing instruction will be provided for all students in grades PK - 12.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 Depth of Knowledge (DOK) questions will be updated for each literary selection (all genres) during curriculum development sessions.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Integrate technology into the curriculum to provide virtual and in-person learning with the use of the following platforms: Google Classroom, I-station, My On, Newsela, Accelerated Reader, Learning Ally, Read 180, </a:t>
                      </a:r>
                      <a:r>
                        <a:rPr lang="en-US" sz="700" b="0" i="0" u="none" strike="noStrike" dirty="0" err="1">
                          <a:solidFill>
                            <a:srgbClr val="000000"/>
                          </a:solidFill>
                          <a:effectLst/>
                          <a:latin typeface="Calibri Light" panose="020F0302020204030204" pitchFamily="34" charset="0"/>
                        </a:rPr>
                        <a:t>MackinVia</a:t>
                      </a:r>
                      <a:r>
                        <a:rPr lang="en-US" sz="700" b="0" i="0" u="none" strike="noStrike" dirty="0">
                          <a:solidFill>
                            <a:srgbClr val="000000"/>
                          </a:solidFill>
                          <a:effectLst/>
                          <a:latin typeface="Calibri Light" panose="020F0302020204030204" pitchFamily="34" charset="0"/>
                        </a:rPr>
                        <a:t> and Systems 44.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31512">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en-US" sz="900" b="0" i="0" u="none" strike="noStrike" dirty="0">
                          <a:solidFill>
                            <a:srgbClr val="000000"/>
                          </a:solidFill>
                          <a:effectLst/>
                          <a:latin typeface="Calibri" panose="020F0502020204030204" pitchFamily="34" charset="0"/>
                        </a:rPr>
                        <a:t>District and Campus Leadership Teams will monitor the implementation of the​ curriculum at each campus through teamed-up walkthroughs (virtual and in-person).</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en-US" sz="900" b="0" i="0" u="none" strike="noStrike" dirty="0">
                          <a:solidFill>
                            <a:srgbClr val="000000"/>
                          </a:solidFill>
                          <a:effectLst/>
                          <a:latin typeface="Calibri" panose="020F0502020204030204" pitchFamily="34" charset="0"/>
                        </a:rPr>
                        <a:t>Principals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Assistant principals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Executive Officers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Coordinators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Strategists</a:t>
                      </a:r>
                      <a:br>
                        <a:rPr lang="en-US" sz="900" b="0" i="0" u="none" strike="noStrike" dirty="0">
                          <a:solidFill>
                            <a:srgbClr val="000000"/>
                          </a:solidFill>
                          <a:effectLst/>
                          <a:latin typeface="Calibri" panose="020F0502020204030204" pitchFamily="34" charset="0"/>
                        </a:rPr>
                      </a:br>
                      <a:r>
                        <a:rPr lang="en-US" sz="900" b="0" i="0" u="none" strike="noStrike" dirty="0">
                          <a:solidFill>
                            <a:srgbClr val="000000"/>
                          </a:solidFill>
                          <a:effectLst/>
                          <a:latin typeface="Calibri" panose="020F0502020204030204" pitchFamily="34" charset="0"/>
                        </a:rPr>
                        <a:t>Directors                               Chief Academic Officer</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Assistant 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Strategists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Directors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Sep.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May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en-US" sz="800" b="0" i="0" u="none" strike="noStrike" dirty="0">
                          <a:solidFill>
                            <a:srgbClr val="000000"/>
                          </a:solidFill>
                          <a:effectLst/>
                          <a:latin typeface="Calibri" panose="020F0502020204030204" pitchFamily="34" charset="0"/>
                        </a:rPr>
                        <a:t>−Walk-through documentation</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BM1 and BM2 scores show increases in student achievement and student performance growth</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 and Benchmarks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STAAR/TELPAS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37839">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Observe and provide feedback to teachers on effective and rigorous instructional reading strategies.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Ensure appropriate pacing of the curriculum based on the timelines.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Team Walks, with EO and Campus Administration Team will be scheduled monthly in order to calibrate and provide growth opportunities for campus administrators.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52681">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en-US" sz="1100" b="0" i="0" u="none" strike="noStrike" dirty="0">
                          <a:solidFill>
                            <a:srgbClr val="000000"/>
                          </a:solidFill>
                          <a:effectLst/>
                          <a:latin typeface="Calibri" panose="020F0502020204030204" pitchFamily="34" charset="0"/>
                        </a:rPr>
                        <a:t>Ongoing support for the implementation of the ELAR/SLAR curriculum through CLCs. Provide a balance btw print, multimedia, and electronic resources.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Academic Officer     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Directors for Assessment, Dual Language and Special Education</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504/Dyslexia Director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Coaches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Strategists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Training Material</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Training 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District Curriculum, Pacing guide, Year- at- a- Glance, Weekly Lessons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Local Data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Sep.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Aug.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Agendas and 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Communities Meetings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BM1 and BM2 scores show increases in student achievement and student performance growth</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performance of students at Meets &amp; Master performance level on STAAR/EOC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student performance on </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 and Benchmarks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Teachers will be provided support in the implementation of writing across all subjects.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Support technology integration within the ELAR/ SLAR curriculum in order to enhance the virtual learning lessons.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CLLs will allow for math lesson planning during CLCs in order to create consistency among the reading classes being taught.</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579359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202431468"/>
              </p:ext>
            </p:extLst>
          </p:nvPr>
        </p:nvGraphicFramePr>
        <p:xfrm>
          <a:off x="281578" y="189634"/>
          <a:ext cx="11637848" cy="6420835"/>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performing at meets grade level or above on STAAR reading 3-8 will increase from  41% to 44% through data driven instruction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961344">
                <a:tc>
                  <a:txBody>
                    <a:bodyPr/>
                    <a:lstStyle/>
                    <a:p>
                      <a:pPr algn="l" fontAlgn="t"/>
                      <a:r>
                        <a:rPr lang="en-US" sz="900" b="0" i="0" u="none" strike="noStrike" dirty="0">
                          <a:solidFill>
                            <a:srgbClr val="000000"/>
                          </a:solidFill>
                          <a:effectLst/>
                          <a:latin typeface="Calibri" panose="020F0502020204030204" pitchFamily="34" charset="0"/>
                        </a:rPr>
                        <a:t>Testing calendar will be created to provide district-wide alignment of assessments.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Academic Officer Assessment Director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Content Coordinators (elementary, middle and high school)</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Assessment calendar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Instructional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Assessed curriculum</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Sep. 2020 – Aug.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Completed testing calendars and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Agendas and sign 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 on the  STAAR, Domain III, TELPAS, Results Driven Accountability Report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 [BMs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Results Driven Accountability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Learning  Objectives [SLOs] Pre/Post Test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Special Education &amp;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74928">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 Aligned CBAs and district Benchmarks will be administered district-wide to monitor student progress in the curriculum.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 Utilize DMAC reports (ie. Distrcator analysis, item analysis, SE tutorials, quintile charts etc,) to identify areas of concern in order to prescribe appropriate resources for intervention.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Utilize DMAC TAG to create spiral reviews based on areas of concerns to ensure progress from BM1 to BM 2 and from previous year to current year STAAR.</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823863">
                <a:tc>
                  <a:txBody>
                    <a:bodyPr/>
                    <a:lstStyle/>
                    <a:p>
                      <a:pPr algn="l" fontAlgn="t"/>
                      <a:r>
                        <a:rPr lang="en-US" sz="900" b="0" i="0" u="none" strike="noStrike" dirty="0">
                          <a:solidFill>
                            <a:srgbClr val="000000"/>
                          </a:solidFill>
                          <a:effectLst/>
                          <a:latin typeface="Calibri" panose="020F0502020204030204" pitchFamily="34" charset="0"/>
                        </a:rPr>
                        <a:t>Campus Performance Review sessions (CPRs) will be held at each campus within 48 hours following the district level CBA or Benchmark.</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Campus Leadership Team          Executive Officers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STAAR and DMAC 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Action Plans and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Tutorial Curriculum and Tutorial Student lists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Plan for each student group</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Feb.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Progress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Profiles, DMAC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Reports, Campus Data</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Reports, Campus Performance Reviews [CPRs]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BM1 and BM2 scores show increases in student achievement and student performance growth</a:t>
                      </a:r>
                    </a:p>
                    <a:p>
                      <a:endParaRPr lang="en-US" dirty="0"/>
                    </a:p>
                  </a:txBody>
                  <a:tcPr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TPRI/TEJAS LEE</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Compensatory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Local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55653">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Closely monitor and intervene when students are not reading on grade level by the end of 2nd grade (fluency, comprehension).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Following each CBA or Benchmark, the campus leadership team will analyze campus level data and develop action plans, including tutrorials, that target areas of concern for all student groups and sub-groups scheduled after-school, Saturday or through enrichment periods.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Schedule academic meetings with parents following district benchmarks to inform them of students' results, progress and available interventions.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35284">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Calibri Light" panose="020F0302020204030204" pitchFamily="34" charset="0"/>
                        </a:rPr>
                        <a:t>4) Teachers will identify students in each phase of accountability following each CBA and </a:t>
                      </a:r>
                      <a:r>
                        <a:rPr lang="en-US" sz="700" b="0" i="0" u="none" strike="noStrike" dirty="0" err="1">
                          <a:solidFill>
                            <a:schemeClr val="tx1"/>
                          </a:solidFill>
                          <a:effectLst/>
                          <a:latin typeface="Calibri Light" panose="020F0302020204030204" pitchFamily="34" charset="0"/>
                        </a:rPr>
                        <a:t>Benchamrk</a:t>
                      </a:r>
                      <a:r>
                        <a:rPr lang="en-US" sz="700" b="0" i="0" u="none" strike="noStrike" dirty="0">
                          <a:solidFill>
                            <a:schemeClr val="tx1"/>
                          </a:solidFill>
                          <a:effectLst/>
                          <a:latin typeface="Calibri Light" panose="020F0302020204030204" pitchFamily="34" charset="0"/>
                        </a:rPr>
                        <a:t> using DMAC </a:t>
                      </a:r>
                      <a:r>
                        <a:rPr lang="en-US" sz="700" b="0" i="0" u="none" strike="noStrike" dirty="0" err="1">
                          <a:solidFill>
                            <a:schemeClr val="tx1"/>
                          </a:solidFill>
                          <a:effectLst/>
                          <a:latin typeface="Calibri Light" panose="020F0302020204030204" pitchFamily="34" charset="0"/>
                        </a:rPr>
                        <a:t>reprots</a:t>
                      </a:r>
                      <a:r>
                        <a:rPr lang="en-US" sz="700" b="0" i="0" u="none" strike="noStrike" dirty="0">
                          <a:solidFill>
                            <a:schemeClr val="tx1"/>
                          </a:solidFill>
                          <a:effectLst/>
                          <a:latin typeface="Calibri Light" panose="020F0302020204030204" pitchFamily="34" charset="0"/>
                        </a:rPr>
                        <a:t> to form tutorial groups for the Master's Level on the STAAR/EOC assessment.</a:t>
                      </a: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89859036"/>
                  </a:ext>
                </a:extLst>
              </a:tr>
              <a:tr h="137265">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b"/>
                      <a:r>
                        <a:rPr lang="en-US" sz="900" b="0" i="0" u="none" strike="noStrike" dirty="0">
                          <a:solidFill>
                            <a:srgbClr val="000000"/>
                          </a:solidFill>
                          <a:effectLst/>
                          <a:latin typeface="Calibri" panose="020F0502020204030204" pitchFamily="34" charset="0"/>
                        </a:rPr>
                        <a:t>District Review Sessions (DRSs) will be held to review CBA and Benchmark data with campus administrators and program related staff to identify areas of concern in order to plan next steps.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Academic Officer                Executive Officers            </a:t>
                      </a:r>
                    </a:p>
                    <a:p>
                      <a:pPr algn="l" rtl="0" fontAlgn="t"/>
                      <a:r>
                        <a:rPr lang="en-US" sz="700" b="0" i="0" u="none" strike="noStrike" dirty="0">
                          <a:solidFill>
                            <a:srgbClr val="000000"/>
                          </a:solidFill>
                          <a:effectLst/>
                          <a:latin typeface="Calibri Light" panose="020F0302020204030204" pitchFamily="34" charset="0"/>
                        </a:rPr>
                        <a:t>Program Directors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Curriculum writers for all levels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and Campus Benchmark 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Plan for Interventions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Feb.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Agendas and 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Analysis documents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Review[CPRs] documents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BM1 and BM2 scores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growth</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Increased performance of students at Meets &amp; Masters performance levels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 and 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Specialized personnel will support the academic needs of each area of need.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Involve program directors and coordinators in DRSs so that collective efforts are coordinated with action plans on how each department will address areas of need.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After each DRS, individual campuses will submit Campus Action Plans (Next Steps) to respective EOs for feedback on intervention activities.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43224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233966327"/>
              </p:ext>
            </p:extLst>
          </p:nvPr>
        </p:nvGraphicFramePr>
        <p:xfrm>
          <a:off x="281578" y="189634"/>
          <a:ext cx="11637848" cy="6311653"/>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                                                    </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24508">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en-US" sz="900" b="0" i="0" u="none" strike="noStrike" dirty="0">
                          <a:solidFill>
                            <a:srgbClr val="000000"/>
                          </a:solidFill>
                          <a:effectLst/>
                          <a:latin typeface="Calibri" panose="020F0502020204030204" pitchFamily="34" charset="0"/>
                        </a:rPr>
                        <a:t>Training will be provided for teachers, administrators and program related staff throughout the school year on the assessed curriculum and the state accountability system. </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Assistant 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leadership team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Leader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Facilitator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Department chairs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teachers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Lead4ward</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 Diana </a:t>
                      </a:r>
                      <a:r>
                        <a:rPr lang="en-US" sz="700" b="0" i="0" u="none" strike="noStrike" dirty="0" err="1">
                          <a:solidFill>
                            <a:srgbClr val="000000"/>
                          </a:solidFill>
                          <a:effectLst/>
                          <a:latin typeface="Calibri Light" panose="020F0302020204030204" pitchFamily="34" charset="0"/>
                        </a:rPr>
                        <a:t>Ramiez</a:t>
                      </a:r>
                      <a:r>
                        <a:rPr lang="en-US" sz="700" b="0" i="0" u="none" strike="noStrike" dirty="0">
                          <a:solidFill>
                            <a:srgbClr val="000000"/>
                          </a:solidFill>
                          <a:effectLst/>
                          <a:latin typeface="Calibri Light" panose="020F0302020204030204" pitchFamily="34" charset="0"/>
                        </a:rPr>
                        <a:t> will be used as a consultant        Region 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federal accountability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 STAAR  Literature l </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2020 -              April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PowerPoints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Closing achievement gaps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the percent of students at the Meets and Masters levels on STAAR/EOC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student progress made</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III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47315">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 Initial and ongoing training on the changes in the Texas accountability system by Lead4ward and Region One ESC.</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 Focused mini sessions on effective reading strategies by high scoring teachers for other teachers across the district.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Spiral Reviews (from Assessed Curriculum) will be created by ELAR/SLAR Coordinators and be provided to campuses based on areas of concern.</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91001">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b"/>
                      <a:r>
                        <a:rPr lang="en-US" sz="900" b="0" i="0" u="none" strike="noStrike" dirty="0">
                          <a:solidFill>
                            <a:srgbClr val="000000"/>
                          </a:solidFill>
                          <a:effectLst/>
                          <a:latin typeface="Calibri" panose="020F0502020204030204" pitchFamily="34" charset="0"/>
                        </a:rPr>
                        <a:t>Ongoing professional development curriculum training will be provided for teachers, administrators and program related staff on virtual instructional strategies (e.g. CIF) and data analysis.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Assistant 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leadership team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Leader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Facilitator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Department chairs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teachers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Lead4ward</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Region 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federal accountability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     May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PowerPoints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Closing achievement gaps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the percent of students at the Meets and Masters levels on STAAR/EOC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student progress made</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endParaRPr lang="en-US" dirty="0"/>
                    </a:p>
                  </a:txBody>
                  <a:tcPr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14744">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Opportunities to participate in online technology professional development will be offered to address time constraint issues. This will be done via </a:t>
                      </a:r>
                      <a:r>
                        <a:rPr lang="en-US" sz="700" b="0" i="0" u="none" strike="noStrike" dirty="0" err="1">
                          <a:solidFill>
                            <a:srgbClr val="000000"/>
                          </a:solidFill>
                          <a:effectLst/>
                          <a:latin typeface="Calibri Light" panose="020F0302020204030204" pitchFamily="34" charset="0"/>
                        </a:rPr>
                        <a:t>Hoonuit</a:t>
                      </a:r>
                      <a:r>
                        <a:rPr lang="en-US" sz="700" b="0" i="0" u="none" strike="noStrike" dirty="0">
                          <a:solidFill>
                            <a:srgbClr val="000000"/>
                          </a:solidFill>
                          <a:effectLst/>
                          <a:latin typeface="Calibri Light" panose="020F0302020204030204" pitchFamily="34" charset="0"/>
                        </a:rPr>
                        <a:t> and the </a:t>
                      </a:r>
                      <a:r>
                        <a:rPr lang="en-US" sz="700" b="0" i="0" u="none" strike="noStrike" dirty="0" err="1">
                          <a:solidFill>
                            <a:srgbClr val="000000"/>
                          </a:solidFill>
                          <a:effectLst/>
                          <a:latin typeface="Calibri Light" panose="020F0302020204030204" pitchFamily="34" charset="0"/>
                        </a:rPr>
                        <a:t>MegaByte</a:t>
                      </a:r>
                      <a:r>
                        <a:rPr lang="en-US" sz="700" b="0" i="0" u="none" strike="noStrike" dirty="0">
                          <a:solidFill>
                            <a:srgbClr val="000000"/>
                          </a:solidFill>
                          <a:effectLst/>
                          <a:latin typeface="Calibri Light" panose="020F0302020204030204" pitchFamily="34" charset="0"/>
                        </a:rPr>
                        <a:t> Consortium.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Resources and support will be provided by District and Campus Instrucational Technologist to integrate technology into the core curriculum.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Library Media Specialists provide training in various areas of technology and online resources for ELA/SLAR.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99610">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en-US" sz="900" b="0" i="0" u="none" strike="noStrike" dirty="0">
                          <a:solidFill>
                            <a:srgbClr val="000000"/>
                          </a:solidFill>
                          <a:effectLst/>
                          <a:latin typeface="Calibri" panose="020F0502020204030204" pitchFamily="34" charset="0"/>
                        </a:rPr>
                        <a:t>ELAR/SLAR teachers will receive training on TEKS analysis to determine depth and complexity of each student expectation taught.</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ELAR Coordinators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Instructional Coaches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Administration</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Local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           March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b"/>
                      <a:r>
                        <a:rPr lang="en-US" sz="800" b="0" i="0" u="none" strike="noStrike" dirty="0">
                          <a:solidFill>
                            <a:srgbClr val="000000"/>
                          </a:solidFill>
                          <a:effectLst/>
                          <a:latin typeface="Calibri" panose="020F0502020204030204" pitchFamily="34" charset="0"/>
                        </a:rPr>
                        <a:t>Increased student progress for all students to include sub populations as measured on CBAs, BMs, STAAR, TELPAS</a:t>
                      </a:r>
                      <a:br>
                        <a:rPr lang="en-US" sz="800" b="0" i="0" u="none" strike="noStrike" dirty="0">
                          <a:solidFill>
                            <a:srgbClr val="000000"/>
                          </a:solidFill>
                          <a:effectLst/>
                          <a:latin typeface="Calibri" panose="020F0502020204030204" pitchFamily="34" charset="0"/>
                        </a:rPr>
                      </a:br>
                      <a:br>
                        <a:rPr lang="en-US" sz="800" b="0" i="0" u="none" strike="noStrike" dirty="0">
                          <a:solidFill>
                            <a:srgbClr val="000000"/>
                          </a:solidFill>
                          <a:effectLst/>
                          <a:latin typeface="Calibri" panose="020F0502020204030204" pitchFamily="34" charset="0"/>
                        </a:rPr>
                      </a:br>
                      <a:endParaRPr lang="en-US" sz="800" b="0" i="0" u="none" strike="noStrike" dirty="0">
                        <a:solidFill>
                          <a:srgbClr val="000000"/>
                        </a:solidFill>
                        <a:effectLst/>
                        <a:latin typeface="Calibri" panose="020F0502020204030204" pitchFamily="34" charset="0"/>
                      </a:endParaRPr>
                    </a:p>
                  </a:txBody>
                  <a:tcPr marL="4763" marR="4763" marT="4763" anchor="b">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Training on reading development skills (state reading academies) will be conducted for K-3rd grade teachers by Region One ESC.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Traing for Middle School ELAR teachers on literacy by Region One ESC and Dr. Louis.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Training for high school teachers on Kagan and S3s strategies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4322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655864521"/>
              </p:ext>
            </p:extLst>
          </p:nvPr>
        </p:nvGraphicFramePr>
        <p:xfrm>
          <a:off x="277076" y="191833"/>
          <a:ext cx="11637848" cy="6621142"/>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Math will increase by three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Mathematics will increase two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 Collect and assess data to monitor student progress weekly and drive interventions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1/ SCE Coordinator</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 Assistant 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Benchmarks</a:t>
                      </a:r>
                    </a:p>
                    <a:p>
                      <a:pPr algn="l" fontAlgn="t"/>
                      <a:r>
                        <a:rPr lang="en-US" sz="700" b="0" i="0" u="none" strike="noStrike" dirty="0">
                          <a:solidFill>
                            <a:srgbClr val="000000"/>
                          </a:solidFill>
                          <a:effectLst/>
                          <a:latin typeface="Calibri Light"/>
                        </a:rPr>
                        <a:t>  STAAR Release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Progressing Monitoring Reports</a:t>
                      </a:r>
                    </a:p>
                    <a:p>
                      <a:pPr algn="l" fontAlgn="t"/>
                      <a:r>
                        <a:rPr lang="en-US" sz="700" b="0" i="0" u="none" strike="noStrike" dirty="0">
                          <a:solidFill>
                            <a:srgbClr val="000000"/>
                          </a:solidFill>
                          <a:effectLst/>
                          <a:latin typeface="Calibri Light"/>
                        </a:rPr>
                        <a:t>   DMAC Reports</a:t>
                      </a:r>
                    </a:p>
                    <a:p>
                      <a:pPr algn="l" fontAlgn="t"/>
                      <a:r>
                        <a:rPr lang="en-US" sz="700" b="0" i="0" u="none" strike="noStrike" dirty="0">
                          <a:solidFill>
                            <a:srgbClr val="000000"/>
                          </a:solidFill>
                          <a:effectLst/>
                          <a:latin typeface="Calibri Light"/>
                        </a:rPr>
                        <a:t>    Walk  through reflections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Data charts/ Data Room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increase scores academically</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weekly assessments</a:t>
                      </a:r>
                    </a:p>
                    <a:p>
                      <a:pPr algn="l" fontAlgn="t"/>
                      <a:r>
                        <a:rPr lang="en-US" sz="700" b="0" i="0" u="none" strike="noStrike" dirty="0">
                          <a:solidFill>
                            <a:srgbClr val="000000"/>
                          </a:solidFill>
                          <a:effectLst/>
                          <a:latin typeface="Calibri Light"/>
                        </a:rPr>
                        <a:t>  CBA”s </a:t>
                      </a:r>
                    </a:p>
                    <a:p>
                      <a:pPr algn="l" fontAlgn="t"/>
                      <a:r>
                        <a:rPr lang="en-US" sz="700" b="0" i="0" u="none" strike="noStrike" dirty="0">
                          <a:solidFill>
                            <a:srgbClr val="000000"/>
                          </a:solidFill>
                          <a:effectLst/>
                          <a:latin typeface="Calibri Light"/>
                        </a:rPr>
                        <a:t>  BM ‘s</a:t>
                      </a:r>
                    </a:p>
                    <a:p>
                      <a:pPr algn="l" fontAlgn="t"/>
                      <a:r>
                        <a:rPr lang="en-US" sz="700" b="0" i="0" u="none" strike="noStrike" dirty="0">
                          <a:solidFill>
                            <a:srgbClr val="000000"/>
                          </a:solidFill>
                          <a:effectLst/>
                          <a:latin typeface="Calibri Light"/>
                        </a:rPr>
                        <a:t>  TELPAS</a:t>
                      </a:r>
                    </a:p>
                    <a:p>
                      <a:pPr algn="l" fontAlgn="t"/>
                      <a:r>
                        <a:rPr lang="en-US" sz="700" b="0" i="0" u="none" strike="noStrike" dirty="0">
                          <a:solidFill>
                            <a:srgbClr val="000000"/>
                          </a:solidFill>
                          <a:effectLst/>
                          <a:latin typeface="Calibri Light"/>
                        </a:rPr>
                        <a:t>  STAAR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Special Ed. &amp;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 1. Use ongoing district formative and summative assessments by grade levels ( weekly, CBA, BM I ) &amp; II</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94180">
                <a:tc gridSpan="8">
                  <a:txBody>
                    <a:bodyPr/>
                    <a:lstStyle/>
                    <a:p>
                      <a:pPr algn="l" fontAlgn="t"/>
                      <a:r>
                        <a:rPr lang="sk-SK" sz="700" u="none" strike="noStrike" dirty="0">
                          <a:effectLst/>
                        </a:rPr>
                        <a:t> </a:t>
                      </a:r>
                      <a:r>
                        <a:rPr lang="en-US" sz="700" u="none" strike="noStrike" dirty="0">
                          <a:effectLst/>
                        </a:rPr>
                        <a:t> 2. Student groups will be disaggregated at district and campus level to determine student progress towards increase at performance at meets (Math)</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 3. Use assessment data to drive intervention and build intervention time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4. Provide instruction and intervention that are directly related to students needs as demonstrated by data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en-US" sz="900" b="0" i="0" u="none" strike="noStrike" dirty="0">
                          <a:solidFill>
                            <a:srgbClr val="000000"/>
                          </a:solidFill>
                          <a:effectLst/>
                          <a:latin typeface="Calibri" panose="020F0502020204030204" pitchFamily="34" charset="0"/>
                        </a:rPr>
                        <a:t>District and Campus Leadership Teams will monitor the implementation of the​ curriculum at each campus through teamed-up walkthroughs (virtual and in-person).</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 </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a:t>
                      </a:r>
                    </a:p>
                    <a:p>
                      <a:pPr algn="l" fontAlgn="t"/>
                      <a:r>
                        <a:rPr lang="en-US" sz="700" b="0" i="0" u="none" strike="noStrike" dirty="0">
                          <a:solidFill>
                            <a:srgbClr val="000000"/>
                          </a:solidFill>
                          <a:effectLst/>
                          <a:latin typeface="Calibri Light"/>
                        </a:rPr>
                        <a:t> Content Coordinator</a:t>
                      </a:r>
                    </a:p>
                    <a:p>
                      <a:pPr algn="l" fontAlgn="t"/>
                      <a:r>
                        <a:rPr lang="en-US" sz="700" b="0" i="0" u="none" strike="noStrike" dirty="0">
                          <a:solidFill>
                            <a:srgbClr val="000000"/>
                          </a:solidFill>
                          <a:effectLst/>
                          <a:latin typeface="Calibri Light"/>
                        </a:rPr>
                        <a:t> Principals/Assistant Principals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Benchmarks</a:t>
                      </a:r>
                    </a:p>
                    <a:p>
                      <a:pPr algn="l" fontAlgn="t"/>
                      <a:r>
                        <a:rPr lang="en-US" sz="700" b="0" i="0" u="none" strike="noStrike" dirty="0">
                          <a:solidFill>
                            <a:srgbClr val="000000"/>
                          </a:solidFill>
                          <a:effectLst/>
                          <a:latin typeface="Calibri Light"/>
                        </a:rPr>
                        <a:t>  STAAR Release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 – June 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Progressing Monitoring Reports</a:t>
                      </a:r>
                    </a:p>
                    <a:p>
                      <a:pPr algn="l" fontAlgn="t"/>
                      <a:r>
                        <a:rPr lang="en-US" sz="700" b="0" i="0" u="none" strike="noStrike" dirty="0">
                          <a:solidFill>
                            <a:srgbClr val="000000"/>
                          </a:solidFill>
                          <a:effectLst/>
                          <a:latin typeface="Calibri Light"/>
                        </a:rPr>
                        <a:t> DMAC Reports</a:t>
                      </a:r>
                    </a:p>
                    <a:p>
                      <a:pPr algn="l" fontAlgn="t"/>
                      <a:r>
                        <a:rPr lang="en-US" sz="700" b="0" i="0" u="none" strike="noStrike" dirty="0">
                          <a:solidFill>
                            <a:srgbClr val="000000"/>
                          </a:solidFill>
                          <a:effectLst/>
                          <a:latin typeface="Calibri Light"/>
                        </a:rPr>
                        <a:t>  Walk-through reflections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Data charts/Data Room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increase scores academically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Weekly assessments</a:t>
                      </a:r>
                    </a:p>
                    <a:p>
                      <a:pPr algn="l" fontAlgn="t"/>
                      <a:r>
                        <a:rPr lang="en-US" sz="700" b="0" i="0" u="none" strike="noStrike" dirty="0">
                          <a:solidFill>
                            <a:srgbClr val="000000"/>
                          </a:solidFill>
                          <a:effectLst/>
                          <a:latin typeface="Calibri Light"/>
                        </a:rPr>
                        <a:t>  CBA’s</a:t>
                      </a:r>
                    </a:p>
                    <a:p>
                      <a:pPr algn="l" fontAlgn="t"/>
                      <a:r>
                        <a:rPr lang="en-US" sz="700" b="0" i="0" u="none" strike="noStrike" dirty="0">
                          <a:solidFill>
                            <a:srgbClr val="000000"/>
                          </a:solidFill>
                          <a:effectLst/>
                          <a:latin typeface="Calibri Light"/>
                        </a:rPr>
                        <a:t>  BM’s</a:t>
                      </a:r>
                    </a:p>
                    <a:p>
                      <a:pPr algn="l" fontAlgn="t"/>
                      <a:r>
                        <a:rPr lang="en-US" sz="700" b="0" i="0" u="none" strike="noStrike" dirty="0">
                          <a:solidFill>
                            <a:srgbClr val="000000"/>
                          </a:solidFill>
                          <a:effectLst/>
                          <a:latin typeface="Calibri Light"/>
                        </a:rPr>
                        <a:t>  TELPAS</a:t>
                      </a:r>
                    </a:p>
                    <a:p>
                      <a:pPr algn="l" fontAlgn="t"/>
                      <a:r>
                        <a:rPr lang="en-US" sz="700" b="0" i="0" u="none" strike="noStrike" dirty="0">
                          <a:solidFill>
                            <a:srgbClr val="000000"/>
                          </a:solidFill>
                          <a:effectLst/>
                          <a:latin typeface="Calibri Light"/>
                        </a:rPr>
                        <a:t>  STAAR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Observe and provide feedback to teachers on effective and rigorous instructional mathematics strategies that </a:t>
                      </a:r>
                      <a:r>
                        <a:rPr lang="en-US" sz="700" b="0" i="0" u="none" strike="noStrike" dirty="0" err="1">
                          <a:solidFill>
                            <a:srgbClr val="000000"/>
                          </a:solidFill>
                          <a:effectLst/>
                          <a:latin typeface="Calibri Light" panose="020F0302020204030204" pitchFamily="34" charset="0"/>
                        </a:rPr>
                        <a:t>incorpoarte</a:t>
                      </a:r>
                      <a:r>
                        <a:rPr lang="en-US" sz="700" b="0" i="0" u="none" strike="noStrike" dirty="0">
                          <a:solidFill>
                            <a:srgbClr val="000000"/>
                          </a:solidFill>
                          <a:effectLst/>
                          <a:latin typeface="Calibri Light" panose="020F0302020204030204" pitchFamily="34" charset="0"/>
                        </a:rPr>
                        <a:t> application.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Ensure appropriate pacing of the curriculum based on the timelines.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Team Walks, with EO and Campus Administration Team will be scheduled monthly in order to calibrate and provide growth opportunities for campus administrators.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en-US" sz="1100" b="0" i="0" u="none" strike="noStrike" dirty="0">
                          <a:solidFill>
                            <a:srgbClr val="000000"/>
                          </a:solidFill>
                          <a:effectLst/>
                          <a:latin typeface="Calibri" panose="020F0502020204030204" pitchFamily="34" charset="0"/>
                        </a:rPr>
                        <a:t>Ongoing support for the implementation of the mathematics curriculum through CLCs.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Chiefs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a:t>
                      </a:r>
                    </a:p>
                    <a:p>
                      <a:pPr algn="l" fontAlgn="t"/>
                      <a:r>
                        <a:rPr lang="en-US" sz="700" b="0" i="0" u="none" strike="noStrike" dirty="0">
                          <a:solidFill>
                            <a:srgbClr val="000000"/>
                          </a:solidFill>
                          <a:effectLst/>
                          <a:latin typeface="Calibri Light"/>
                        </a:rPr>
                        <a:t>   Content Coordinator</a:t>
                      </a:r>
                    </a:p>
                    <a:p>
                      <a:pPr algn="l" fontAlgn="t"/>
                      <a:r>
                        <a:rPr lang="en-US" sz="700" b="0" i="0" u="none" strike="noStrike" dirty="0">
                          <a:solidFill>
                            <a:srgbClr val="000000"/>
                          </a:solidFill>
                          <a:effectLst/>
                          <a:latin typeface="Calibri Light"/>
                        </a:rPr>
                        <a:t>   Principals/Assistant 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Benchmarks</a:t>
                      </a:r>
                    </a:p>
                    <a:p>
                      <a:pPr algn="l" fontAlgn="t"/>
                      <a:r>
                        <a:rPr lang="en-US" sz="700" b="0" i="0" u="none" strike="noStrike" dirty="0">
                          <a:solidFill>
                            <a:srgbClr val="000000"/>
                          </a:solidFill>
                          <a:effectLst/>
                          <a:latin typeface="Calibri Light"/>
                        </a:rPr>
                        <a:t>   STAAR Release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 – June 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Progress Monitoring Reports</a:t>
                      </a:r>
                    </a:p>
                    <a:p>
                      <a:pPr algn="l" fontAlgn="t"/>
                      <a:r>
                        <a:rPr lang="en-US" sz="700" b="0" i="0" u="none" strike="noStrike" dirty="0">
                          <a:solidFill>
                            <a:srgbClr val="000000"/>
                          </a:solidFill>
                          <a:effectLst/>
                          <a:latin typeface="Calibri Light"/>
                        </a:rPr>
                        <a:t>   DMAC  Reports</a:t>
                      </a:r>
                    </a:p>
                    <a:p>
                      <a:pPr algn="l" fontAlgn="t"/>
                      <a:r>
                        <a:rPr lang="en-US" sz="700" b="0" i="0" u="none" strike="noStrike" dirty="0">
                          <a:solidFill>
                            <a:srgbClr val="000000"/>
                          </a:solidFill>
                          <a:effectLst/>
                          <a:latin typeface="Calibri Light"/>
                        </a:rPr>
                        <a:t>   Walk-throughs reflections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Data charts/Data Rooms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Increase scores academically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weekly assessment</a:t>
                      </a:r>
                    </a:p>
                    <a:p>
                      <a:pPr algn="l" fontAlgn="t"/>
                      <a:r>
                        <a:rPr lang="en-US" sz="700" b="0" i="0" u="none" strike="noStrike" dirty="0">
                          <a:solidFill>
                            <a:srgbClr val="000000"/>
                          </a:solidFill>
                          <a:effectLst/>
                          <a:latin typeface="Calibri Light"/>
                        </a:rPr>
                        <a:t>   CBA’s</a:t>
                      </a:r>
                    </a:p>
                    <a:p>
                      <a:pPr algn="l" fontAlgn="t"/>
                      <a:r>
                        <a:rPr lang="en-US" sz="700" b="0" i="0" u="none" strike="noStrike" dirty="0">
                          <a:solidFill>
                            <a:srgbClr val="000000"/>
                          </a:solidFill>
                          <a:effectLst/>
                          <a:latin typeface="Calibri Light"/>
                        </a:rPr>
                        <a:t>   BM’s</a:t>
                      </a:r>
                    </a:p>
                    <a:p>
                      <a:pPr algn="l" fontAlgn="t"/>
                      <a:r>
                        <a:rPr lang="en-US" sz="700" b="0" i="0" u="none" strike="noStrike" dirty="0">
                          <a:solidFill>
                            <a:srgbClr val="000000"/>
                          </a:solidFill>
                          <a:effectLst/>
                          <a:latin typeface="Calibri Light"/>
                        </a:rPr>
                        <a:t>  TELPAS</a:t>
                      </a:r>
                    </a:p>
                    <a:p>
                      <a:pPr algn="l" fontAlgn="t"/>
                      <a:r>
                        <a:rPr lang="en-US" sz="700" b="0" i="0" u="none" strike="noStrike" dirty="0">
                          <a:solidFill>
                            <a:srgbClr val="000000"/>
                          </a:solidFill>
                          <a:effectLst/>
                          <a:latin typeface="Calibri Light"/>
                        </a:rPr>
                        <a:t>  STAAR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Teachers will be provided support in the implementation of writing across all subjects including math.</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Support technology integration within the mathematics curriculum in order to enhance the virtual learning lessons.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CLLs will allow for math lesson planning during CLCs in order to create consistency among the math classes being taught.</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43224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774700678"/>
              </p:ext>
            </p:extLst>
          </p:nvPr>
        </p:nvGraphicFramePr>
        <p:xfrm>
          <a:off x="281578" y="189634"/>
          <a:ext cx="11637848" cy="6280269"/>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percentage points by June 2021</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performing at meets grade level or above on STAAR Math</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881507">
                <a:tc>
                  <a:txBody>
                    <a:bodyPr/>
                    <a:lstStyle/>
                    <a:p>
                      <a:pPr algn="l" fontAlgn="t"/>
                      <a:r>
                        <a:rPr lang="en-US" sz="900" b="0" i="0" u="none" strike="noStrike" dirty="0">
                          <a:solidFill>
                            <a:srgbClr val="000000"/>
                          </a:solidFill>
                          <a:effectLst/>
                          <a:latin typeface="Calibri" panose="020F0502020204030204" pitchFamily="34" charset="0"/>
                        </a:rPr>
                        <a:t>Testing calendar will be created to provide district-wide alignment of assessments.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Academic Officer Assessment Director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Content Coordinators (elementary, middle and high school)</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Assessment calendar</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Instructional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Assessed curriculum</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Sep. 2020 – Aug.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Completed testing calendars and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Agendas and sign in sheets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 on Benchmarks ( BM1 to BM2), STAAR, Domain III, Results Driven Accountability Report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 [BMs]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Results Driven Accountability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Learning  Objectives [SLOs] Pre/Post Test</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Special Education &amp;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86070">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 Aligned CBAs and district Benchmarks will be administered district-wide to monitor student progress in the curriculum.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 Utilize DMAC reports (ie. Distrcator analysis, item analysis, SE tutorials, quintile charts etc,) to identify areas of concern in order to prescribe appropriate resources for intervention.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Utilize DMAC TAG to create spiral reviews based on areas of concerns to ensure progress from BM1 to BM 2 and from previous year to current year STAAR.</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55832">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529370">
                <a:tc>
                  <a:txBody>
                    <a:bodyPr/>
                    <a:lstStyle/>
                    <a:p>
                      <a:pPr algn="l" fontAlgn="t"/>
                      <a:r>
                        <a:rPr lang="en-US" sz="900" b="0" i="0" u="none" strike="noStrike" dirty="0">
                          <a:solidFill>
                            <a:srgbClr val="000000"/>
                          </a:solidFill>
                          <a:effectLst/>
                          <a:latin typeface="Calibri" panose="020F0502020204030204" pitchFamily="34" charset="0"/>
                        </a:rPr>
                        <a:t>Campus Performance Review sessions (CPRs) will be held at each campus within 48 hours following the district level CBA or Benchmark.</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t>
                      </a:r>
                    </a:p>
                    <a:p>
                      <a:pPr algn="l" rtl="0" fontAlgn="t"/>
                      <a:r>
                        <a:rPr lang="en-US" sz="700" b="0" i="0" u="none" strike="noStrike" dirty="0">
                          <a:solidFill>
                            <a:srgbClr val="000000"/>
                          </a:solidFill>
                          <a:effectLst/>
                          <a:latin typeface="Calibri Light" panose="020F0302020204030204" pitchFamily="34" charset="0"/>
                        </a:rPr>
                        <a:t>Campus Leadership Team          Executive Officers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STAAR and DMAC 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Action Plans and timelines\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Tutorial Curriculum and Tutorial Student lists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Plan for each student group</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Feb.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Progress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Profiles, DMAC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Reports, Campus Data</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Reports, Campus Performance Reviews [CPRs]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Closing achievement gaps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the percent of students at the Meets and Masters levels on STAAR/EOC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student progress made</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TPRI/TEJAS LEE</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Compensatory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Migrant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Local Funds</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58978">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Closely monitor and intervene when students are not performing on grade level.</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Following each CBA or Benchmark, the campus leadership team will analyze campus level data and develop action plans, including tutrorials, that target areas of concern for all student groups and sub-groups scheduled after-school, Saturday or through enrichment periods.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Schedule academic meetings with parents following district benchmarks to inform them of students' results, progress and available interventions.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35284">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700" b="0" i="0" u="none" strike="noStrike" dirty="0">
                          <a:solidFill>
                            <a:srgbClr val="000000"/>
                          </a:solidFill>
                          <a:effectLst/>
                          <a:latin typeface="Calibri Light" panose="020F0302020204030204" pitchFamily="34" charset="0"/>
                        </a:rPr>
                        <a:t>4) Teachers will identify students in each phase of accountability following each CBA and </a:t>
                      </a:r>
                      <a:r>
                        <a:rPr lang="en-US" sz="700" b="0" i="0" u="none" strike="noStrike" dirty="0" err="1">
                          <a:solidFill>
                            <a:srgbClr val="000000"/>
                          </a:solidFill>
                          <a:effectLst/>
                          <a:latin typeface="Calibri Light" panose="020F0302020204030204" pitchFamily="34" charset="0"/>
                        </a:rPr>
                        <a:t>Benchamrk</a:t>
                      </a:r>
                      <a:r>
                        <a:rPr lang="en-US" sz="700" b="0" i="0" u="none" strike="noStrike" dirty="0">
                          <a:solidFill>
                            <a:srgbClr val="000000"/>
                          </a:solidFill>
                          <a:effectLst/>
                          <a:latin typeface="Calibri Light" panose="020F0302020204030204" pitchFamily="34" charset="0"/>
                        </a:rPr>
                        <a:t> using DMAC </a:t>
                      </a:r>
                      <a:r>
                        <a:rPr lang="en-US" sz="700" b="0" i="0" u="none" strike="noStrike" dirty="0" err="1">
                          <a:solidFill>
                            <a:srgbClr val="000000"/>
                          </a:solidFill>
                          <a:effectLst/>
                          <a:latin typeface="Calibri Light" panose="020F0302020204030204" pitchFamily="34" charset="0"/>
                        </a:rPr>
                        <a:t>reprots</a:t>
                      </a:r>
                      <a:r>
                        <a:rPr lang="en-US" sz="700" b="0" i="0" u="none" strike="noStrike" dirty="0">
                          <a:solidFill>
                            <a:srgbClr val="000000"/>
                          </a:solidFill>
                          <a:effectLst/>
                          <a:latin typeface="Calibri Light" panose="020F0302020204030204" pitchFamily="34" charset="0"/>
                        </a:rPr>
                        <a:t> to form tutorial groups for the Master's Level on the STAAR/EOC assessment.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7338782"/>
                  </a:ext>
                </a:extLst>
              </a:tr>
              <a:tr h="181444">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772917">
                <a:tc>
                  <a:txBody>
                    <a:bodyPr/>
                    <a:lstStyle/>
                    <a:p>
                      <a:pPr algn="l" fontAlgn="b"/>
                      <a:r>
                        <a:rPr lang="en-US" sz="900" b="0" i="0" u="none" strike="noStrike" dirty="0">
                          <a:solidFill>
                            <a:srgbClr val="000000"/>
                          </a:solidFill>
                          <a:effectLst/>
                          <a:latin typeface="Calibri" panose="020F0502020204030204" pitchFamily="34" charset="0"/>
                        </a:rPr>
                        <a:t>District Review Sessions (DRSs) will be held to review CBA and Benchmark data with campus administrators and program related staff to identify areas of concern in order to plan next steps.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Academic Officer                Executive Officers            Program Directors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Curriculum writers for all levels</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and Campus Benchmark 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Plan for Interventions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Feb. 2021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Agendas and 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Analysis documents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Review[CPRs] documents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BM1 and BM2 scores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Student growth</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Increased performance of students at Meets &amp; Masters performance levels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 and 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ACT and SAT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Texas Success Initiative (TSI)</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Bilingual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Comp.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a:t>
                      </a:r>
                      <a:r>
                        <a:rPr lang="en-US" sz="700" b="0" i="0" u="none" strike="noStrike" dirty="0" err="1">
                          <a:solidFill>
                            <a:srgbClr val="000000"/>
                          </a:solidFill>
                          <a:effectLst/>
                          <a:latin typeface="Calibri Light" panose="020F0302020204030204" pitchFamily="34" charset="0"/>
                        </a:rPr>
                        <a:t>Specialzed</a:t>
                      </a:r>
                      <a:r>
                        <a:rPr lang="en-US" sz="700" b="0" i="0" u="none" strike="noStrike" dirty="0">
                          <a:solidFill>
                            <a:srgbClr val="000000"/>
                          </a:solidFill>
                          <a:effectLst/>
                          <a:latin typeface="Calibri Light" panose="020F0302020204030204" pitchFamily="34" charset="0"/>
                        </a:rPr>
                        <a:t> personnel will support the academic needs of each area of need.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Involve program directors and coordinators in DRSs so that collective efforts are coordinated with action plans on how each department will address areas of need.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After each DRS, individual campuses will submit Campus Action Plans (Next Steps) to respective EOs for feedback on intervention activities.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43224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29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594474115"/>
              </p:ext>
            </p:extLst>
          </p:nvPr>
        </p:nvGraphicFramePr>
        <p:xfrm>
          <a:off x="281578" y="189634"/>
          <a:ext cx="11637848" cy="6450357"/>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Student Achievement</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who perform at meets grade level or above on STAAR Reading will increase by three percentage points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The percent of students performing at meets grade level or above on STAAR Mathematics3-8 will increase from 53% to 55% through job embedded instructional practices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en-US" sz="900" b="0" i="0" u="none" strike="noStrike" dirty="0">
                          <a:solidFill>
                            <a:srgbClr val="000000"/>
                          </a:solidFill>
                          <a:effectLst/>
                          <a:latin typeface="Calibri" panose="020F0502020204030204" pitchFamily="34" charset="0"/>
                        </a:rPr>
                        <a:t>Training will be provided for teachers, administrators and program related staff throughout the school year on the assessed curriculum and the state accountability system. </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Assistant 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leadership team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Leader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Facilitator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Department chairs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teachers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Lead4ward</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Region 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federal accountability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Oct. 2020 -              April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PowerPoints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Closing achievement gaps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the percent of students at the Meets and Masters levels on STAAR/EOC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student progress made</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III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IV</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Textbook Allotment</a:t>
                      </a: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74610">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 Initial and ongoing training on the changes in the Texas accountability system by Lead4ward  and Region One ESC.</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 Focused mini sessions on math strategies by high scoring teachers for other teachers across the district.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Spiral Reviews (from Assessed Curriculum) will be created by Math Coordinator and be provided to campuses based on areas of concern.</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b"/>
                      <a:r>
                        <a:rPr lang="en-US" sz="900" b="0" i="0" u="none" strike="noStrike" dirty="0">
                          <a:solidFill>
                            <a:srgbClr val="000000"/>
                          </a:solidFill>
                          <a:effectLst/>
                          <a:latin typeface="Calibri" panose="020F0502020204030204" pitchFamily="34" charset="0"/>
                        </a:rPr>
                        <a:t>Ongoing professional development curriculum training will be provided for teachers, administrators and program related staff on virtual lessons/instructional strategies (e.g. CIF) and data analysis.</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Assistant principals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leadership team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Leader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Collaborative Learning Facilitator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Department chairs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teachers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Lead4ward</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Region 1</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state and federal accountability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     May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Data reports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PowerPoints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Student achievement gains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Closing achievement gaps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the percent of students at the Meets and Masters levels on STAAR/EOC</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in student progress made</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Formative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Benchmarks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III </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IV</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67432">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Opportunities to participate in online technology professional development will be offered to address time constraint issues. This will be done via </a:t>
                      </a:r>
                      <a:r>
                        <a:rPr lang="en-US" sz="700" b="0" i="0" u="none" strike="noStrike" dirty="0" err="1">
                          <a:solidFill>
                            <a:srgbClr val="000000"/>
                          </a:solidFill>
                          <a:effectLst/>
                          <a:latin typeface="Calibri Light" panose="020F0302020204030204" pitchFamily="34" charset="0"/>
                        </a:rPr>
                        <a:t>Hoonuit</a:t>
                      </a:r>
                      <a:r>
                        <a:rPr lang="en-US" sz="700" b="0" i="0" u="none" strike="noStrike" dirty="0">
                          <a:solidFill>
                            <a:srgbClr val="000000"/>
                          </a:solidFill>
                          <a:effectLst/>
                          <a:latin typeface="Calibri Light" panose="020F0302020204030204" pitchFamily="34" charset="0"/>
                        </a:rPr>
                        <a:t> and the </a:t>
                      </a:r>
                      <a:r>
                        <a:rPr lang="en-US" sz="700" b="0" i="0" u="none" strike="noStrike" dirty="0" err="1">
                          <a:solidFill>
                            <a:srgbClr val="000000"/>
                          </a:solidFill>
                          <a:effectLst/>
                          <a:latin typeface="Calibri Light" panose="020F0302020204030204" pitchFamily="34" charset="0"/>
                        </a:rPr>
                        <a:t>MegaByte</a:t>
                      </a:r>
                      <a:r>
                        <a:rPr lang="en-US" sz="700" b="0" i="0" u="none" strike="noStrike" dirty="0">
                          <a:solidFill>
                            <a:srgbClr val="000000"/>
                          </a:solidFill>
                          <a:effectLst/>
                          <a:latin typeface="Calibri Light" panose="020F0302020204030204" pitchFamily="34" charset="0"/>
                        </a:rPr>
                        <a:t> Consortium.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Resources and support will be provided by District and Campus Instrucational Technologist to integrate technology into the core curriculum.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Library Media Specialists provide training in various areas of technology and online resources.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58943">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en-US" sz="900" b="0" i="0" u="none" strike="noStrike" dirty="0">
                          <a:solidFill>
                            <a:srgbClr val="000000"/>
                          </a:solidFill>
                          <a:effectLst/>
                          <a:latin typeface="Calibri" panose="020F0502020204030204" pitchFamily="34" charset="0"/>
                        </a:rPr>
                        <a:t>Mathematics teachers will receive training on TEKS analysis to determine depth and complexity of each student expectation taught.</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ELAR 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Instructional Coaches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Administration</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Local  Funds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           March 2021</a:t>
                      </a: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Agenda</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Sign-in sheets</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en-US" sz="800" b="0" i="0" u="none" strike="noStrike" dirty="0">
                          <a:solidFill>
                            <a:srgbClr val="000000"/>
                          </a:solidFill>
                          <a:effectLst/>
                          <a:latin typeface="Calibri" panose="020F0502020204030204" pitchFamily="34" charset="0"/>
                        </a:rPr>
                        <a:t>Increased student progress for all students to include sub populations as measured on CBAs, BMs, STAAR</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CBAs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Title I, II, III</a:t>
                      </a:r>
                      <a:br>
                        <a:rPr lang="en-US" sz="700" b="0" i="0" u="none" strike="noStrike" dirty="0">
                          <a:solidFill>
                            <a:srgbClr val="000000"/>
                          </a:solidFill>
                          <a:effectLst/>
                          <a:latin typeface="Calibri Light" panose="020F0302020204030204" pitchFamily="34" charset="0"/>
                        </a:rPr>
                      </a:br>
                      <a:br>
                        <a:rPr lang="en-US" sz="700" b="0" i="0" u="none" strike="noStrike" dirty="0">
                          <a:solidFill>
                            <a:srgbClr val="000000"/>
                          </a:solidFill>
                          <a:effectLst/>
                          <a:latin typeface="Calibri Light" panose="020F0302020204030204" pitchFamily="34" charset="0"/>
                        </a:rPr>
                      </a:b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Training on teaching and learning math concepts and skills will be conducted every 6 weeks in order to understand level of complexity within the SEs.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Training on TEKS analysis will be conducted every six weeks prior to teaching upcoming identified TEKS.</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Analysis of TEKS taught will be conducted during CLCs based weekly/biweekly formative assessments.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43224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 AREA PRESENTATION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endParaRPr lang="en-US" sz="4000" u="sng" dirty="0"/>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Goal Area 2:  Closing the Gaps</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370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99428405"/>
              </p:ext>
            </p:extLst>
          </p:nvPr>
        </p:nvGraphicFramePr>
        <p:xfrm>
          <a:off x="312615" y="191833"/>
          <a:ext cx="11556348" cy="6327102"/>
        </p:xfrm>
        <a:graphic>
          <a:graphicData uri="http://schemas.openxmlformats.org/drawingml/2006/table">
            <a:tbl>
              <a:tblPr firstRow="1" bandRow="1">
                <a:tableStyleId>{2D5ABB26-0587-4C30-8999-92F81FD0307C}</a:tableStyleId>
              </a:tblPr>
              <a:tblGrid>
                <a:gridCol w="13732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identified student groups in the Closing the Gaps domain will meet 80% of the indicators in the Academic Achievement component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identified student groups in the closing the gaps domain will be monitored to ensure that at least 80% of the indicators  in the Academic Achievement component are met by June 2021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81160">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collect and assess data to monitor student progress weekly and drive interventions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Coordinators</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 Assistant Principals</a:t>
                      </a:r>
                    </a:p>
                    <a:p>
                      <a:pPr algn="l" fontAlgn="t"/>
                      <a:r>
                        <a:rPr lang="en-US" sz="700" b="0" i="0" u="none" strike="noStrike" dirty="0">
                          <a:solidFill>
                            <a:srgbClr val="000000"/>
                          </a:solidFill>
                          <a:effectLst/>
                          <a:latin typeface="Calibri Light"/>
                        </a:rPr>
                        <a:t>  Campus leadership Team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STAAR Release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DMAC data reports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feedback</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tested subjects,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75389">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and use the data to drive intervention plans and build intervention time. </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a:solidFill>
                            <a:srgbClr val="000000"/>
                          </a:solidFill>
                          <a:effectLst/>
                          <a:latin typeface="Calibri Light" panose="020F0302020204030204" pitchFamily="34" charset="0"/>
                        </a:rPr>
                        <a:t>3) Purchase all the resources needed to support and provide intervention services. (Herman Method Kit A&amp;B, Esperanza program, research-based software programs, intervention resources)</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en-US" sz="700" b="0" i="0" u="none" strike="noStrike" dirty="0">
                          <a:solidFill>
                            <a:srgbClr val="000000"/>
                          </a:solidFill>
                          <a:effectLst/>
                          <a:latin typeface="Calibri Light" panose="020F0302020204030204" pitchFamily="34" charset="0"/>
                        </a:rPr>
                        <a:t>4)Provide instruction and interventions that are directly related to students’ needs as demonstrated by data (e.g., enrichment classes, tutorials, extended learning time, enrichment camps, academies, summer school)</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k-SK" sz="700" u="none" strike="noStrike" dirty="0">
                          <a:effectLst/>
                        </a:rPr>
                        <a:t>  </a:t>
                      </a:r>
                      <a:r>
                        <a:rPr lang="en-US" sz="700" u="none" strike="noStrike" dirty="0">
                          <a:effectLst/>
                        </a:rPr>
                        <a:t>Use formative assessment results to establish priorities or alter distribution of resources for weekly progress monitoring</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Teachers   Parent Educator                        Counselor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PEIMS- Daily Attendance Rep.                       Student incentives                               Social media                                                          ARP  </a:t>
                      </a:r>
                    </a:p>
                    <a:p>
                      <a:pPr algn="l" rtl="0" fontAlgn="t"/>
                      <a:r>
                        <a:rPr lang="en-US" sz="700" b="0" i="0" u="none" strike="noStrike" dirty="0">
                          <a:solidFill>
                            <a:srgbClr val="000000"/>
                          </a:solidFill>
                          <a:effectLst/>
                          <a:latin typeface="Calibri Light" panose="020F0302020204030204" pitchFamily="34" charset="0"/>
                        </a:rPr>
                        <a:t> </a:t>
                      </a:r>
                      <a:r>
                        <a:rPr lang="en-US" sz="700" b="0" i="0" u="none" strike="noStrike" dirty="0" err="1">
                          <a:solidFill>
                            <a:srgbClr val="000000"/>
                          </a:solidFill>
                          <a:effectLst/>
                          <a:latin typeface="Calibri Light" panose="020F0302020204030204" pitchFamily="34" charset="0"/>
                        </a:rPr>
                        <a:t>MyOn</a:t>
                      </a:r>
                      <a:endParaRPr lang="en-US" sz="700" b="0" i="0" u="none" strike="noStrike" dirty="0">
                        <a:solidFill>
                          <a:srgbClr val="000000"/>
                        </a:solidFill>
                        <a:effectLst/>
                        <a:latin typeface="Calibri Light" panose="020F0302020204030204" pitchFamily="34" charset="0"/>
                      </a:endParaRP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Daily classroom attendance records                                                                                      End of day attendance recognition                                                                                      PEIMS-Daily Attendance Reports                                                                                                                                 Perfect Attendance Recognition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tested subjects,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 Recognize students with perfect attendance every six weeks. (e.g., awards assemblies, student raffles, restaurant/store/local businesses gift cards (district approved), prizes (local and catalog district approved vendors, social media, school announcements. </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Daily personal and automated calls to parents at district and campus level.</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Provide training to parents on attendance state regulations and requirements. (State Compulsory Law -TEC 25.092)</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rtl="0" fontAlgn="t"/>
                      <a:r>
                        <a:rPr lang="en-US" sz="700" b="0" i="0" u="none" strike="noStrike" dirty="0">
                          <a:solidFill>
                            <a:srgbClr val="000000"/>
                          </a:solidFill>
                          <a:effectLst/>
                          <a:latin typeface="Calibri Light" panose="020F0302020204030204" pitchFamily="34" charset="0"/>
                        </a:rPr>
                        <a:t>Implement a parental involvement program that will provide a home-school connection to ensure academic success.</a:t>
                      </a:r>
                    </a:p>
                  </a:txBody>
                  <a:tcPr marL="4763" marR="4763" marT="4763"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Teachers                                        Parent Educator                        Counselor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Funds for refreshments     PAC meeting calendar          Social media                     Local community/district speakers</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Sign-in sheets                                   Recorded virtual meetings                       PAC meeting agenda                             Parent feedback/survey                                 Meeting advertisements                        Social media</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tested subjects,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strategies to increase parental involvement (A,C,D)</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 Conduct meet the teacher night, curriculum night, TELPAS information meeting, STAAR information meeting,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 Promote parental involvement through social media (e.g., Class DOJO, Facebook, Google Classroom, TEAMS, school website)</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 Schedule parent/teacher conferences to discuss assessment results, student conduct, and academic performance</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727667685"/>
              </p:ext>
            </p:extLst>
          </p:nvPr>
        </p:nvGraphicFramePr>
        <p:xfrm>
          <a:off x="281578" y="273538"/>
          <a:ext cx="11637848" cy="6436612"/>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41729">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identified student groups in the closing the gap domain will meet 80% of the indicator in the Academic Achievement component by June 2020 </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identified student groups in the Academic Achievement component will meet 80% of the indicator s by being provided high-quality instruction throughout the 2020-21 schoolyear</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rtl="0" fontAlgn="t"/>
                      <a:r>
                        <a:rPr lang="en-US" sz="700" b="0" i="0" u="none" strike="noStrike" dirty="0">
                          <a:solidFill>
                            <a:srgbClr val="000000"/>
                          </a:solidFill>
                          <a:effectLst/>
                          <a:latin typeface="Calibri Light" panose="020F0302020204030204" pitchFamily="34" charset="0"/>
                        </a:rPr>
                        <a:t>Address at-risk population to support their emotional, social, and academic needs. </a:t>
                      </a:r>
                    </a:p>
                    <a:p>
                      <a:pPr algn="l" rtl="0" fontAlgn="t"/>
                      <a:r>
                        <a:rPr lang="en-US" sz="700" b="0" i="0" u="none" strike="noStrike" dirty="0">
                          <a:solidFill>
                            <a:srgbClr val="000000"/>
                          </a:solidFill>
                          <a:effectLst/>
                          <a:latin typeface="Calibri Light" panose="020F0302020204030204" pitchFamily="34" charset="0"/>
                        </a:rPr>
                        <a:t>Ensure effective delivery of instruction remains the key focus of district improvement for student groups</a:t>
                      </a:r>
                    </a:p>
                  </a:txBody>
                  <a:tcPr marL="4763" marR="4763" marT="4763"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Teachers                                                                Counselor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G &amp; C Curriculum                                                                                      SEL Virtual Lessons                      WITS                          Success Ed (RTI/504)   Student incentives/resources                                                                                                                                                                                                                                        Student devices (virtual support)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Walkthroughs                                                                                        Progress Monitoring Data                                                                                      Lesson Plans                                                                                                                                                                               Student Work Samples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Decrease in discipline referrals</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a:t>
                      </a:r>
                    </a:p>
                    <a:p>
                      <a:pPr algn="l" rtl="0" fontAlgn="t"/>
                      <a:r>
                        <a:rPr lang="en-US" sz="700" b="0" i="0" u="none" strike="noStrike" dirty="0">
                          <a:solidFill>
                            <a:srgbClr val="000000"/>
                          </a:solidFill>
                          <a:effectLst/>
                          <a:latin typeface="Calibri Light" panose="020F0302020204030204" pitchFamily="34" charset="0"/>
                        </a:rPr>
                        <a:t>CBA/BM       </a:t>
                      </a:r>
                    </a:p>
                    <a:p>
                      <a:pPr algn="l" rtl="0" fontAlgn="t"/>
                      <a:r>
                        <a:rPr lang="en-US" sz="700" b="0" i="0" u="none" strike="noStrike" dirty="0">
                          <a:solidFill>
                            <a:srgbClr val="000000"/>
                          </a:solidFill>
                          <a:effectLst/>
                          <a:latin typeface="Calibri Light" panose="020F0302020204030204" pitchFamily="34" charset="0"/>
                        </a:rPr>
                        <a:t> STAAR</a:t>
                      </a:r>
                    </a:p>
                    <a:p>
                      <a:pPr algn="l" rtl="0" fontAlgn="t"/>
                      <a:r>
                        <a:rPr lang="en-US" sz="700" b="0" i="0" u="none" strike="noStrike" dirty="0">
                          <a:solidFill>
                            <a:srgbClr val="000000"/>
                          </a:solidFill>
                          <a:effectLst/>
                          <a:latin typeface="Calibri Light" panose="020F0302020204030204" pitchFamily="34" charset="0"/>
                        </a:rPr>
                        <a:t>TELPAS </a:t>
                      </a:r>
                    </a:p>
                    <a:p>
                      <a:pPr algn="l" rtl="0" fontAlgn="t"/>
                      <a:r>
                        <a:rPr lang="en-US" sz="700" b="0" i="0" u="none" strike="noStrike" dirty="0">
                          <a:solidFill>
                            <a:srgbClr val="000000"/>
                          </a:solidFill>
                          <a:effectLst/>
                          <a:latin typeface="Calibri Light" panose="020F0302020204030204" pitchFamily="34" charset="0"/>
                        </a:rPr>
                        <a:t>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a:t>
                      </a:r>
                    </a:p>
                    <a:p>
                      <a:pPr algn="l" rtl="0" fontAlgn="t"/>
                      <a:r>
                        <a:rPr lang="en-US" sz="700" b="0" i="0" u="none" strike="noStrike" dirty="0">
                          <a:solidFill>
                            <a:srgbClr val="000000"/>
                          </a:solidFill>
                          <a:effectLst/>
                          <a:latin typeface="Calibri Light" panose="020F0302020204030204" pitchFamily="34" charset="0"/>
                        </a:rPr>
                        <a:t>Circle                      </a:t>
                      </a:r>
                    </a:p>
                    <a:p>
                      <a:pPr algn="l" rtl="0" fontAlgn="t"/>
                      <a:r>
                        <a:rPr lang="en-US" sz="700" b="0" i="0" u="none" strike="noStrike" dirty="0">
                          <a:solidFill>
                            <a:srgbClr val="000000"/>
                          </a:solidFill>
                          <a:effectLst/>
                          <a:latin typeface="Calibri Light" panose="020F0302020204030204" pitchFamily="34" charset="0"/>
                        </a:rPr>
                        <a:t>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1)Incorporate yearly programs and practices such as WITS, Red Ribbon activities, Career Day, schoolwide expectations, bullying prevention, fire prevention, awards assemblies, Superstar Celebration</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2)Counselor will attend state and local conferences and trainings for continued professional development.</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Counselor will provide the following services: RTI/504 identification and case management, individual and group counseling, monthly parental meetings, staff trainings every six weeks</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07810">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rtl="0" fontAlgn="t"/>
                      <a:r>
                        <a:rPr lang="en-US" sz="700" b="0" i="0" u="none" strike="noStrike" dirty="0">
                          <a:solidFill>
                            <a:srgbClr val="000000"/>
                          </a:solidFill>
                          <a:effectLst/>
                          <a:latin typeface="Calibri Light" panose="020F0302020204030204" pitchFamily="34" charset="0"/>
                        </a:rPr>
                        <a:t>Implement the district's Elementary Guidance and Counseling curriculum</a:t>
                      </a:r>
                    </a:p>
                    <a:p>
                      <a:pPr algn="l" rtl="0" fontAlgn="t"/>
                      <a:r>
                        <a:rPr lang="en-US" sz="700" b="0" i="0" u="none" strike="noStrike" dirty="0">
                          <a:solidFill>
                            <a:srgbClr val="000000"/>
                          </a:solidFill>
                          <a:effectLst/>
                          <a:latin typeface="Calibri Light" panose="020F0302020204030204" pitchFamily="34" charset="0"/>
                        </a:rPr>
                        <a:t>Use professional development time to address instructional needs of teachers as revealed by data</a:t>
                      </a:r>
                    </a:p>
                  </a:txBody>
                  <a:tcPr marL="4763" marR="4763" marT="4763"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Counselor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G &amp; C Curriculum                                                                                      SEL Virtual Lessons                      WITS                              Student incentives/resources                                                                                                                                                                                                                                        Student devices (virtual support)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Walkthroughs                                                                                        Progress Monitoring Data                                                                                      Lesson Plans                                                                                                                                                                               Student Work Samples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Decrease in discipline referrals</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1)Implement virtual Social Emotional Learning lessons by posting on Google Classroom and in-person guidance lessons for all grade levels. </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Teachers will be trained by counselor/district to access and deliver Social Emotional Learning lessons available on Sharepoint.</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Social Emotional Learning lessons will be integrated by teachers through the </a:t>
                      </a:r>
                      <a:r>
                        <a:rPr lang="en-US" sz="700" b="0" i="0" u="none" strike="noStrike" dirty="0" err="1">
                          <a:solidFill>
                            <a:srgbClr val="000000"/>
                          </a:solidFill>
                          <a:effectLst/>
                          <a:latin typeface="Calibri Light" panose="020F0302020204030204" pitchFamily="34" charset="0"/>
                        </a:rPr>
                        <a:t>disctrict's</a:t>
                      </a:r>
                      <a:r>
                        <a:rPr lang="en-US" sz="700" b="0" i="0" u="none" strike="noStrike" dirty="0">
                          <a:solidFill>
                            <a:srgbClr val="000000"/>
                          </a:solidFill>
                          <a:effectLst/>
                          <a:latin typeface="Calibri Light" panose="020F0302020204030204" pitchFamily="34" charset="0"/>
                        </a:rPr>
                        <a:t> Reading curriculum</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District and campus personnel will review teacher case loads to ensure adequate support can be provided to special education eligible students.</a:t>
                      </a:r>
                    </a:p>
                    <a:p>
                      <a:pPr algn="l" fontAlgn="t"/>
                      <a:r>
                        <a:rPr lang="en-US" sz="700" b="0" i="0" u="none" strike="noStrike" dirty="0">
                          <a:solidFill>
                            <a:srgbClr val="000000"/>
                          </a:solidFill>
                          <a:effectLst/>
                          <a:latin typeface="Calibri Light"/>
                        </a:rPr>
                        <a:t>Use information from walkthroughs observations to collect data trends about systemic instructional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Title I Coordinator</a:t>
                      </a:r>
                    </a:p>
                    <a:p>
                      <a:pPr algn="l" fontAlgn="t"/>
                      <a:r>
                        <a:rPr lang="en-US" sz="700" b="0" i="0" u="none" strike="noStrike" dirty="0">
                          <a:solidFill>
                            <a:srgbClr val="000000"/>
                          </a:solidFill>
                          <a:effectLst/>
                          <a:latin typeface="Calibri Light"/>
                        </a:rPr>
                        <a:t> content coordinators </a:t>
                      </a:r>
                    </a:p>
                    <a:p>
                      <a:pPr algn="l" fontAlgn="t"/>
                      <a:r>
                        <a:rPr lang="en-US" sz="700" b="0" i="0" u="none" strike="noStrike" dirty="0">
                          <a:solidFill>
                            <a:srgbClr val="000000"/>
                          </a:solidFill>
                          <a:effectLst/>
                          <a:latin typeface="Calibri Light"/>
                        </a:rPr>
                        <a:t> principal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assessment</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Bm</a:t>
                      </a:r>
                      <a:r>
                        <a:rPr lang="en-US" sz="700" b="0" i="0" u="none" strike="noStrike" dirty="0">
                          <a:solidFill>
                            <a:srgbClr val="000000"/>
                          </a:solidFill>
                          <a:effectLst/>
                          <a:latin typeface="Calibri Light"/>
                        </a:rPr>
                        <a:t> I &amp; II</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walk-through feed-back</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increase academic performance of all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cba 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bm</a:t>
                      </a:r>
                      <a:r>
                        <a:rPr lang="en-US" sz="700" b="0" i="0" u="none" strike="noStrike" dirty="0">
                          <a:solidFill>
                            <a:srgbClr val="000000"/>
                          </a:solidFill>
                          <a:effectLst/>
                          <a:latin typeface="Calibri Light"/>
                        </a:rPr>
                        <a:t> I &amp;II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students groups data will be disaggregated at the district level and campus level to determine student progress and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 use assessment data to drive intervention plans and build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110579510"/>
              </p:ext>
            </p:extLst>
          </p:nvPr>
        </p:nvGraphicFramePr>
        <p:xfrm>
          <a:off x="335560" y="159187"/>
          <a:ext cx="11552373" cy="6590927"/>
        </p:xfrm>
        <a:graphic>
          <a:graphicData uri="http://schemas.openxmlformats.org/drawingml/2006/table">
            <a:tbl>
              <a:tblPr firstRow="1" bandRow="1">
                <a:tableStyleId>{2D5ABB26-0587-4C30-8999-92F81FD0307C}</a:tableStyleId>
              </a:tblPr>
              <a:tblGrid>
                <a:gridCol w="1369256">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identified students' groups in the closing the gaps domain will meet 80% of the indicators in the Academic Achievement component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Special Education students and English Learners in the Academic Achievement component will meet the performance targets in the areas of reading and math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0066">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monitor the progress of all students including special population student, </a:t>
                      </a:r>
                      <a:r>
                        <a:rPr lang="en-US" sz="700" u="none" strike="noStrike" dirty="0" err="1">
                          <a:effectLst/>
                        </a:rPr>
                        <a:t>ie</a:t>
                      </a:r>
                      <a:r>
                        <a:rPr lang="en-US" sz="700" u="none" strike="noStrike" dirty="0">
                          <a:effectLst/>
                        </a:rPr>
                        <a:t>..special ed, ELL, migrant,504,dyslexia, etc.</a:t>
                      </a:r>
                    </a:p>
                    <a:p>
                      <a:pPr algn="l" fontAlgn="t"/>
                      <a:r>
                        <a:rPr lang="en-US" sz="700" b="0" i="0" u="none" strike="noStrike" dirty="0">
                          <a:solidFill>
                            <a:srgbClr val="000000"/>
                          </a:solidFill>
                          <a:effectLst/>
                          <a:latin typeface="Calibri Light"/>
                        </a:rPr>
                        <a:t>Ensure specialized departments and personnel support the academic needs of the different std groups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chief of academics</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Executive directors </a:t>
                      </a:r>
                    </a:p>
                    <a:p>
                      <a:pPr algn="l" fontAlgn="t"/>
                      <a:r>
                        <a:rPr lang="en-US" sz="700" b="0" i="0" u="none" strike="noStrike" dirty="0">
                          <a:solidFill>
                            <a:srgbClr val="000000"/>
                          </a:solidFill>
                          <a:effectLst/>
                          <a:latin typeface="Calibri Light"/>
                        </a:rPr>
                        <a:t>District Directors</a:t>
                      </a:r>
                    </a:p>
                    <a:p>
                      <a:pPr algn="l" fontAlgn="t"/>
                      <a:r>
                        <a:rPr lang="en-US" sz="700" b="0" i="0" u="none" strike="noStrike" dirty="0">
                          <a:solidFill>
                            <a:srgbClr val="000000"/>
                          </a:solidFill>
                          <a:effectLst/>
                          <a:latin typeface="Calibri Light"/>
                        </a:rPr>
                        <a:t>Title I Coordinators</a:t>
                      </a:r>
                    </a:p>
                    <a:p>
                      <a:pPr algn="l" fontAlgn="t"/>
                      <a:r>
                        <a:rPr lang="en-US" sz="700" b="0" i="0" u="none" strike="noStrike" dirty="0">
                          <a:solidFill>
                            <a:srgbClr val="000000"/>
                          </a:solidFill>
                          <a:effectLst/>
                          <a:latin typeface="Calibri Light"/>
                        </a:rPr>
                        <a:t>Content Coordinators</a:t>
                      </a:r>
                    </a:p>
                    <a:p>
                      <a:pPr algn="l" fontAlgn="t"/>
                      <a:r>
                        <a:rPr lang="en-US" sz="700" b="0" i="0" u="none" strike="noStrike" dirty="0">
                          <a:solidFill>
                            <a:srgbClr val="000000"/>
                          </a:solidFill>
                          <a:effectLst/>
                          <a:latin typeface="Calibri Light"/>
                        </a:rPr>
                        <a:t>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 </a:t>
                      </a:r>
                    </a:p>
                    <a:p>
                      <a:pPr algn="l" fontAlgn="t"/>
                      <a:r>
                        <a:rPr lang="en-US" sz="700" b="0" i="0" u="none" strike="noStrike" dirty="0">
                          <a:solidFill>
                            <a:srgbClr val="000000"/>
                          </a:solidFill>
                          <a:effectLst/>
                          <a:latin typeface="Calibri Light"/>
                        </a:rPr>
                        <a:t>Imagine Math</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feedback</a:t>
                      </a:r>
                    </a:p>
                    <a:p>
                      <a:pPr algn="l" fontAlgn="t"/>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Language Acquisition Monitoring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special education students and all the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STAAR</a:t>
                      </a:r>
                    </a:p>
                    <a:p>
                      <a:pPr algn="l" fontAlgn="t"/>
                      <a:r>
                        <a:rPr lang="en-US" sz="700" b="0" i="0" u="none" strike="noStrike" dirty="0">
                          <a:solidFill>
                            <a:srgbClr val="000000"/>
                          </a:solidFill>
                          <a:effectLst/>
                          <a:latin typeface="Calibri Light"/>
                        </a:rPr>
                        <a:t>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special education monitoring teacher and English teacher of record will collaborate to design lessons and include modifications and supplement aids to reflect the needs of the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collaborate with all content area teachers of the special education students to discuss effective teaching strategies and align support structures that are proven to work for the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monitor the implementation and use of supplemental aides as noted on IEP during instructional time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determine teacher capacity and provide targeted professional development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Provide professional development for teachers and co-teachers assigned to the areas of reading to deliver instruction at the meets and masters' level.</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Executive directors </a:t>
                      </a:r>
                    </a:p>
                    <a:p>
                      <a:pPr algn="l" fontAlgn="t"/>
                      <a:r>
                        <a:rPr lang="en-US" sz="700" b="0" i="0" u="none" strike="noStrike" dirty="0">
                          <a:solidFill>
                            <a:srgbClr val="000000"/>
                          </a:solidFill>
                          <a:effectLst/>
                          <a:latin typeface="Calibri Light"/>
                        </a:rPr>
                        <a:t>District Directors</a:t>
                      </a:r>
                    </a:p>
                    <a:p>
                      <a:pPr algn="l" fontAlgn="t"/>
                      <a:r>
                        <a:rPr lang="en-US" sz="700" b="0" i="0" u="none" strike="noStrike" dirty="0">
                          <a:solidFill>
                            <a:srgbClr val="000000"/>
                          </a:solidFill>
                          <a:effectLst/>
                          <a:latin typeface="Calibri Light"/>
                        </a:rPr>
                        <a:t>Title I Coordinators</a:t>
                      </a:r>
                    </a:p>
                    <a:p>
                      <a:pPr algn="l" fontAlgn="t"/>
                      <a:r>
                        <a:rPr lang="en-US" sz="700" b="0" i="0" u="none" strike="noStrike" dirty="0">
                          <a:solidFill>
                            <a:srgbClr val="000000"/>
                          </a:solidFill>
                          <a:effectLst/>
                          <a:latin typeface="Calibri Light"/>
                        </a:rPr>
                        <a:t>Content Coordinators</a:t>
                      </a:r>
                    </a:p>
                    <a:p>
                      <a:pPr algn="l" fontAlgn="t"/>
                      <a:r>
                        <a:rPr lang="en-US" sz="700" b="0" i="0" u="none" strike="noStrike" dirty="0">
                          <a:solidFill>
                            <a:srgbClr val="000000"/>
                          </a:solidFill>
                          <a:effectLst/>
                          <a:latin typeface="Calibri Light"/>
                        </a:rPr>
                        <a:t>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Imagine math</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feedback</a:t>
                      </a:r>
                    </a:p>
                    <a:p>
                      <a:pPr algn="l" fontAlgn="t"/>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Language Acquisition Monitoring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special education students and all the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STAAR</a:t>
                      </a:r>
                    </a:p>
                    <a:p>
                      <a:pPr algn="l" fontAlgn="t"/>
                      <a:r>
                        <a:rPr lang="en-US" sz="700" b="0" i="0" u="none" strike="noStrike" dirty="0">
                          <a:solidFill>
                            <a:srgbClr val="000000"/>
                          </a:solidFill>
                          <a:effectLst/>
                          <a:latin typeface="Calibri Light"/>
                        </a:rPr>
                        <a:t>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1. provide training for teachers on district curriculum, testing strategies online platform</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2. teacher will provide specific instructional training for co-teachers to best serve special education students remotely or in class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3. teacher will take their own data to further deepen the test concepts and their understanding for peer coaching opportunities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ensure the English teacher is present at the ARD committee meetings representing the special education students and advocating for their instructional and testing arrangements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chief of academics</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Executive directors </a:t>
                      </a:r>
                    </a:p>
                    <a:p>
                      <a:pPr algn="l" fontAlgn="t"/>
                      <a:r>
                        <a:rPr lang="en-US" sz="700" b="0" i="0" u="none" strike="noStrike" dirty="0">
                          <a:solidFill>
                            <a:srgbClr val="000000"/>
                          </a:solidFill>
                          <a:effectLst/>
                          <a:latin typeface="Calibri Light"/>
                        </a:rPr>
                        <a:t>District Directors</a:t>
                      </a:r>
                    </a:p>
                    <a:p>
                      <a:pPr algn="l" fontAlgn="t"/>
                      <a:r>
                        <a:rPr lang="en-US" sz="700" b="0" i="0" u="none" strike="noStrike" dirty="0">
                          <a:solidFill>
                            <a:srgbClr val="000000"/>
                          </a:solidFill>
                          <a:effectLst/>
                          <a:latin typeface="Calibri Light"/>
                        </a:rPr>
                        <a:t>Title I Coordinators</a:t>
                      </a:r>
                    </a:p>
                    <a:p>
                      <a:pPr algn="l" fontAlgn="t"/>
                      <a:r>
                        <a:rPr lang="en-US" sz="700" b="0" i="0" u="none" strike="noStrike" dirty="0">
                          <a:solidFill>
                            <a:srgbClr val="000000"/>
                          </a:solidFill>
                          <a:effectLst/>
                          <a:latin typeface="Calibri Light"/>
                        </a:rPr>
                        <a:t>Content Coordinators</a:t>
                      </a:r>
                    </a:p>
                    <a:p>
                      <a:pPr algn="l" fontAlgn="t"/>
                      <a:r>
                        <a:rPr lang="en-US" sz="700" b="0" i="0" u="none" strike="noStrike" dirty="0">
                          <a:solidFill>
                            <a:srgbClr val="000000"/>
                          </a:solidFill>
                          <a:effectLst/>
                          <a:latin typeface="Calibri Light"/>
                        </a:rPr>
                        <a:t>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 </a:t>
                      </a:r>
                    </a:p>
                    <a:p>
                      <a:pPr algn="l" fontAlgn="t"/>
                      <a:r>
                        <a:rPr lang="en-US" sz="700" b="0" i="0" u="none" strike="noStrike" dirty="0">
                          <a:solidFill>
                            <a:srgbClr val="000000"/>
                          </a:solidFill>
                          <a:effectLst/>
                          <a:latin typeface="Calibri Light"/>
                        </a:rPr>
                        <a:t>Imagine Math</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feedback</a:t>
                      </a:r>
                    </a:p>
                    <a:p>
                      <a:pPr algn="l" fontAlgn="t"/>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Language Acquisition Monitoring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special education students and all the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STAAR</a:t>
                      </a:r>
                    </a:p>
                    <a:p>
                      <a:pPr algn="l" fontAlgn="t"/>
                      <a:r>
                        <a:rPr lang="en-US" sz="700" b="0" i="0" u="none" strike="noStrike" dirty="0">
                          <a:solidFill>
                            <a:srgbClr val="000000"/>
                          </a:solidFill>
                          <a:effectLst/>
                          <a:latin typeface="Calibri Light"/>
                        </a:rPr>
                        <a:t>  TELP</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special education monitoring teacher and English teacher of record will collaborate to design lessons and include modifications and supplement aids to reflect the needs of the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collaborate with all content area teachers of the special education students to discuss effective teaching strategies and align support structures that are proven to work for the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monitor the implementation and use of supplemental aides as noted on IEP during instructional time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812903413"/>
              </p:ext>
            </p:extLst>
          </p:nvPr>
        </p:nvGraphicFramePr>
        <p:xfrm>
          <a:off x="281578" y="189634"/>
          <a:ext cx="11637848" cy="6326966"/>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at least 80% of indicators evaluated in the academic growth status will be met by all student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students will demonstrate 5% increase of academic progress in the areas of reading and math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56063">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rtl="0" fontAlgn="t"/>
                      <a:r>
                        <a:rPr lang="en-US" sz="700" b="0" i="0" u="none" strike="noStrike" dirty="0">
                          <a:solidFill>
                            <a:srgbClr val="000000"/>
                          </a:solidFill>
                          <a:effectLst/>
                          <a:latin typeface="Calibri Light" panose="020F0302020204030204" pitchFamily="34" charset="0"/>
                        </a:rPr>
                        <a:t>-Collect and assess data to monitor student progress weekly A12and drive interventions.</a:t>
                      </a:r>
                    </a:p>
                    <a:p>
                      <a:pPr algn="l" rtl="0" fontAlgn="t"/>
                      <a:r>
                        <a:rPr lang="en-US" sz="700" b="0" i="0" u="none" strike="noStrike" dirty="0">
                          <a:solidFill>
                            <a:srgbClr val="000000"/>
                          </a:solidFill>
                          <a:effectLst/>
                          <a:latin typeface="Calibri Light" panose="020F0302020204030204" pitchFamily="34" charset="0"/>
                        </a:rPr>
                        <a:t>Monitor all student progress on a bi-weekly basis in the areas of reading and math.</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of Academics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Directors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-District Directors (DL, </a:t>
                      </a:r>
                      <a:r>
                        <a:rPr lang="en-US" sz="700" b="0" i="0" u="none" strike="noStrike" dirty="0" err="1">
                          <a:solidFill>
                            <a:srgbClr val="000000"/>
                          </a:solidFill>
                          <a:effectLst/>
                          <a:latin typeface="Calibri Light" panose="020F0302020204030204" pitchFamily="34" charset="0"/>
                        </a:rPr>
                        <a:t>SpEd</a:t>
                      </a:r>
                      <a:r>
                        <a:rPr lang="en-US" sz="700" b="0" i="0" u="none" strike="noStrike" dirty="0">
                          <a:solidFill>
                            <a:srgbClr val="000000"/>
                          </a:solidFill>
                          <a:effectLst/>
                          <a:latin typeface="Calibri Light" panose="020F0302020204030204" pitchFamily="34" charset="0"/>
                        </a:rPr>
                        <a:t>, Migrant, 504/RTI)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 Coordinator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-Content 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-Principals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Curriculum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t>
                      </a:r>
                      <a:r>
                        <a:rPr lang="en-US" sz="700" b="0" i="0" u="none" strike="noStrike" dirty="0" err="1">
                          <a:solidFill>
                            <a:srgbClr val="000000"/>
                          </a:solidFill>
                          <a:effectLst/>
                          <a:latin typeface="Calibri Light" panose="020F0302020204030204" pitchFamily="34" charset="0"/>
                        </a:rPr>
                        <a:t>Istation</a:t>
                      </a:r>
                      <a:r>
                        <a:rPr lang="en-US" sz="700" b="0" i="0" u="none" strike="noStrike" dirty="0">
                          <a:solidFill>
                            <a:srgbClr val="000000"/>
                          </a:solidFill>
                          <a:effectLst/>
                          <a:latin typeface="Calibri Light" panose="020F0302020204030204" pitchFamily="34" charset="0"/>
                        </a:rPr>
                        <a:t> Reading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-Imagine Math</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-Success Maker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-Systems 44</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-Read 180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 Release Assessments (BM I &amp; II)</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-March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-April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-June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Review Sessions (DRS)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 data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Performance Reviews (CPR)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-Progress Monitoring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-Walk-through feedback</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-LPAC notes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-Lesson Plans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-Language Acquisition Monitoring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 Application</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-Closing the achievement gap among student groups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academic performance of all student groups in all BM, STAAR/EOC tested subjects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 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 I &amp; II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-STAAR/EOC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a:t>
                      </a:r>
                      <a:br>
                        <a:rPr lang="en-US" sz="700" b="0" i="0" u="none" strike="noStrike" dirty="0">
                          <a:solidFill>
                            <a:srgbClr val="000000"/>
                          </a:solidFill>
                          <a:effectLst/>
                          <a:latin typeface="Calibri Light" panose="020F0302020204030204" pitchFamily="34" charset="0"/>
                        </a:rPr>
                      </a:br>
                      <a:r>
                        <a:rPr lang="en-US" sz="700" b="0" i="0" u="none" strike="noStrike" dirty="0" err="1">
                          <a:solidFill>
                            <a:srgbClr val="000000"/>
                          </a:solidFill>
                          <a:effectLst/>
                          <a:latin typeface="Calibri Light" panose="020F0302020204030204" pitchFamily="34" charset="0"/>
                        </a:rPr>
                        <a:t>a,b,c</a:t>
                      </a:r>
                      <a:r>
                        <a:rPr lang="en-US" sz="700" b="0" i="0" u="none" strike="noStrike" dirty="0">
                          <a:solidFill>
                            <a:srgbClr val="000000"/>
                          </a:solidFill>
                          <a:effectLst/>
                          <a:latin typeface="Calibri Light" panose="020F0302020204030204" pitchFamily="34" charset="0"/>
                        </a:rPr>
                        <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-Reform Strategies- </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 Decision Making Regarding Assessments-</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-Effective &amp; Timely -Assistance to students experiencing difficulty-</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-Integration of Fed., State, &amp; Local Services, Programs and Funds- </a:t>
                      </a:r>
                      <a:r>
                        <a:rPr lang="en-US" sz="700" b="0" i="0" u="none" strike="noStrike" dirty="0" err="1">
                          <a:solidFill>
                            <a:srgbClr val="000000"/>
                          </a:solidFill>
                          <a:effectLst/>
                          <a:latin typeface="Calibri Light" panose="020F0302020204030204" pitchFamily="34" charset="0"/>
                        </a:rPr>
                        <a:t>a,b,c</a:t>
                      </a: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57276">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a:solidFill>
                            <a:srgbClr val="000000"/>
                          </a:solidFill>
                          <a:effectLst/>
                          <a:latin typeface="Calibri Light" panose="020F0302020204030204" pitchFamily="34" charset="0"/>
                        </a:rPr>
                        <a:t>3)Use assessment data to drive intervention plans and build intervention time into the day at every level</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en-US" sz="700" b="0" i="0" u="none" strike="noStrike" dirty="0">
                          <a:solidFill>
                            <a:srgbClr val="000000"/>
                          </a:solidFill>
                          <a:effectLst/>
                          <a:latin typeface="Calibri Light" panose="020F0302020204030204" pitchFamily="34" charset="0"/>
                        </a:rPr>
                        <a:t>4)Provide instruction and interventions that are directly related to students’ needs as demonstrated by data (e.g., enrichment classes, tutorials, extended learning time, enrichment camps, academies, summer school)</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197038">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rtl="0" fontAlgn="t"/>
                      <a:r>
                        <a:rPr lang="en-US" sz="700" b="0" i="0" u="none" strike="noStrike" dirty="0">
                          <a:solidFill>
                            <a:srgbClr val="000000"/>
                          </a:solidFill>
                          <a:effectLst/>
                          <a:latin typeface="Calibri Light" panose="020F0302020204030204" pitchFamily="34" charset="0"/>
                        </a:rPr>
                        <a:t>-Collect and assess data to monitor student progress and drive interventions.</a:t>
                      </a:r>
                    </a:p>
                    <a:p>
                      <a:pPr algn="l" rtl="0" fontAlgn="t"/>
                      <a:r>
                        <a:rPr lang="en-US" sz="700" b="0" i="0" u="none" strike="noStrike" dirty="0">
                          <a:solidFill>
                            <a:srgbClr val="000000"/>
                          </a:solidFill>
                          <a:effectLst/>
                          <a:latin typeface="Calibri Light" panose="020F0302020204030204" pitchFamily="34" charset="0"/>
                        </a:rPr>
                        <a:t>Create and display data-growth walls in the areas of reading and math in a centralized location…to monitor and have students set their own goals </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of Academics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Directors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-District Directors (DL, </a:t>
                      </a:r>
                      <a:r>
                        <a:rPr lang="en-US" sz="700" b="0" i="0" u="none" strike="noStrike" dirty="0" err="1">
                          <a:solidFill>
                            <a:srgbClr val="000000"/>
                          </a:solidFill>
                          <a:effectLst/>
                          <a:latin typeface="Calibri Light" panose="020F0302020204030204" pitchFamily="34" charset="0"/>
                        </a:rPr>
                        <a:t>SpEd</a:t>
                      </a:r>
                      <a:r>
                        <a:rPr lang="en-US" sz="700" b="0" i="0" u="none" strike="noStrike" dirty="0">
                          <a:solidFill>
                            <a:srgbClr val="000000"/>
                          </a:solidFill>
                          <a:effectLst/>
                          <a:latin typeface="Calibri Light" panose="020F0302020204030204" pitchFamily="34" charset="0"/>
                        </a:rPr>
                        <a:t>, Migrant, 504/RTI)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 Coordinator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-Content 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-Principals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Curriculum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t>
                      </a:r>
                      <a:r>
                        <a:rPr lang="en-US" sz="700" b="0" i="0" u="none" strike="noStrike" dirty="0" err="1">
                          <a:solidFill>
                            <a:srgbClr val="000000"/>
                          </a:solidFill>
                          <a:effectLst/>
                          <a:latin typeface="Calibri Light" panose="020F0302020204030204" pitchFamily="34" charset="0"/>
                        </a:rPr>
                        <a:t>Istation</a:t>
                      </a:r>
                      <a:r>
                        <a:rPr lang="en-US" sz="700" b="0" i="0" u="none" strike="noStrike" dirty="0">
                          <a:solidFill>
                            <a:srgbClr val="000000"/>
                          </a:solidFill>
                          <a:effectLst/>
                          <a:latin typeface="Calibri Light" panose="020F0302020204030204" pitchFamily="34" charset="0"/>
                        </a:rPr>
                        <a:t> Reading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-Imagine Math</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-Success Maker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-Systems 44</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-Read 180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 Release Assessments (BM I &amp; II)</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-March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-April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-June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Review Sessions (DRS)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 data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Performance Reviews (CPR)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-Progress Monitoring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-Walk-through feedback</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-LPAC notes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-Lesson Plans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-Language Acquisition Monitoring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 Application</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-Closing the achievement gap among student groups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academic performance of all student groups in all BM, STAAR/EOC tested subjects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 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 I &amp; II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-STAAR/EOC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a:t>
                      </a:r>
                      <a:br>
                        <a:rPr lang="en-US" sz="700" b="0" i="0" u="none" strike="noStrike" dirty="0">
                          <a:solidFill>
                            <a:srgbClr val="000000"/>
                          </a:solidFill>
                          <a:effectLst/>
                          <a:latin typeface="Calibri Light" panose="020F0302020204030204" pitchFamily="34" charset="0"/>
                        </a:rPr>
                      </a:br>
                      <a:r>
                        <a:rPr lang="en-US" sz="700" b="0" i="0" u="none" strike="noStrike" dirty="0" err="1">
                          <a:solidFill>
                            <a:srgbClr val="000000"/>
                          </a:solidFill>
                          <a:effectLst/>
                          <a:latin typeface="Calibri Light" panose="020F0302020204030204" pitchFamily="34" charset="0"/>
                        </a:rPr>
                        <a:t>a,b,c</a:t>
                      </a:r>
                      <a:r>
                        <a:rPr lang="en-US" sz="700" b="0" i="0" u="none" strike="noStrike" dirty="0">
                          <a:solidFill>
                            <a:srgbClr val="000000"/>
                          </a:solidFill>
                          <a:effectLst/>
                          <a:latin typeface="Calibri Light" panose="020F0302020204030204" pitchFamily="34" charset="0"/>
                        </a:rPr>
                        <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-Reform Strategies- </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 Decision Making Regarding Assessments-</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-Effective &amp; Timely -Assistance to students experiencing difficulty-</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-Integration of Fed., State, &amp; Local Services, Programs and Funds- </a:t>
                      </a:r>
                      <a:r>
                        <a:rPr lang="en-US" sz="700" b="0" i="0" u="none" strike="noStrike" dirty="0" err="1">
                          <a:solidFill>
                            <a:srgbClr val="000000"/>
                          </a:solidFill>
                          <a:effectLst/>
                          <a:latin typeface="Calibri Light" panose="020F0302020204030204" pitchFamily="34" charset="0"/>
                        </a:rPr>
                        <a:t>a,b,c</a:t>
                      </a: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63104">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3)Use assessment data to drive intervention plans and build intervention time into the day at every level</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rtl="0" fontAlgn="t"/>
                      <a:r>
                        <a:rPr lang="en-US" sz="700" b="0" i="0" u="none" strike="noStrike" dirty="0">
                          <a:solidFill>
                            <a:srgbClr val="000000"/>
                          </a:solidFill>
                          <a:effectLst/>
                          <a:latin typeface="Calibri Light" panose="020F0302020204030204" pitchFamily="34" charset="0"/>
                        </a:rPr>
                        <a:t>-Collect and assess data to monitor student progress and drive interventions.</a:t>
                      </a:r>
                    </a:p>
                    <a:p>
                      <a:pPr algn="l" rtl="0" fontAlgn="t"/>
                      <a:r>
                        <a:rPr lang="en-US" sz="700" b="0" i="0" u="none" strike="noStrike" dirty="0">
                          <a:solidFill>
                            <a:srgbClr val="000000"/>
                          </a:solidFill>
                          <a:effectLst/>
                          <a:latin typeface="Calibri Light" panose="020F0302020204030204" pitchFamily="34" charset="0"/>
                        </a:rPr>
                        <a:t>Communicate and celebrate student academic progress in the areas of reading and math to all campus </a:t>
                      </a:r>
                      <a:r>
                        <a:rPr lang="en-US" sz="700" b="0" i="0" u="none" strike="noStrike" dirty="0" err="1">
                          <a:solidFill>
                            <a:srgbClr val="000000"/>
                          </a:solidFill>
                          <a:effectLst/>
                          <a:latin typeface="Calibri Light" panose="020F0302020204030204" pitchFamily="34" charset="0"/>
                        </a:rPr>
                        <a:t>statkeholders</a:t>
                      </a:r>
                      <a:r>
                        <a:rPr lang="en-US" sz="700" b="0" i="0" u="none" strike="noStrike" dirty="0">
                          <a:solidFill>
                            <a:srgbClr val="000000"/>
                          </a:solidFill>
                          <a:effectLst/>
                          <a:latin typeface="Calibri Light" panose="020F0302020204030204" pitchFamily="34" charset="0"/>
                        </a:rPr>
                        <a:t>.</a:t>
                      </a:r>
                    </a:p>
                  </a:txBody>
                  <a:tcPr marL="4763" marR="4763" marT="4763">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-Chief of Academics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Officers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-Executive Directors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-District Directors (DL, </a:t>
                      </a:r>
                      <a:r>
                        <a:rPr lang="en-US" sz="700" b="0" i="0" u="none" strike="noStrike" dirty="0" err="1">
                          <a:solidFill>
                            <a:srgbClr val="000000"/>
                          </a:solidFill>
                          <a:effectLst/>
                          <a:latin typeface="Calibri Light" panose="020F0302020204030204" pitchFamily="34" charset="0"/>
                        </a:rPr>
                        <a:t>SpEd</a:t>
                      </a:r>
                      <a:r>
                        <a:rPr lang="en-US" sz="700" b="0" i="0" u="none" strike="noStrike" dirty="0">
                          <a:solidFill>
                            <a:srgbClr val="000000"/>
                          </a:solidFill>
                          <a:effectLst/>
                          <a:latin typeface="Calibri Light" panose="020F0302020204030204" pitchFamily="34" charset="0"/>
                        </a:rPr>
                        <a:t>, Migrant, 504/RTI)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-Title I Coordinator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-Content Coordinators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-Principals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Curriculum</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t>
                      </a:r>
                      <a:r>
                        <a:rPr lang="en-US" sz="700" b="0" i="0" u="none" strike="noStrike" dirty="0" err="1">
                          <a:solidFill>
                            <a:srgbClr val="000000"/>
                          </a:solidFill>
                          <a:effectLst/>
                          <a:latin typeface="Calibri Light" panose="020F0302020204030204" pitchFamily="34" charset="0"/>
                        </a:rPr>
                        <a:t>Istation</a:t>
                      </a:r>
                      <a:r>
                        <a:rPr lang="en-US" sz="700" b="0" i="0" u="none" strike="noStrike" dirty="0">
                          <a:solidFill>
                            <a:srgbClr val="000000"/>
                          </a:solidFill>
                          <a:effectLst/>
                          <a:latin typeface="Calibri Light" panose="020F0302020204030204" pitchFamily="34" charset="0"/>
                        </a:rPr>
                        <a:t> Reading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-Imagine Math</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-Success Maker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-Systems 44</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-Read 180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 Release Assessments (BM I &amp; II)</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-Oct.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-Nov. 2020</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-Jan.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-March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-April 2021</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-June 2021</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Review Sessions (DRS)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-DMAC data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-Campus Performance Reviews (CPR)</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-Progress Monitoring Reports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-Walk-through feedback</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-LPAC notes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-Lesson Plans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-Language Acquisition Monitoring</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 Application</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-Closing the achievement gap among student groups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-Increase academic performance of all student groups in all BM, STAAR/EOC tested subjects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Assessments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-CBA 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-BM I &amp; II</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-STAAR/EOC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-TELPAS</a:t>
                      </a:r>
                    </a:p>
                  </a:txBody>
                  <a:tcPr marL="4763" marR="4763" marT="4763">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a:t>
                      </a:r>
                      <a:br>
                        <a:rPr lang="en-US" sz="700" b="0" i="0" u="none" strike="noStrike" dirty="0">
                          <a:solidFill>
                            <a:srgbClr val="000000"/>
                          </a:solidFill>
                          <a:effectLst/>
                          <a:latin typeface="Calibri Light" panose="020F0302020204030204" pitchFamily="34" charset="0"/>
                        </a:rPr>
                      </a:br>
                      <a:r>
                        <a:rPr lang="en-US" sz="700" b="0" i="0" u="none" strike="noStrike" dirty="0" err="1">
                          <a:solidFill>
                            <a:srgbClr val="000000"/>
                          </a:solidFill>
                          <a:effectLst/>
                          <a:latin typeface="Calibri Light" panose="020F0302020204030204" pitchFamily="34" charset="0"/>
                        </a:rPr>
                        <a:t>a,b,c</a:t>
                      </a:r>
                      <a:r>
                        <a:rPr lang="en-US" sz="700" b="0" i="0" u="none" strike="noStrike" dirty="0">
                          <a:solidFill>
                            <a:srgbClr val="000000"/>
                          </a:solidFill>
                          <a:effectLst/>
                          <a:latin typeface="Calibri Light" panose="020F0302020204030204" pitchFamily="34" charset="0"/>
                        </a:rPr>
                        <a:t>,</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-Reform Strategies- </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-Teacher Decision Making Regarding Assessments-</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-Effective &amp; Timely -Assistance to students experiencing difficulty-</a:t>
                      </a:r>
                      <a:r>
                        <a:rPr lang="en-US" sz="700" b="0" i="0" u="none" strike="noStrike" dirty="0" err="1">
                          <a:solidFill>
                            <a:srgbClr val="000000"/>
                          </a:solidFill>
                          <a:effectLst/>
                          <a:latin typeface="Calibri Light" panose="020F0302020204030204" pitchFamily="34" charset="0"/>
                        </a:rPr>
                        <a:t>a,b,c</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-Integration of Fed., State, &amp; Local Services, Programs and Funds- </a:t>
                      </a:r>
                      <a:r>
                        <a:rPr lang="en-US" sz="700" b="0" i="0" u="none" strike="noStrike" dirty="0" err="1">
                          <a:solidFill>
                            <a:srgbClr val="000000"/>
                          </a:solidFill>
                          <a:effectLst/>
                          <a:latin typeface="Calibri Light" panose="020F0302020204030204" pitchFamily="34" charset="0"/>
                        </a:rPr>
                        <a:t>a,b,c</a:t>
                      </a:r>
                      <a:endParaRPr lang="en-US" sz="700" b="0" i="0" u="none" strike="noStrike" dirty="0">
                        <a:solidFill>
                          <a:srgbClr val="000000"/>
                        </a:solidFill>
                        <a:effectLst/>
                        <a:latin typeface="Calibri Light" panose="020F0302020204030204" pitchFamily="34" charset="0"/>
                      </a:endParaRPr>
                    </a:p>
                  </a:txBody>
                  <a:tcPr marL="4763" marR="4763" marT="4763">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en-US" sz="7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en-US" sz="700" b="0" i="0" u="none" strike="noStrike">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en-US" sz="700" b="0" i="0" u="none" strike="noStrike" dirty="0">
                          <a:solidFill>
                            <a:srgbClr val="000000"/>
                          </a:solidFill>
                          <a:effectLst/>
                          <a:latin typeface="Calibri Light" panose="020F0302020204030204" pitchFamily="34" charset="0"/>
                        </a:rPr>
                        <a:t>3)Use assessment data to drive intervention plans and build intervention time into the day at every level</a:t>
                      </a:r>
                    </a:p>
                  </a:txBody>
                  <a:tcPr marL="4763" marR="4763" marT="47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008980595"/>
              </p:ext>
            </p:extLst>
          </p:nvPr>
        </p:nvGraphicFramePr>
        <p:xfrm>
          <a:off x="281578" y="189634"/>
          <a:ext cx="11637848" cy="6529642"/>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en-US" sz="700" u="none" strike="noStrike" dirty="0">
                          <a:effectLst/>
                        </a:rPr>
                        <a:t>  Closing the Gaps</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 </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at least 80% of indicators evaluated in the academic growth status will be met by all student groups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special education students will be monitored bi-weekly to demonstrate minimum of 2% growth in academic progress in the areas of math and reading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rtl="0" fontAlgn="t"/>
                      <a:r>
                        <a:rPr lang="en-US" sz="700" b="0" i="0" u="none" strike="noStrike" dirty="0">
                          <a:solidFill>
                            <a:srgbClr val="000000"/>
                          </a:solidFill>
                          <a:effectLst/>
                          <a:latin typeface="Calibri Light" panose="020F0302020204030204" pitchFamily="34" charset="0"/>
                        </a:rPr>
                        <a:t>Address at-risk population to support their emotional, social, and academic needs.</a:t>
                      </a:r>
                    </a:p>
                    <a:p>
                      <a:pPr algn="l" rtl="0" fontAlgn="t"/>
                      <a:r>
                        <a:rPr lang="en-US" sz="700" b="0" i="0" u="none" strike="noStrike" dirty="0">
                          <a:solidFill>
                            <a:srgbClr val="000000"/>
                          </a:solidFill>
                          <a:effectLst/>
                          <a:latin typeface="Calibri Light" panose="020F0302020204030204" pitchFamily="34" charset="0"/>
                        </a:rPr>
                        <a:t>The progress of special education students will be monitored, and appropriate academic interventions will be provided.</a:t>
                      </a:r>
                    </a:p>
                  </a:txBody>
                  <a:tcPr marL="4763" marR="4763" marT="4763"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Teachers                                                                Counselor  </a:t>
                      </a:r>
                    </a:p>
                    <a:p>
                      <a:pPr algn="l" rtl="0" fontAlgn="t"/>
                      <a:r>
                        <a:rPr lang="en-US" sz="700" b="0" i="0" u="none" strike="noStrike" dirty="0">
                          <a:solidFill>
                            <a:srgbClr val="000000"/>
                          </a:solidFill>
                          <a:effectLst/>
                          <a:latin typeface="Calibri Light" panose="020F0302020204030204" pitchFamily="34" charset="0"/>
                        </a:rPr>
                        <a:t>Special Education Staff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G &amp; C Curriculum                                                                                      SEL Virtual Lessons                      WITS                          </a:t>
                      </a:r>
                      <a:r>
                        <a:rPr lang="en-US" sz="700" b="0" i="0" u="none" strike="noStrike" dirty="0" err="1">
                          <a:solidFill>
                            <a:srgbClr val="000000"/>
                          </a:solidFill>
                          <a:effectLst/>
                          <a:latin typeface="Calibri Light" panose="020F0302020204030204" pitchFamily="34" charset="0"/>
                        </a:rPr>
                        <a:t>SuccessEd</a:t>
                      </a:r>
                      <a:r>
                        <a:rPr lang="en-US" sz="700" b="0" i="0" u="none" strike="noStrike" dirty="0">
                          <a:solidFill>
                            <a:srgbClr val="000000"/>
                          </a:solidFill>
                          <a:effectLst/>
                          <a:latin typeface="Calibri Light" panose="020F0302020204030204" pitchFamily="34" charset="0"/>
                        </a:rPr>
                        <a:t> (RTI/504)   Student incentives/resources                                                                                                                                                                                                                                        Student devices (virtual support)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Walkthroughs                                                                                        Progress Monitoring Data                                                                                      Lesson Plans                                                                                                                                                                               Student Work Samples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Decrease in discipline referrals</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en-US" sz="700" b="0" i="0" u="none" strike="noStrike" dirty="0">
                          <a:solidFill>
                            <a:srgbClr val="000000"/>
                          </a:solidFill>
                          <a:effectLst/>
                          <a:latin typeface="Calibri Light" panose="020F0302020204030204" pitchFamily="34" charset="0"/>
                        </a:rPr>
                        <a:t>1)Incorporate yearly programs and practices such as WITS, Red Ribbon activities, Career Day, schoolwide expectations, bullying prevention, fire prevention, awards assemblies, Superstar Celebration</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en-US" sz="700" b="0" i="0" u="none" strike="noStrike">
                          <a:solidFill>
                            <a:srgbClr val="000000"/>
                          </a:solidFill>
                          <a:effectLst/>
                          <a:latin typeface="Calibri Light" panose="020F0302020204030204" pitchFamily="34" charset="0"/>
                        </a:rPr>
                        <a:t>2)Counselor will attend state and local conferences and trainings for continued professional development.</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b="0" i="0" u="none" strike="noStrike" dirty="0">
                          <a:solidFill>
                            <a:srgbClr val="000000"/>
                          </a:solidFill>
                          <a:effectLst/>
                          <a:latin typeface="Calibri Light" panose="020F0302020204030204" pitchFamily="34" charset="0"/>
                        </a:rPr>
                        <a:t>3) Counselor will provide the following services: RTI/504 identification and case management, individual and group counseling, monthly parental meetings, staff trainings every six weeks</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rtl="0" fontAlgn="t"/>
                      <a:r>
                        <a:rPr lang="en-US" sz="700" b="0" i="0" u="none" strike="noStrike" dirty="0">
                          <a:solidFill>
                            <a:srgbClr val="000000"/>
                          </a:solidFill>
                          <a:effectLst/>
                          <a:latin typeface="Calibri Light" panose="020F0302020204030204" pitchFamily="34" charset="0"/>
                        </a:rPr>
                        <a:t>Implement the district's Elementary Guidance and Counseling curriculum.</a:t>
                      </a:r>
                    </a:p>
                    <a:p>
                      <a:pPr algn="l" rtl="0" fontAlgn="t"/>
                      <a:r>
                        <a:rPr lang="en-US" sz="700" b="0" i="0" u="none" strike="noStrike" dirty="0">
                          <a:solidFill>
                            <a:srgbClr val="000000"/>
                          </a:solidFill>
                          <a:effectLst/>
                          <a:latin typeface="Calibri Light" panose="020F0302020204030204" pitchFamily="34" charset="0"/>
                        </a:rPr>
                        <a:t>Special education personnel will support the academic needs of students with disabilities</a:t>
                      </a:r>
                    </a:p>
                  </a:txBody>
                  <a:tcPr marL="4763" marR="4763" marT="4763"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Principal                                       Assistant Principal                                                                                                               Counselor</a:t>
                      </a:r>
                    </a:p>
                    <a:p>
                      <a:pPr algn="l" rtl="0" fontAlgn="t"/>
                      <a:r>
                        <a:rPr lang="en-US" sz="700" b="0" i="0" u="none" strike="noStrike" dirty="0">
                          <a:solidFill>
                            <a:srgbClr val="000000"/>
                          </a:solidFill>
                          <a:effectLst/>
                          <a:latin typeface="Calibri Light" panose="020F0302020204030204" pitchFamily="34" charset="0"/>
                        </a:rPr>
                        <a:t>Director of Special Education</a:t>
                      </a:r>
                    </a:p>
                    <a:p>
                      <a:pPr algn="l" rtl="0" fontAlgn="t"/>
                      <a:r>
                        <a:rPr lang="en-US" sz="700" b="0" i="0" u="none" strike="noStrike" dirty="0">
                          <a:solidFill>
                            <a:srgbClr val="000000"/>
                          </a:solidFill>
                          <a:effectLst/>
                          <a:latin typeface="Calibri Light" panose="020F0302020204030204" pitchFamily="34" charset="0"/>
                        </a:rPr>
                        <a:t>Special Education Coordinators</a:t>
                      </a:r>
                    </a:p>
                    <a:p>
                      <a:pPr algn="l" rtl="0" fontAlgn="t"/>
                      <a:r>
                        <a:rPr lang="en-US" sz="700" b="0" i="0" u="none" strike="noStrike" dirty="0">
                          <a:solidFill>
                            <a:srgbClr val="000000"/>
                          </a:solidFill>
                          <a:effectLst/>
                          <a:latin typeface="Calibri Light" panose="020F0302020204030204" pitchFamily="34" charset="0"/>
                        </a:rPr>
                        <a:t>Special Education Assessment Staff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District G &amp; C Curriculum                                                                                      SEL Virtual Lessons                      WITS                              Student incentives/resources                                                                                                                                                                                                                                        Student devices (virtual support)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Aug. 2020       Oct. 2020      Nov. 2020       Jan. 2021    March 2021   April 2021     June 2021</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Walkthroughs                                                                                        Progress Monitoring Data                                                                                      Lesson Plans                                                                                                                                                                               Student Work Samples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Increase academic performance of all student groups in all BM, STAAR,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Lee/TX KEA  and Circle (BOY/MOY/EOY), report card, fluency report. Closing the achievement gap among student groups    Decrease in discipline referrals</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Weekly Tests              CBA/BM                                STAAR                          TELPAS                         TPRI/</a:t>
                      </a:r>
                      <a:r>
                        <a:rPr lang="en-US" sz="700" b="0" i="0" u="none" strike="noStrike" dirty="0" err="1">
                          <a:solidFill>
                            <a:srgbClr val="000000"/>
                          </a:solidFill>
                          <a:effectLst/>
                          <a:latin typeface="Calibri Light" panose="020F0302020204030204" pitchFamily="34" charset="0"/>
                        </a:rPr>
                        <a:t>Tejas</a:t>
                      </a:r>
                      <a:r>
                        <a:rPr lang="en-US" sz="700" b="0" i="0" u="none" strike="noStrike" dirty="0">
                          <a:solidFill>
                            <a:srgbClr val="000000"/>
                          </a:solidFill>
                          <a:effectLst/>
                          <a:latin typeface="Calibri Light" panose="020F0302020204030204" pitchFamily="34" charset="0"/>
                        </a:rPr>
                        <a:t> LEE     Circle                          TX KEA                      </a:t>
                      </a:r>
                    </a:p>
                  </a:txBody>
                  <a:tcPr marL="4763" marR="4763" marT="4763"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Calibri Light" panose="020F0302020204030204" pitchFamily="34" charset="0"/>
                        </a:rPr>
                        <a:t>Comprehensive Needs Assessment   (A,B,C), Reform strategies (A,B,C), Integration of Federal, State, &amp; Local Services (A,B,C), high quality and ongoing professional development (A,B,C), effective and timely assistance to students experiencing difficulty (A,B,C), instruction by highly qualified teachers (A,B,C)</a:t>
                      </a:r>
                    </a:p>
                  </a:txBody>
                  <a:tcPr marL="4763" marR="4763" marT="4763"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en-US" sz="700" b="0" i="0" u="none" strike="noStrike" dirty="0">
                          <a:solidFill>
                            <a:srgbClr val="000000"/>
                          </a:solidFill>
                          <a:effectLst/>
                          <a:latin typeface="Calibri Light" panose="020F0302020204030204" pitchFamily="34" charset="0"/>
                        </a:rPr>
                        <a:t>1)Implement virtual Social Emotional Learning lessons by posting on Google Classroom and in-person guidance lessons for all grade levels. </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en-US" sz="700" b="0" i="0" u="none" strike="noStrike">
                          <a:solidFill>
                            <a:srgbClr val="000000"/>
                          </a:solidFill>
                          <a:effectLst/>
                          <a:latin typeface="Calibri Light" panose="020F0302020204030204" pitchFamily="34" charset="0"/>
                        </a:rPr>
                        <a:t>2) Teachers will be trained by counselor/district to access and deliver Social Emotional Learning lessons available on Sharepoint.</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en-US" sz="700" b="0" i="0" u="none" strike="noStrike" dirty="0">
                          <a:solidFill>
                            <a:srgbClr val="000000"/>
                          </a:solidFill>
                          <a:effectLst/>
                          <a:latin typeface="Calibri Light" panose="020F0302020204030204" pitchFamily="34" charset="0"/>
                        </a:rPr>
                        <a:t>3) Social Emotional Learning lessons will be integrated by teachers through the </a:t>
                      </a:r>
                      <a:r>
                        <a:rPr lang="en-US" sz="700" b="0" i="0" u="none" strike="noStrike" dirty="0" err="1">
                          <a:solidFill>
                            <a:srgbClr val="000000"/>
                          </a:solidFill>
                          <a:effectLst/>
                          <a:latin typeface="Calibri Light" panose="020F0302020204030204" pitchFamily="34" charset="0"/>
                        </a:rPr>
                        <a:t>disctrict's</a:t>
                      </a:r>
                      <a:r>
                        <a:rPr lang="en-US" sz="700" b="0" i="0" u="none" strike="noStrike" dirty="0">
                          <a:solidFill>
                            <a:srgbClr val="000000"/>
                          </a:solidFill>
                          <a:effectLst/>
                          <a:latin typeface="Calibri Light" panose="020F0302020204030204" pitchFamily="34" charset="0"/>
                        </a:rPr>
                        <a:t> Reading curriculum</a:t>
                      </a:r>
                    </a:p>
                  </a:txBody>
                  <a:tcPr marL="4763" marR="4763" marT="476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collect and assess to monitor student progress and drive interventions.</a:t>
                      </a:r>
                    </a:p>
                    <a:p>
                      <a:pPr algn="l" fontAlgn="t"/>
                      <a:r>
                        <a:rPr lang="en-US" sz="700" b="0" i="0" u="none" strike="noStrike" dirty="0">
                          <a:solidFill>
                            <a:srgbClr val="000000"/>
                          </a:solidFill>
                          <a:effectLst/>
                          <a:latin typeface="Calibri Light"/>
                        </a:rPr>
                        <a:t>District and campus personnel will review teacher caseloads to ensure adequate support can be provided to Special Education eligible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 coordinators</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 </a:t>
                      </a:r>
                    </a:p>
                    <a:p>
                      <a:pPr algn="l" fontAlgn="t"/>
                      <a:r>
                        <a:rPr lang="en-US" sz="700" b="0" i="0" u="none" strike="noStrike" dirty="0">
                          <a:solidFill>
                            <a:srgbClr val="000000"/>
                          </a:solidFill>
                          <a:effectLst/>
                          <a:latin typeface="Calibri Light"/>
                        </a:rPr>
                        <a:t>Director of Special Education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assessment</a:t>
                      </a:r>
                    </a:p>
                    <a:p>
                      <a:pPr algn="l" fontAlgn="t"/>
                      <a:r>
                        <a:rPr lang="en-US" sz="700" b="0" i="0" u="none" strike="noStrike" dirty="0">
                          <a:solidFill>
                            <a:srgbClr val="000000"/>
                          </a:solidFill>
                          <a:effectLst/>
                          <a:latin typeface="Calibri Light"/>
                        </a:rPr>
                        <a:t> cba’s</a:t>
                      </a:r>
                    </a:p>
                    <a:p>
                      <a:pPr algn="l" fontAlgn="t"/>
                      <a:r>
                        <a:rPr lang="en-US" sz="700" b="0" i="0" u="none" strike="noStrike" dirty="0">
                          <a:solidFill>
                            <a:srgbClr val="000000"/>
                          </a:solidFill>
                          <a:effectLst/>
                          <a:latin typeface="Calibri Light"/>
                        </a:rPr>
                        <a:t> BM I &amp; II</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a:t>
                      </a:r>
                    </a:p>
                    <a:p>
                      <a:pPr algn="l" fontAlgn="t"/>
                      <a:r>
                        <a:rPr lang="en-US" sz="700" b="0" i="0" u="none" strike="noStrike" dirty="0">
                          <a:solidFill>
                            <a:srgbClr val="000000"/>
                          </a:solidFill>
                          <a:effectLst/>
                          <a:latin typeface="Calibri Light"/>
                        </a:rPr>
                        <a:t> DMAC data reports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 throughs feedback</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language acquisition monitoring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academic performance of all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Cba’s</a:t>
                      </a:r>
                    </a:p>
                    <a:p>
                      <a:pPr algn="l" fontAlgn="t"/>
                      <a:r>
                        <a:rPr lang="en-US" sz="700" b="0" i="0" u="none" strike="noStrike" dirty="0" err="1">
                          <a:solidFill>
                            <a:srgbClr val="000000"/>
                          </a:solidFill>
                          <a:effectLst/>
                          <a:latin typeface="Calibri Light"/>
                        </a:rPr>
                        <a:t>Bm</a:t>
                      </a:r>
                      <a:r>
                        <a:rPr lang="en-US" sz="700" b="0" i="0" u="none" strike="noStrike" dirty="0">
                          <a:solidFill>
                            <a:srgbClr val="000000"/>
                          </a:solidFill>
                          <a:effectLst/>
                          <a:latin typeface="Calibri Light"/>
                        </a:rPr>
                        <a:t> I &amp; II</a:t>
                      </a:r>
                    </a:p>
                    <a:p>
                      <a:pPr algn="l" fontAlgn="t"/>
                      <a:r>
                        <a:rPr lang="en-US" sz="700" b="0" i="0" u="none" strike="noStrike" dirty="0">
                          <a:solidFill>
                            <a:srgbClr val="000000"/>
                          </a:solidFill>
                          <a:effectLst/>
                          <a:latin typeface="Calibri Light"/>
                        </a:rPr>
                        <a:t>Telpas</a:t>
                      </a:r>
                    </a:p>
                    <a:p>
                      <a:pPr algn="l" fontAlgn="t"/>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test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060469468"/>
              </p:ext>
            </p:extLst>
          </p:nvPr>
        </p:nvGraphicFramePr>
        <p:xfrm>
          <a:off x="302004" y="269664"/>
          <a:ext cx="11612920" cy="6588336"/>
        </p:xfrm>
        <a:graphic>
          <a:graphicData uri="http://schemas.openxmlformats.org/drawingml/2006/table">
            <a:tbl>
              <a:tblPr firstRow="1" bandRow="1">
                <a:tableStyleId>{2D5ABB26-0587-4C30-8999-92F81FD0307C}</a:tableStyleId>
              </a:tblPr>
              <a:tblGrid>
                <a:gridCol w="1429803">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by June 2021 all English learners will demonstrate </a:t>
                      </a:r>
                      <a:r>
                        <a:rPr lang="en-US" sz="700" u="none" strike="noStrike" dirty="0" err="1">
                          <a:effectLst/>
                        </a:rPr>
                        <a:t>acsdemic</a:t>
                      </a:r>
                      <a:r>
                        <a:rPr lang="en-US" sz="700" u="none" strike="noStrike" dirty="0">
                          <a:effectLst/>
                        </a:rPr>
                        <a:t> progress in the areas reading and math at the meets level by a minimum of 5%</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all English learners will demonstrate a 5 % increase of academic progress in the areas of reading and math by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the progress of EL student's academic growth in the areas of reading and math will be monitored monthly by all stakeholders.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district/campus</a:t>
                      </a:r>
                    </a:p>
                    <a:p>
                      <a:pPr algn="l" fontAlgn="t"/>
                      <a:r>
                        <a:rPr lang="en-US" sz="700" b="0" i="0" u="none" strike="noStrike" dirty="0">
                          <a:solidFill>
                            <a:srgbClr val="000000"/>
                          </a:solidFill>
                          <a:effectLst/>
                          <a:latin typeface="Calibri Light"/>
                        </a:rPr>
                        <a:t> administration</a:t>
                      </a:r>
                    </a:p>
                    <a:p>
                      <a:pPr algn="l" fontAlgn="t"/>
                      <a:r>
                        <a:rPr lang="en-US" sz="700" b="0" i="0" u="none" strike="noStrike" dirty="0">
                          <a:solidFill>
                            <a:srgbClr val="000000"/>
                          </a:solidFill>
                          <a:effectLst/>
                          <a:latin typeface="Calibri Light"/>
                        </a:rPr>
                        <a:t> coordinators</a:t>
                      </a:r>
                    </a:p>
                    <a:p>
                      <a:pPr algn="l" fontAlgn="t"/>
                      <a:r>
                        <a:rPr lang="en-US" sz="700" b="0" i="0" u="none" strike="noStrike" dirty="0">
                          <a:solidFill>
                            <a:srgbClr val="000000"/>
                          </a:solidFill>
                          <a:effectLst/>
                          <a:latin typeface="Calibri Light"/>
                        </a:rPr>
                        <a:t> teachers</a:t>
                      </a:r>
                    </a:p>
                    <a:p>
                      <a:pPr algn="l" fontAlgn="t"/>
                      <a:r>
                        <a:rPr lang="en-US" sz="700" b="0" i="0" u="none" strike="noStrike" dirty="0">
                          <a:solidFill>
                            <a:srgbClr val="000000"/>
                          </a:solidFill>
                          <a:effectLst/>
                          <a:latin typeface="Calibri Light"/>
                        </a:rPr>
                        <a:t>Directors</a:t>
                      </a:r>
                    </a:p>
                    <a:p>
                      <a:pPr algn="l" fontAlgn="t"/>
                      <a:r>
                        <a:rPr lang="en-US" sz="700" b="0" i="0" u="none" strike="noStrike" dirty="0">
                          <a:solidFill>
                            <a:srgbClr val="000000"/>
                          </a:solidFill>
                          <a:effectLst/>
                          <a:latin typeface="Calibri Light"/>
                        </a:rPr>
                        <a:t> language strategists</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Executive officers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test</a:t>
                      </a:r>
                    </a:p>
                    <a:p>
                      <a:pPr algn="l" fontAlgn="t"/>
                      <a:r>
                        <a:rPr lang="en-US" sz="700" b="0" i="0" u="none" strike="noStrike" dirty="0">
                          <a:solidFill>
                            <a:srgbClr val="000000"/>
                          </a:solidFill>
                          <a:effectLst/>
                          <a:latin typeface="Calibri Light"/>
                        </a:rPr>
                        <a:t>  BM I &amp; II</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DMAC data reports</a:t>
                      </a:r>
                    </a:p>
                    <a:p>
                      <a:pPr algn="l" fontAlgn="t"/>
                      <a:r>
                        <a:rPr lang="en-US" sz="700" b="0" i="0" u="none" strike="noStrike" dirty="0">
                          <a:solidFill>
                            <a:srgbClr val="000000"/>
                          </a:solidFill>
                          <a:effectLst/>
                          <a:latin typeface="Calibri Light"/>
                        </a:rPr>
                        <a:t>   progress monitoring reports walk-through feedback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closing the achievement gap among student groups</a:t>
                      </a:r>
                    </a:p>
                    <a:p>
                      <a:pPr algn="l" fontAlgn="t"/>
                      <a:r>
                        <a:rPr lang="en-US" sz="700" b="0" i="0" u="none" strike="noStrike" dirty="0">
                          <a:solidFill>
                            <a:srgbClr val="000000"/>
                          </a:solidFill>
                          <a:effectLst/>
                          <a:latin typeface="Calibri Light"/>
                        </a:rPr>
                        <a:t>Increase academic performance of all student groups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 </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STAAR TELPAS</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1. exit tickets will be developed aligned to the skill of the day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2.CIF protocols will be used throughout the day to differentiate instruction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3. data will be used to inform tutorial lessons and try to identify spiraled activities to benefit all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provide specialized professional development that addresses the ELPS for reading and math</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district/campus</a:t>
                      </a:r>
                    </a:p>
                    <a:p>
                      <a:pPr algn="l" fontAlgn="t"/>
                      <a:r>
                        <a:rPr lang="en-US" sz="700" b="0" i="0" u="none" strike="noStrike" dirty="0">
                          <a:solidFill>
                            <a:srgbClr val="000000"/>
                          </a:solidFill>
                          <a:effectLst/>
                          <a:latin typeface="Calibri Light"/>
                        </a:rPr>
                        <a:t> administration</a:t>
                      </a:r>
                    </a:p>
                    <a:p>
                      <a:pPr algn="l" fontAlgn="t"/>
                      <a:r>
                        <a:rPr lang="en-US" sz="700" b="0" i="0" u="none" strike="noStrike" dirty="0">
                          <a:solidFill>
                            <a:srgbClr val="000000"/>
                          </a:solidFill>
                          <a:effectLst/>
                          <a:latin typeface="Calibri Light"/>
                        </a:rPr>
                        <a:t> coordinators</a:t>
                      </a:r>
                    </a:p>
                    <a:p>
                      <a:pPr algn="l" fontAlgn="t"/>
                      <a:r>
                        <a:rPr lang="en-US" sz="700" b="0" i="0" u="none" strike="noStrike" dirty="0">
                          <a:solidFill>
                            <a:srgbClr val="000000"/>
                          </a:solidFill>
                          <a:effectLst/>
                          <a:latin typeface="Calibri Light"/>
                        </a:rPr>
                        <a:t> teachers</a:t>
                      </a:r>
                    </a:p>
                    <a:p>
                      <a:pPr algn="l" fontAlgn="t"/>
                      <a:r>
                        <a:rPr lang="en-US" sz="700" b="0" i="0" u="none" strike="noStrike" dirty="0">
                          <a:solidFill>
                            <a:srgbClr val="000000"/>
                          </a:solidFill>
                          <a:effectLst/>
                          <a:latin typeface="Calibri Light"/>
                        </a:rPr>
                        <a:t>Directors</a:t>
                      </a:r>
                    </a:p>
                    <a:p>
                      <a:pPr algn="l" fontAlgn="t"/>
                      <a:r>
                        <a:rPr lang="en-US" sz="700" b="0" i="0" u="none" strike="noStrike" dirty="0">
                          <a:solidFill>
                            <a:srgbClr val="000000"/>
                          </a:solidFill>
                          <a:effectLst/>
                          <a:latin typeface="Calibri Light"/>
                        </a:rPr>
                        <a:t> language strategists</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Executive officers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test</a:t>
                      </a:r>
                    </a:p>
                    <a:p>
                      <a:pPr algn="l" fontAlgn="t"/>
                      <a:r>
                        <a:rPr lang="en-US" sz="700" b="0" i="0" u="none" strike="noStrike" dirty="0">
                          <a:solidFill>
                            <a:srgbClr val="000000"/>
                          </a:solidFill>
                          <a:effectLst/>
                          <a:latin typeface="Calibri Light"/>
                        </a:rPr>
                        <a:t>  BM I &amp; II</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DMAC data reports</a:t>
                      </a:r>
                    </a:p>
                    <a:p>
                      <a:pPr algn="l" fontAlgn="t"/>
                      <a:r>
                        <a:rPr lang="en-US" sz="700" b="0" i="0" u="none" strike="noStrike" dirty="0">
                          <a:solidFill>
                            <a:srgbClr val="000000"/>
                          </a:solidFill>
                          <a:effectLst/>
                          <a:latin typeface="Calibri Light"/>
                        </a:rPr>
                        <a:t>   progress monitoring reports walk-through feedback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academic performance of all student groups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 </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STAAR TELPA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1. monitor implementation of ELPS strategies to accelerate the progress of ELLs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2. tutorials will be provided for the various student groups in each phase of accountability to ensure student improve academically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3. 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differentiate instruction for English learners based on their individual academic growth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district/campus</a:t>
                      </a:r>
                    </a:p>
                    <a:p>
                      <a:pPr algn="l" fontAlgn="t"/>
                      <a:r>
                        <a:rPr lang="en-US" sz="700" b="0" i="0" u="none" strike="noStrike" dirty="0">
                          <a:solidFill>
                            <a:srgbClr val="000000"/>
                          </a:solidFill>
                          <a:effectLst/>
                          <a:latin typeface="Calibri Light"/>
                        </a:rPr>
                        <a:t> administration</a:t>
                      </a:r>
                    </a:p>
                    <a:p>
                      <a:pPr algn="l" fontAlgn="t"/>
                      <a:r>
                        <a:rPr lang="en-US" sz="700" b="0" i="0" u="none" strike="noStrike" dirty="0">
                          <a:solidFill>
                            <a:srgbClr val="000000"/>
                          </a:solidFill>
                          <a:effectLst/>
                          <a:latin typeface="Calibri Light"/>
                        </a:rPr>
                        <a:t> coordinators</a:t>
                      </a:r>
                    </a:p>
                    <a:p>
                      <a:pPr algn="l" fontAlgn="t"/>
                      <a:r>
                        <a:rPr lang="en-US" sz="700" b="0" i="0" u="none" strike="noStrike" dirty="0">
                          <a:solidFill>
                            <a:srgbClr val="000000"/>
                          </a:solidFill>
                          <a:effectLst/>
                          <a:latin typeface="Calibri Light"/>
                        </a:rPr>
                        <a:t> teachers</a:t>
                      </a:r>
                    </a:p>
                    <a:p>
                      <a:pPr algn="l" fontAlgn="t"/>
                      <a:r>
                        <a:rPr lang="en-US" sz="700" b="0" i="0" u="none" strike="noStrike" dirty="0">
                          <a:solidFill>
                            <a:srgbClr val="000000"/>
                          </a:solidFill>
                          <a:effectLst/>
                          <a:latin typeface="Calibri Light"/>
                        </a:rPr>
                        <a:t>Directors</a:t>
                      </a:r>
                    </a:p>
                    <a:p>
                      <a:pPr algn="l" fontAlgn="t"/>
                      <a:r>
                        <a:rPr lang="en-US" sz="700" b="0" i="0" u="none" strike="noStrike" dirty="0">
                          <a:solidFill>
                            <a:srgbClr val="000000"/>
                          </a:solidFill>
                          <a:effectLst/>
                          <a:latin typeface="Calibri Light"/>
                        </a:rPr>
                        <a:t> language strategists</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Executive officers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test</a:t>
                      </a:r>
                    </a:p>
                    <a:p>
                      <a:pPr algn="l" fontAlgn="t"/>
                      <a:r>
                        <a:rPr lang="en-US" sz="700" b="0" i="0" u="none" strike="noStrike" dirty="0">
                          <a:solidFill>
                            <a:srgbClr val="000000"/>
                          </a:solidFill>
                          <a:effectLst/>
                          <a:latin typeface="Calibri Light"/>
                        </a:rPr>
                        <a:t>  BM I &amp; II</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DMAC data reports</a:t>
                      </a:r>
                    </a:p>
                    <a:p>
                      <a:pPr algn="l" fontAlgn="t"/>
                      <a:r>
                        <a:rPr lang="en-US" sz="700" b="0" i="0" u="none" strike="noStrike" dirty="0">
                          <a:solidFill>
                            <a:srgbClr val="000000"/>
                          </a:solidFill>
                          <a:effectLst/>
                          <a:latin typeface="Calibri Light"/>
                        </a:rPr>
                        <a:t>   progress monitoring reports walk-through feedback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academic performance of all student groups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 </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STAAR TELPA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1. use ongoing district formative and summative assessments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2. student groups data will be disaggregated at campus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3. provide instruction and interventions that are directly related to students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846790017"/>
              </p:ext>
            </p:extLst>
          </p:nvPr>
        </p:nvGraphicFramePr>
        <p:xfrm>
          <a:off x="268448" y="116543"/>
          <a:ext cx="11523011" cy="6741457"/>
        </p:xfrm>
        <a:graphic>
          <a:graphicData uri="http://schemas.openxmlformats.org/drawingml/2006/table">
            <a:tbl>
              <a:tblPr firstRow="1" bandRow="1">
                <a:tableStyleId>{2D5ABB26-0587-4C30-8999-92F81FD0307C}</a:tableStyleId>
              </a:tblPr>
              <a:tblGrid>
                <a:gridCol w="1339894">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en-US" sz="700" u="none" strike="noStrike" dirty="0">
                          <a:effectLst/>
                        </a:rPr>
                        <a:t> English learners will advance by at least one level of TELPAS Composite rating from June 2019 to June 2021</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By June 2021 the district will effectively implement the adopted dual language programs in PK-12 grade</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8455">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collect and assess data to monitor student progress weekly  and drive intervention . </a:t>
                      </a:r>
                    </a:p>
                    <a:p>
                      <a:pPr algn="l" fontAlgn="t"/>
                      <a:r>
                        <a:rPr lang="en-US" sz="700" b="0" i="0" u="none" strike="noStrike" dirty="0">
                          <a:solidFill>
                            <a:srgbClr val="000000"/>
                          </a:solidFill>
                          <a:effectLst/>
                          <a:latin typeface="Calibri Light"/>
                        </a:rPr>
                        <a:t>Professional development training will target researched based instructional strategies and practices for the dual language model implemented at the elementary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Coordinators</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assessment</a:t>
                      </a:r>
                    </a:p>
                    <a:p>
                      <a:pPr algn="l" fontAlgn="t"/>
                      <a:r>
                        <a:rPr lang="en-US" sz="700" b="0" i="0" u="none" strike="noStrike" dirty="0">
                          <a:solidFill>
                            <a:srgbClr val="000000"/>
                          </a:solidFill>
                          <a:effectLst/>
                          <a:latin typeface="Calibri Light"/>
                        </a:rPr>
                        <a:t>  BMI &amp; II</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walk-throughs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increase academic</a:t>
                      </a:r>
                    </a:p>
                    <a:p>
                      <a:pPr algn="l" fontAlgn="t"/>
                      <a:r>
                        <a:rPr lang="en-US" sz="700" b="0" i="0" u="none" strike="noStrike" dirty="0">
                          <a:solidFill>
                            <a:srgbClr val="000000"/>
                          </a:solidFill>
                          <a:effectLst/>
                          <a:latin typeface="Calibri Light"/>
                        </a:rPr>
                        <a:t>  performance of all students group</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exam</a:t>
                      </a:r>
                    </a:p>
                    <a:p>
                      <a:pPr algn="l" fontAlgn="t"/>
                      <a:r>
                        <a:rPr lang="en-US" sz="700" b="0" i="0" u="none" strike="noStrike" dirty="0">
                          <a:solidFill>
                            <a:srgbClr val="000000"/>
                          </a:solidFill>
                          <a:effectLst/>
                          <a:latin typeface="Calibri Light"/>
                        </a:rPr>
                        <a:t>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comprehensive needs assessment</a:t>
                      </a:r>
                    </a:p>
                    <a:p>
                      <a:pPr algn="l" fontAlgn="t"/>
                      <a:r>
                        <a:rPr lang="en-US" sz="700" b="0" i="0" u="none" strike="noStrike" dirty="0">
                          <a:solidFill>
                            <a:srgbClr val="000000"/>
                          </a:solidFill>
                          <a:effectLst/>
                          <a:latin typeface="Calibri Light"/>
                        </a:rPr>
                        <a:t>  teacher decision making regarding assessments</a:t>
                      </a:r>
                    </a:p>
                    <a:p>
                      <a:pPr algn="l" fontAlgn="t"/>
                      <a:r>
                        <a:rPr lang="en-US" sz="700" b="0" i="0" u="none" strike="noStrike" dirty="0">
                          <a:solidFill>
                            <a:srgbClr val="000000"/>
                          </a:solidFill>
                          <a:effectLst/>
                          <a:latin typeface="Calibri Light"/>
                        </a:rPr>
                        <a:t>  effective assistance to students experiencing difficulty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6593">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1. use ongoing district built formative and summative assessments by grade levels ( weekly, unit, CBA, BM I &amp; II, Practice Listening &amp; Speaking)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2. Student groups data will be disaggregated level and campus level to determine student progress and towards increasing performance at the meets level and above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3. 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4. 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comprehensive needs assessment</a:t>
                      </a:r>
                    </a:p>
                    <a:p>
                      <a:pPr algn="l" fontAlgn="t"/>
                      <a:r>
                        <a:rPr lang="en-US" sz="700" b="0" i="0" u="none" strike="noStrike" dirty="0">
                          <a:solidFill>
                            <a:srgbClr val="000000"/>
                          </a:solidFill>
                          <a:effectLst/>
                          <a:latin typeface="Calibri Light"/>
                        </a:rPr>
                        <a:t>  teacher decision making regarding assessments</a:t>
                      </a:r>
                    </a:p>
                    <a:p>
                      <a:pPr algn="l" fontAlgn="t"/>
                      <a:r>
                        <a:rPr lang="en-US" sz="700" b="0" i="0" u="none" strike="noStrike" dirty="0">
                          <a:solidFill>
                            <a:srgbClr val="000000"/>
                          </a:solidFill>
                          <a:effectLst/>
                          <a:latin typeface="Calibri Light"/>
                        </a:rPr>
                        <a:t>  effective assistance to students experiencing difficulty.</a:t>
                      </a:r>
                    </a:p>
                    <a:p>
                      <a:pPr algn="l" fontAlgn="t"/>
                      <a:r>
                        <a:rPr lang="en-US" sz="700" b="0" i="0" u="none" strike="noStrike" dirty="0">
                          <a:solidFill>
                            <a:srgbClr val="000000"/>
                          </a:solidFill>
                          <a:effectLst/>
                          <a:latin typeface="Calibri Light"/>
                        </a:rPr>
                        <a:t>Professional development training will target researched based instructional  strategies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Coordinators</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assessment</a:t>
                      </a:r>
                    </a:p>
                    <a:p>
                      <a:pPr algn="l" fontAlgn="t"/>
                      <a:r>
                        <a:rPr lang="en-US" sz="700" b="0" i="0" u="none" strike="noStrike" dirty="0">
                          <a:solidFill>
                            <a:srgbClr val="000000"/>
                          </a:solidFill>
                          <a:effectLst/>
                          <a:latin typeface="Calibri Light"/>
                        </a:rPr>
                        <a:t>  BMI &amp; II</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walk-throughs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increase academic</a:t>
                      </a:r>
                    </a:p>
                    <a:p>
                      <a:pPr algn="l" fontAlgn="t"/>
                      <a:r>
                        <a:rPr lang="en-US" sz="700" b="0" i="0" u="none" strike="noStrike" dirty="0">
                          <a:solidFill>
                            <a:srgbClr val="000000"/>
                          </a:solidFill>
                          <a:effectLst/>
                          <a:latin typeface="Calibri Light"/>
                        </a:rPr>
                        <a:t>  performance of all students group</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exam</a:t>
                      </a:r>
                    </a:p>
                    <a:p>
                      <a:pPr algn="l" fontAlgn="t"/>
                      <a:r>
                        <a:rPr lang="en-US" sz="700" b="0" i="0" u="none" strike="noStrike" dirty="0">
                          <a:solidFill>
                            <a:srgbClr val="000000"/>
                          </a:solidFill>
                          <a:effectLst/>
                          <a:latin typeface="Calibri Light"/>
                        </a:rPr>
                        <a:t>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p>
                    <a:p>
                      <a:pPr algn="l" fontAlgn="t"/>
                      <a:r>
                        <a:rPr lang="en-US" sz="700" b="0" i="0" u="none" strike="noStrike" dirty="0">
                          <a:solidFill>
                            <a:srgbClr val="000000"/>
                          </a:solidFill>
                          <a:effectLst/>
                          <a:latin typeface="Calibri Light"/>
                        </a:rPr>
                        <a:t>  teacher decision making regarding assessments</a:t>
                      </a:r>
                    </a:p>
                    <a:p>
                      <a:pPr algn="l" fontAlgn="t"/>
                      <a:r>
                        <a:rPr lang="en-US" sz="700" b="0" i="0" u="none" strike="noStrike" dirty="0">
                          <a:solidFill>
                            <a:srgbClr val="000000"/>
                          </a:solidFill>
                          <a:effectLst/>
                          <a:latin typeface="Calibri Light"/>
                        </a:rPr>
                        <a:t>  effective assistance to students experiencing difficulty</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1. use ongoing district built formative and summative assessments by grade levels ( weekly, unit, CBA, BM I &amp; II, Practice Listening &amp; Speaking)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2. Student groups data will be disaggregated level and campus level to determine student progress and towards increasing performance at the meets level and above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3. 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gridSpan="8">
                  <a:txBody>
                    <a:bodyPr/>
                    <a:lstStyle/>
                    <a:p>
                      <a:pPr algn="l" fontAlgn="t"/>
                      <a:r>
                        <a:rPr lang="sk-SK" sz="700" u="none" strike="noStrike" dirty="0">
                          <a:effectLst/>
                        </a:rPr>
                        <a:t> </a:t>
                      </a:r>
                      <a:r>
                        <a:rPr lang="en-US" sz="700" u="none" strike="noStrike" dirty="0">
                          <a:effectLst/>
                        </a:rPr>
                        <a:t>4. 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hMerge="1">
                  <a:txBody>
                    <a:bodyPr/>
                    <a:lstStyle/>
                    <a:p>
                      <a:endParaRPr lang="en-US"/>
                    </a:p>
                  </a:txBody>
                  <a:tcP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comprehensive needs assessment</a:t>
                      </a:r>
                    </a:p>
                    <a:p>
                      <a:pPr algn="l" fontAlgn="t"/>
                      <a:r>
                        <a:rPr lang="en-US" sz="700" b="0" i="0" u="none" strike="noStrike" dirty="0">
                          <a:solidFill>
                            <a:srgbClr val="000000"/>
                          </a:solidFill>
                          <a:effectLst/>
                          <a:latin typeface="Calibri Light"/>
                        </a:rPr>
                        <a:t>  teacher decision making regarding assessments</a:t>
                      </a:r>
                    </a:p>
                    <a:p>
                      <a:pPr algn="l" fontAlgn="t"/>
                      <a:r>
                        <a:rPr lang="en-US" sz="700" b="0" i="0" u="none" strike="noStrike" dirty="0">
                          <a:solidFill>
                            <a:srgbClr val="000000"/>
                          </a:solidFill>
                          <a:effectLst/>
                          <a:latin typeface="Calibri Light"/>
                        </a:rPr>
                        <a:t>  effective assistance to students experiencing difficulty.</a:t>
                      </a:r>
                    </a:p>
                    <a:p>
                      <a:pPr algn="l" fontAlgn="t"/>
                      <a:r>
                        <a:rPr lang="en-US" sz="700" b="0" i="0" u="none" strike="noStrike" dirty="0">
                          <a:solidFill>
                            <a:srgbClr val="000000"/>
                          </a:solidFill>
                          <a:effectLst/>
                          <a:latin typeface="Calibri Light"/>
                        </a:rPr>
                        <a:t>Conduct parent trainings/meetings on the program models at each level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 Title I/SCE Coordinators</a:t>
                      </a:r>
                    </a:p>
                    <a:p>
                      <a:pPr algn="l" fontAlgn="t"/>
                      <a:r>
                        <a:rPr lang="en-US" sz="700" b="0" i="0" u="none" strike="noStrike" dirty="0">
                          <a:solidFill>
                            <a:srgbClr val="000000"/>
                          </a:solidFill>
                          <a:effectLst/>
                          <a:latin typeface="Calibri Light"/>
                        </a:rPr>
                        <a:t> content coordinators</a:t>
                      </a:r>
                    </a:p>
                    <a:p>
                      <a:pPr algn="l" fontAlgn="t"/>
                      <a:r>
                        <a:rPr lang="en-US" sz="700" b="0" i="0" u="none" strike="noStrike" dirty="0">
                          <a:solidFill>
                            <a:srgbClr val="000000"/>
                          </a:solidFill>
                          <a:effectLst/>
                          <a:latin typeface="Calibri Light"/>
                        </a:rPr>
                        <a:t>  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assessment</a:t>
                      </a:r>
                    </a:p>
                    <a:p>
                      <a:pPr algn="l" fontAlgn="t"/>
                      <a:r>
                        <a:rPr lang="en-US" sz="700" b="0" i="0" u="none" strike="noStrike" dirty="0">
                          <a:solidFill>
                            <a:srgbClr val="000000"/>
                          </a:solidFill>
                          <a:effectLst/>
                          <a:latin typeface="Calibri Light"/>
                        </a:rPr>
                        <a:t>  BMI &amp; II</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walk-throughs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lpac</a:t>
                      </a:r>
                      <a:r>
                        <a:rPr lang="en-US" sz="700" b="0" i="0" u="none" strike="noStrike" dirty="0">
                          <a:solidFill>
                            <a:srgbClr val="000000"/>
                          </a:solidFill>
                          <a:effectLst/>
                          <a:latin typeface="Calibri Light"/>
                        </a:rPr>
                        <a:t>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increase academic</a:t>
                      </a:r>
                    </a:p>
                    <a:p>
                      <a:pPr algn="l" fontAlgn="t"/>
                      <a:r>
                        <a:rPr lang="en-US" sz="700" b="0" i="0" u="none" strike="noStrike" dirty="0">
                          <a:solidFill>
                            <a:srgbClr val="000000"/>
                          </a:solidFill>
                          <a:effectLst/>
                          <a:latin typeface="Calibri Light"/>
                        </a:rPr>
                        <a:t>  performance of all students group</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exam</a:t>
                      </a:r>
                    </a:p>
                    <a:p>
                      <a:pPr algn="l" fontAlgn="t"/>
                      <a:r>
                        <a:rPr lang="en-US" sz="700" b="0" i="0" u="none" strike="noStrike" dirty="0">
                          <a:solidFill>
                            <a:srgbClr val="000000"/>
                          </a:solidFill>
                          <a:effectLst/>
                          <a:latin typeface="Calibri Light"/>
                        </a:rPr>
                        <a:t>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p>
                    <a:p>
                      <a:pPr algn="l" fontAlgn="t"/>
                      <a:r>
                        <a:rPr lang="en-US" sz="700" b="0" i="0" u="none" strike="noStrike" dirty="0">
                          <a:solidFill>
                            <a:srgbClr val="000000"/>
                          </a:solidFill>
                          <a:effectLst/>
                          <a:latin typeface="Calibri Light"/>
                        </a:rPr>
                        <a:t>  teacher decision making regarding assessments</a:t>
                      </a:r>
                    </a:p>
                    <a:p>
                      <a:pPr algn="l" fontAlgn="t"/>
                      <a:r>
                        <a:rPr lang="en-US" sz="700" b="0" i="0" u="none" strike="noStrike" dirty="0">
                          <a:solidFill>
                            <a:srgbClr val="000000"/>
                          </a:solidFill>
                          <a:effectLst/>
                          <a:latin typeface="Calibri Light"/>
                        </a:rPr>
                        <a:t>  effective assistance to students experiencing difficulty</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1. use ongoing district built formative and summative assessments by grade levels ( weekly, unit, CBA, BM I &amp; II, Practice Listening &amp; Speaking)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2. Student groups data will be disaggregated level and campus level to determine student progress and towards increasing performance at the meets level and above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6640736"/>
                  </a:ext>
                </a:extLst>
              </a:tr>
              <a:tr h="144947">
                <a:tc gridSpan="8">
                  <a:txBody>
                    <a:bodyPr/>
                    <a:lstStyle/>
                    <a:p>
                      <a:pPr algn="l" fontAlgn="t"/>
                      <a:r>
                        <a:rPr lang="sk-SK" sz="700" u="none" strike="noStrike" dirty="0">
                          <a:effectLst/>
                        </a:rPr>
                        <a:t> </a:t>
                      </a:r>
                      <a:r>
                        <a:rPr lang="en-US" sz="700" u="none" strike="noStrike" dirty="0">
                          <a:effectLst/>
                        </a:rPr>
                        <a:t>3. 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4. 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840297240"/>
              </p:ext>
            </p:extLst>
          </p:nvPr>
        </p:nvGraphicFramePr>
        <p:xfrm>
          <a:off x="281578" y="189634"/>
          <a:ext cx="11637848" cy="6542774"/>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English learners will advance by at least one level on the TELPAS composite rating from June 2019 to June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staff servicing English learners will be proficient in all dual language support systems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specialized personnel will facilitate professional development on the English language proficiency standards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Language development specialist</a:t>
                      </a:r>
                    </a:p>
                    <a:p>
                      <a:pPr algn="l" fontAlgn="t"/>
                      <a:r>
                        <a:rPr lang="en-US" sz="700" b="0" i="0" u="none" strike="noStrike" dirty="0">
                          <a:solidFill>
                            <a:srgbClr val="000000"/>
                          </a:solidFill>
                          <a:effectLst/>
                          <a:latin typeface="Calibri Light"/>
                        </a:rPr>
                        <a:t> bilingual strategist</a:t>
                      </a:r>
                    </a:p>
                    <a:p>
                      <a:pPr algn="l" fontAlgn="t"/>
                      <a:r>
                        <a:rPr lang="en-US" sz="700" b="0" i="0" u="none" strike="noStrike" dirty="0">
                          <a:solidFill>
                            <a:srgbClr val="000000"/>
                          </a:solidFill>
                          <a:effectLst/>
                          <a:latin typeface="Calibri Light"/>
                        </a:rPr>
                        <a:t>English language development coach</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English language proficiency standards</a:t>
                      </a:r>
                    </a:p>
                    <a:p>
                      <a:pPr algn="l" fontAlgn="t"/>
                      <a:r>
                        <a:rPr lang="en-US" sz="700" b="0" i="0" u="none" strike="noStrike" dirty="0">
                          <a:solidFill>
                            <a:srgbClr val="000000"/>
                          </a:solidFill>
                          <a:effectLst/>
                          <a:latin typeface="Calibri Light"/>
                        </a:rPr>
                        <a:t>TELPAS Educator Guide</a:t>
                      </a:r>
                    </a:p>
                    <a:p>
                      <a:pPr algn="l" fontAlgn="t"/>
                      <a:r>
                        <a:rPr lang="en-US" sz="700" b="0" i="0" u="none" strike="noStrike" dirty="0">
                          <a:solidFill>
                            <a:srgbClr val="000000"/>
                          </a:solidFill>
                          <a:effectLst/>
                          <a:latin typeface="Calibri Light"/>
                        </a:rPr>
                        <a:t>LEP Strategic Plan</a:t>
                      </a:r>
                    </a:p>
                    <a:p>
                      <a:pPr algn="l" fontAlgn="t"/>
                      <a:r>
                        <a:rPr lang="en-US" sz="700" b="0" i="0" u="none" strike="noStrike" dirty="0">
                          <a:solidFill>
                            <a:srgbClr val="000000"/>
                          </a:solidFill>
                          <a:effectLst/>
                          <a:latin typeface="Calibri Light"/>
                        </a:rPr>
                        <a:t>Linguistic Instructional Alignment Guide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sign in sheets</a:t>
                      </a:r>
                    </a:p>
                    <a:p>
                      <a:pPr algn="l" fontAlgn="t"/>
                      <a:r>
                        <a:rPr lang="en-US" sz="700" b="0" i="0" u="none" strike="noStrike" dirty="0">
                          <a:solidFill>
                            <a:srgbClr val="000000"/>
                          </a:solidFill>
                          <a:effectLst/>
                          <a:latin typeface="Calibri Light"/>
                        </a:rPr>
                        <a:t>Agendas</a:t>
                      </a:r>
                    </a:p>
                    <a:p>
                      <a:pPr algn="l" fontAlgn="t"/>
                      <a:r>
                        <a:rPr lang="en-US" sz="700" b="0" i="0" u="none" strike="noStrike" dirty="0">
                          <a:solidFill>
                            <a:srgbClr val="000000"/>
                          </a:solidFill>
                          <a:effectLst/>
                          <a:latin typeface="Calibri Light"/>
                        </a:rPr>
                        <a:t>PowerPoints</a:t>
                      </a:r>
                    </a:p>
                    <a:p>
                      <a:pPr algn="l" fontAlgn="t"/>
                      <a:r>
                        <a:rPr lang="en-US" sz="700" b="0" i="0" u="none" strike="noStrike" dirty="0">
                          <a:solidFill>
                            <a:srgbClr val="000000"/>
                          </a:solidFill>
                          <a:effectLst/>
                          <a:latin typeface="Calibri Light"/>
                        </a:rPr>
                        <a:t>Lesson plans </a:t>
                      </a:r>
                    </a:p>
                    <a:p>
                      <a:pPr algn="l" fontAlgn="t"/>
                      <a:r>
                        <a:rPr lang="en-US" sz="700" b="0" i="0" u="none" strike="noStrike" dirty="0">
                          <a:solidFill>
                            <a:srgbClr val="000000"/>
                          </a:solidFill>
                          <a:effectLst/>
                          <a:latin typeface="Calibri Light"/>
                        </a:rPr>
                        <a:t>Language objective posted</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in student progress domain</a:t>
                      </a:r>
                    </a:p>
                    <a:p>
                      <a:pPr algn="l" fontAlgn="t"/>
                      <a:r>
                        <a:rPr lang="en-US" sz="700" b="0" i="0" u="none" strike="noStrike" dirty="0">
                          <a:solidFill>
                            <a:srgbClr val="000000"/>
                          </a:solidFill>
                          <a:effectLst/>
                          <a:latin typeface="Calibri Light"/>
                        </a:rPr>
                        <a:t>Increase in student progress on composite level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Telpas</a:t>
                      </a:r>
                    </a:p>
                    <a:p>
                      <a:pPr algn="l" fontAlgn="t"/>
                      <a:r>
                        <a:rPr lang="en-US" sz="700" b="0" i="0" u="none" strike="noStrike" dirty="0">
                          <a:solidFill>
                            <a:srgbClr val="000000"/>
                          </a:solidFill>
                          <a:effectLst/>
                          <a:latin typeface="Calibri Light"/>
                        </a:rPr>
                        <a:t>Cba’s</a:t>
                      </a:r>
                    </a:p>
                    <a:p>
                      <a:pPr algn="l" fontAlgn="t"/>
                      <a:r>
                        <a:rPr lang="en-US" sz="700" b="0" i="0" u="none" strike="noStrike" dirty="0">
                          <a:solidFill>
                            <a:srgbClr val="000000"/>
                          </a:solidFill>
                          <a:effectLst/>
                          <a:latin typeface="Calibri Light"/>
                        </a:rPr>
                        <a:t>benchmarks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specialized personnel will offer multiple trainings throughout the school year</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specialized personnel will ensure that the </a:t>
                      </a:r>
                      <a:r>
                        <a:rPr lang="en-US" sz="700" u="none" strike="noStrike" dirty="0" err="1">
                          <a:effectLst/>
                        </a:rPr>
                        <a:t>elps</a:t>
                      </a:r>
                      <a:r>
                        <a:rPr lang="en-US" sz="700" u="none" strike="noStrike" dirty="0">
                          <a:effectLst/>
                        </a:rPr>
                        <a:t> are integrated across curriculum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specialized personnel will monitor and support teachers with the implementation of the </a:t>
                      </a:r>
                      <a:r>
                        <a:rPr lang="en-US" sz="700" u="none" strike="noStrike" dirty="0" err="1">
                          <a:effectLst/>
                        </a:rPr>
                        <a:t>elps</a:t>
                      </a:r>
                      <a:r>
                        <a:rPr lang="en-US" sz="700" u="none" strike="noStrike" dirty="0">
                          <a:effectLst/>
                        </a:rPr>
                        <a:t> during instruction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88339">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specialized personnel will provide coaching to novice teachers and teachers who need support in working with students at the beginning and intermediate levels of telpas on composite rating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Language development specialist</a:t>
                      </a:r>
                    </a:p>
                    <a:p>
                      <a:pPr algn="l" fontAlgn="t"/>
                      <a:r>
                        <a:rPr lang="en-US" sz="700" b="0" i="0" u="none" strike="noStrike" dirty="0">
                          <a:solidFill>
                            <a:srgbClr val="000000"/>
                          </a:solidFill>
                          <a:effectLst/>
                          <a:latin typeface="Calibri Light"/>
                        </a:rPr>
                        <a:t> bilingual strategist</a:t>
                      </a:r>
                    </a:p>
                    <a:p>
                      <a:pPr algn="l" fontAlgn="t"/>
                      <a:r>
                        <a:rPr lang="en-US" sz="700" b="0" i="0" u="none" strike="noStrike" dirty="0">
                          <a:solidFill>
                            <a:srgbClr val="000000"/>
                          </a:solidFill>
                          <a:effectLst/>
                          <a:latin typeface="Calibri Light"/>
                        </a:rPr>
                        <a:t>English language development coach</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English language proficiency standards</a:t>
                      </a:r>
                    </a:p>
                    <a:p>
                      <a:pPr algn="l" fontAlgn="t"/>
                      <a:r>
                        <a:rPr lang="en-US" sz="700" b="0" i="0" u="none" strike="noStrike" dirty="0">
                          <a:solidFill>
                            <a:srgbClr val="000000"/>
                          </a:solidFill>
                          <a:effectLst/>
                          <a:latin typeface="Calibri Light"/>
                        </a:rPr>
                        <a:t>TELPAS Educator Guide</a:t>
                      </a:r>
                    </a:p>
                    <a:p>
                      <a:pPr algn="l" fontAlgn="t"/>
                      <a:r>
                        <a:rPr lang="en-US" sz="700" b="0" i="0" u="none" strike="noStrike" dirty="0">
                          <a:solidFill>
                            <a:srgbClr val="000000"/>
                          </a:solidFill>
                          <a:effectLst/>
                          <a:latin typeface="Calibri Light"/>
                        </a:rPr>
                        <a:t>LEP Strategic Plan</a:t>
                      </a:r>
                    </a:p>
                    <a:p>
                      <a:pPr algn="l" fontAlgn="t"/>
                      <a:r>
                        <a:rPr lang="en-US" sz="700" b="0" i="0" u="none" strike="noStrike" dirty="0">
                          <a:solidFill>
                            <a:srgbClr val="000000"/>
                          </a:solidFill>
                          <a:effectLst/>
                          <a:latin typeface="Calibri Light"/>
                        </a:rPr>
                        <a:t>Linguistic Instructional Alignment Guide</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lep strategic plans completed</a:t>
                      </a:r>
                    </a:p>
                    <a:p>
                      <a:pPr algn="l" fontAlgn="t"/>
                      <a:r>
                        <a:rPr lang="en-US" sz="700" b="0" i="0" u="none" strike="noStrike" dirty="0">
                          <a:solidFill>
                            <a:srgbClr val="000000"/>
                          </a:solidFill>
                          <a:effectLst/>
                          <a:latin typeface="Calibri Light"/>
                        </a:rPr>
                        <a:t>El accommodations checklist completed</a:t>
                      </a:r>
                    </a:p>
                    <a:p>
                      <a:pPr algn="l" fontAlgn="t"/>
                      <a:r>
                        <a:rPr lang="en-US" sz="700" b="0" i="0" u="none" strike="noStrike" dirty="0">
                          <a:solidFill>
                            <a:srgbClr val="000000"/>
                          </a:solidFill>
                          <a:effectLst/>
                          <a:latin typeface="Calibri Light"/>
                        </a:rPr>
                        <a:t>Agendas, sign in sheets, language objectives posted and aligned</a:t>
                      </a:r>
                    </a:p>
                    <a:p>
                      <a:pPr algn="l" fontAlgn="t"/>
                      <a:r>
                        <a:rPr lang="en-US" sz="700" b="0" i="0" u="none" strike="noStrike" dirty="0">
                          <a:solidFill>
                            <a:srgbClr val="000000"/>
                          </a:solidFill>
                          <a:effectLst/>
                          <a:latin typeface="Calibri Light"/>
                        </a:rPr>
                        <a:t>Walk-throughs</a:t>
                      </a:r>
                    </a:p>
                    <a:p>
                      <a:pPr algn="l" fontAlgn="t"/>
                      <a:r>
                        <a:rPr lang="en-US" sz="700" b="0" i="0" u="none" strike="noStrike" dirty="0">
                          <a:solidFill>
                            <a:srgbClr val="000000"/>
                          </a:solidFill>
                          <a:effectLst/>
                          <a:latin typeface="Calibri Light"/>
                        </a:rPr>
                        <a:t>Lesson plans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in student progress domain</a:t>
                      </a:r>
                    </a:p>
                    <a:p>
                      <a:pPr algn="l" fontAlgn="t"/>
                      <a:r>
                        <a:rPr lang="en-US" sz="700" b="0" i="0" u="none" strike="noStrike" dirty="0">
                          <a:solidFill>
                            <a:srgbClr val="000000"/>
                          </a:solidFill>
                          <a:effectLst/>
                          <a:latin typeface="Calibri Light"/>
                        </a:rPr>
                        <a:t>Increase in student progress on composite level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telpas benchmarks</a:t>
                      </a:r>
                    </a:p>
                    <a:p>
                      <a:pPr algn="l" fontAlgn="t"/>
                      <a:r>
                        <a:rPr lang="en-US" sz="700" b="0" i="0" u="none" strike="noStrike" dirty="0">
                          <a:solidFill>
                            <a:srgbClr val="000000"/>
                          </a:solidFill>
                          <a:effectLst/>
                          <a:latin typeface="Calibri Light"/>
                        </a:rPr>
                        <a:t>Telpas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specialized personnel will identify new teachers and teachers who have majority of students with b and I composite ratings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specialized personnel will coach staff members on how to implement instructional learning strategies regarding the implementations of the </a:t>
                      </a:r>
                      <a:r>
                        <a:rPr lang="en-US" sz="700" u="none" strike="noStrike" dirty="0" err="1">
                          <a:effectLst/>
                        </a:rPr>
                        <a:t>elps</a:t>
                      </a:r>
                      <a:r>
                        <a:rPr lang="en-US" sz="700" u="none" strike="noStrike" dirty="0">
                          <a:effectLst/>
                        </a:rPr>
                        <a:t> in their content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specialized personnel will follow up with staff biweekly to provide feedback support and next steps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provide professional development training on how to strategically analyze TELPAS data for student progress on composite level of TELPAS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district directors</a:t>
                      </a:r>
                    </a:p>
                    <a:p>
                      <a:pPr algn="l" fontAlgn="t"/>
                      <a:r>
                        <a:rPr lang="en-US" sz="700" b="0" i="0" u="none" strike="noStrike" dirty="0">
                          <a:solidFill>
                            <a:srgbClr val="000000"/>
                          </a:solidFill>
                          <a:effectLst/>
                          <a:latin typeface="Calibri Light"/>
                        </a:rPr>
                        <a:t>Language development specialist</a:t>
                      </a:r>
                    </a:p>
                    <a:p>
                      <a:pPr algn="l" fontAlgn="t"/>
                      <a:r>
                        <a:rPr lang="en-US" sz="700" b="0" i="0" u="none" strike="noStrike" dirty="0">
                          <a:solidFill>
                            <a:srgbClr val="000000"/>
                          </a:solidFill>
                          <a:effectLst/>
                          <a:latin typeface="Calibri Light"/>
                        </a:rPr>
                        <a:t> bilingual strategist</a:t>
                      </a:r>
                    </a:p>
                    <a:p>
                      <a:pPr algn="l" fontAlgn="t"/>
                      <a:r>
                        <a:rPr lang="en-US" sz="700" b="0" i="0" u="none" strike="noStrike" dirty="0">
                          <a:solidFill>
                            <a:srgbClr val="000000"/>
                          </a:solidFill>
                          <a:effectLst/>
                          <a:latin typeface="Calibri Light"/>
                        </a:rPr>
                        <a:t>English language development coach</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English language proficiency standards</a:t>
                      </a:r>
                    </a:p>
                    <a:p>
                      <a:pPr algn="l" fontAlgn="t"/>
                      <a:r>
                        <a:rPr lang="en-US" sz="700" b="0" i="0" u="none" strike="noStrike" dirty="0">
                          <a:solidFill>
                            <a:srgbClr val="000000"/>
                          </a:solidFill>
                          <a:effectLst/>
                          <a:latin typeface="Calibri Light"/>
                        </a:rPr>
                        <a:t>TELPAS Educator Guide</a:t>
                      </a:r>
                    </a:p>
                    <a:p>
                      <a:pPr algn="l" fontAlgn="t"/>
                      <a:r>
                        <a:rPr lang="en-US" sz="700" b="0" i="0" u="none" strike="noStrike" dirty="0">
                          <a:solidFill>
                            <a:srgbClr val="000000"/>
                          </a:solidFill>
                          <a:effectLst/>
                          <a:latin typeface="Calibri Light"/>
                        </a:rPr>
                        <a:t>LEP Strategic Plan</a:t>
                      </a:r>
                    </a:p>
                    <a:p>
                      <a:pPr algn="l" fontAlgn="t"/>
                      <a:r>
                        <a:rPr lang="en-US" sz="700" b="0" i="0" u="none" strike="noStrike" dirty="0">
                          <a:solidFill>
                            <a:srgbClr val="000000"/>
                          </a:solidFill>
                          <a:effectLst/>
                          <a:latin typeface="Calibri Light"/>
                        </a:rPr>
                        <a:t>Linguistic Instructional Alignment Guide</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lep strategic plans completed</a:t>
                      </a:r>
                    </a:p>
                    <a:p>
                      <a:pPr algn="l" fontAlgn="t"/>
                      <a:r>
                        <a:rPr lang="en-US" sz="700" b="0" i="0" u="none" strike="noStrike" dirty="0">
                          <a:solidFill>
                            <a:srgbClr val="000000"/>
                          </a:solidFill>
                          <a:effectLst/>
                          <a:latin typeface="Calibri Light"/>
                        </a:rPr>
                        <a:t>El accommodations checklist completed</a:t>
                      </a:r>
                    </a:p>
                    <a:p>
                      <a:pPr algn="l" fontAlgn="t"/>
                      <a:r>
                        <a:rPr lang="en-US" sz="700" b="0" i="0" u="none" strike="noStrike" dirty="0">
                          <a:solidFill>
                            <a:srgbClr val="000000"/>
                          </a:solidFill>
                          <a:effectLst/>
                          <a:latin typeface="Calibri Light"/>
                        </a:rPr>
                        <a:t>Agendas, sign in sheets, language objectives posted and aligned</a:t>
                      </a:r>
                    </a:p>
                    <a:p>
                      <a:pPr algn="l" fontAlgn="t"/>
                      <a:r>
                        <a:rPr lang="en-US" sz="700" b="0" i="0" u="none" strike="noStrike" dirty="0">
                          <a:solidFill>
                            <a:srgbClr val="000000"/>
                          </a:solidFill>
                          <a:effectLst/>
                          <a:latin typeface="Calibri Light"/>
                        </a:rPr>
                        <a:t>Walk-throughs</a:t>
                      </a:r>
                    </a:p>
                    <a:p>
                      <a:pPr algn="l" fontAlgn="t"/>
                      <a:r>
                        <a:rPr lang="en-US" sz="700" b="0" i="0" u="none" strike="noStrike" dirty="0">
                          <a:solidFill>
                            <a:srgbClr val="000000"/>
                          </a:solidFill>
                          <a:effectLst/>
                          <a:latin typeface="Calibri Light"/>
                        </a:rPr>
                        <a:t>Lesson plans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 among student groups</a:t>
                      </a:r>
                    </a:p>
                    <a:p>
                      <a:pPr algn="l" fontAlgn="t"/>
                      <a:r>
                        <a:rPr lang="en-US" sz="700" b="0" i="0" u="none" strike="noStrike" dirty="0">
                          <a:solidFill>
                            <a:srgbClr val="000000"/>
                          </a:solidFill>
                          <a:effectLst/>
                          <a:latin typeface="Calibri Light"/>
                        </a:rPr>
                        <a:t>Increase in student progress domain</a:t>
                      </a:r>
                    </a:p>
                    <a:p>
                      <a:pPr algn="l" fontAlgn="t"/>
                      <a:r>
                        <a:rPr lang="en-US" sz="700" b="0" i="0" u="none" strike="noStrike" dirty="0">
                          <a:solidFill>
                            <a:srgbClr val="000000"/>
                          </a:solidFill>
                          <a:effectLst/>
                          <a:latin typeface="Calibri Light"/>
                        </a:rPr>
                        <a:t>Increase in student progress on composite level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telpas benchmarks</a:t>
                      </a:r>
                    </a:p>
                    <a:p>
                      <a:pPr algn="l" fontAlgn="t"/>
                      <a:r>
                        <a:rPr lang="en-US" sz="700" b="0" i="0" u="none" strike="noStrike" dirty="0">
                          <a:solidFill>
                            <a:srgbClr val="000000"/>
                          </a:solidFill>
                          <a:effectLst/>
                          <a:latin typeface="Calibri Light"/>
                        </a:rPr>
                        <a:t>Telpas assessments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team prepares trainings by disaggregating 2020 telpas data and reviewing tea updates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train telpas administration on how to analyze telpas student data to determine which domain to focus on for composite level progression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telpas administrators and teachers develop individualized </a:t>
                      </a:r>
                      <a:r>
                        <a:rPr lang="en-US" sz="700" u="none" strike="noStrike" dirty="0" err="1">
                          <a:effectLst/>
                        </a:rPr>
                        <a:t>telpas</a:t>
                      </a:r>
                      <a:r>
                        <a:rPr lang="en-US" sz="700" u="none" strike="noStrike" dirty="0">
                          <a:effectLst/>
                        </a:rPr>
                        <a:t> plan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39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37700923"/>
              </p:ext>
            </p:extLst>
          </p:nvPr>
        </p:nvGraphicFramePr>
        <p:xfrm>
          <a:off x="281578" y="189634"/>
          <a:ext cx="11637848" cy="6529642"/>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Closing the Gaps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English learners will advance by at least one level on the TELPAS composite rating form June 2019-2021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progress in second language acquisition will occur through embedded supports in the curriculum</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embed telpas writing practice across all content's areas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academic officer</a:t>
                      </a:r>
                    </a:p>
                    <a:p>
                      <a:pPr algn="l" fontAlgn="t"/>
                      <a:r>
                        <a:rPr lang="en-US" sz="700" b="0" i="0" u="none" strike="noStrike" dirty="0">
                          <a:solidFill>
                            <a:srgbClr val="000000"/>
                          </a:solidFill>
                          <a:effectLst/>
                          <a:latin typeface="Calibri Light"/>
                        </a:rPr>
                        <a:t> executive officer's chief</a:t>
                      </a:r>
                      <a:r>
                        <a:rPr lang="en-US" sz="700" u="none" strike="noStrike" dirty="0">
                          <a:effectLst/>
                        </a:rPr>
                        <a:t> </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directors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language development specialist</a:t>
                      </a:r>
                    </a:p>
                    <a:p>
                      <a:pPr algn="l" fontAlgn="t"/>
                      <a:r>
                        <a:rPr lang="en-US" sz="700" b="0" i="0" u="none" strike="noStrike" dirty="0">
                          <a:solidFill>
                            <a:srgbClr val="000000"/>
                          </a:solidFill>
                          <a:effectLst/>
                          <a:latin typeface="Calibri Light"/>
                        </a:rPr>
                        <a:t> bilingual strategist</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English language</a:t>
                      </a:r>
                    </a:p>
                    <a:p>
                      <a:pPr algn="l" fontAlgn="t"/>
                      <a:r>
                        <a:rPr lang="en-US" sz="700" b="0" i="0" u="none" strike="noStrike" dirty="0">
                          <a:solidFill>
                            <a:srgbClr val="000000"/>
                          </a:solidFill>
                          <a:effectLst/>
                          <a:latin typeface="Calibri Light"/>
                        </a:rPr>
                        <a:t>  proficiency standards</a:t>
                      </a:r>
                    </a:p>
                    <a:p>
                      <a:pPr algn="l" fontAlgn="t"/>
                      <a:r>
                        <a:rPr lang="en-US" sz="700" b="0" i="0" u="none" strike="noStrike" dirty="0">
                          <a:solidFill>
                            <a:srgbClr val="000000"/>
                          </a:solidFill>
                          <a:effectLst/>
                          <a:latin typeface="Calibri Light"/>
                        </a:rPr>
                        <a:t>  district curriculum</a:t>
                      </a:r>
                    </a:p>
                    <a:p>
                      <a:pPr algn="l" fontAlgn="t"/>
                      <a:r>
                        <a:rPr lang="en-US" sz="700" b="0" i="0" u="none" strike="noStrike" dirty="0">
                          <a:solidFill>
                            <a:srgbClr val="000000"/>
                          </a:solidFill>
                          <a:effectLst/>
                          <a:latin typeface="Calibri Light"/>
                        </a:rPr>
                        <a:t>  types of writing</a:t>
                      </a:r>
                    </a:p>
                    <a:p>
                      <a:pPr algn="l" fontAlgn="t"/>
                      <a:r>
                        <a:rPr lang="en-US" sz="700" b="0" i="0" u="none" strike="noStrike" dirty="0">
                          <a:solidFill>
                            <a:srgbClr val="000000"/>
                          </a:solidFill>
                          <a:effectLst/>
                          <a:latin typeface="Calibri Light"/>
                        </a:rPr>
                        <a:t>  telpas educator guide</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plds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September 2020-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writing samples</a:t>
                      </a:r>
                    </a:p>
                    <a:p>
                      <a:pPr algn="l" fontAlgn="t"/>
                      <a:r>
                        <a:rPr lang="en-US" sz="700" b="0" i="0" u="none" strike="noStrike" dirty="0">
                          <a:solidFill>
                            <a:srgbClr val="000000"/>
                          </a:solidFill>
                          <a:effectLst/>
                          <a:latin typeface="Calibri Light"/>
                        </a:rPr>
                        <a:t>  telpas writing prompts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power point presentations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student achievement gains</a:t>
                      </a:r>
                    </a:p>
                    <a:p>
                      <a:pPr algn="l" fontAlgn="t"/>
                      <a:r>
                        <a:rPr lang="en-US" sz="700" b="0" i="0" u="none" strike="noStrike" dirty="0">
                          <a:solidFill>
                            <a:srgbClr val="000000"/>
                          </a:solidFill>
                          <a:effectLst/>
                          <a:latin typeface="Calibri Light"/>
                        </a:rPr>
                        <a:t>  closing achievement gaps</a:t>
                      </a:r>
                    </a:p>
                    <a:p>
                      <a:pPr algn="l" fontAlgn="t"/>
                      <a:r>
                        <a:rPr lang="en-US" sz="700" b="0" i="0" u="none" strike="noStrike" dirty="0">
                          <a:solidFill>
                            <a:srgbClr val="000000"/>
                          </a:solidFill>
                          <a:effectLst/>
                          <a:latin typeface="Calibri Light"/>
                        </a:rPr>
                        <a:t>  increase in the percent of progress in telpas composite level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telpas writing mock</a:t>
                      </a:r>
                    </a:p>
                    <a:p>
                      <a:pPr algn="l" fontAlgn="t"/>
                      <a:r>
                        <a:rPr lang="en-US" sz="700" b="0" i="0" u="none" strike="noStrike" dirty="0">
                          <a:solidFill>
                            <a:srgbClr val="000000"/>
                          </a:solidFill>
                          <a:effectLst/>
                          <a:latin typeface="Calibri Light"/>
                        </a:rPr>
                        <a:t>  telpas writing collection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effective &amp; timely assistance to students experiencing difficulty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train curriculum  coordinators on the telpas writing types and embed telpas  prompts across all curriculum for student practice at least biweekly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train teachers on the embedded writing prompts in the curriculum to explain the process of collection and feedback to students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monitor and support teachers to ensure that writing practice is implemented in their content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provide telpas practice and benchmarks for reading listening and speaking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academic officer</a:t>
                      </a:r>
                    </a:p>
                    <a:p>
                      <a:pPr algn="l" fontAlgn="t"/>
                      <a:r>
                        <a:rPr lang="en-US" sz="700" b="0" i="0" u="none" strike="noStrike" dirty="0">
                          <a:solidFill>
                            <a:srgbClr val="000000"/>
                          </a:solidFill>
                          <a:effectLst/>
                          <a:latin typeface="Calibri Light"/>
                        </a:rPr>
                        <a:t> executive officer's chief</a:t>
                      </a:r>
                      <a:r>
                        <a:rPr lang="en-US" sz="700" u="none" strike="noStrike" dirty="0">
                          <a:effectLst/>
                        </a:rPr>
                        <a:t> </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directors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language development specialist</a:t>
                      </a:r>
                    </a:p>
                    <a:p>
                      <a:pPr algn="l" fontAlgn="t"/>
                      <a:r>
                        <a:rPr lang="en-US" sz="700" b="0" i="0" u="none" strike="noStrike" dirty="0">
                          <a:solidFill>
                            <a:srgbClr val="000000"/>
                          </a:solidFill>
                          <a:effectLst/>
                          <a:latin typeface="Calibri Light"/>
                        </a:rPr>
                        <a:t> bilingual strategist</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elps</a:t>
                      </a:r>
                      <a:endParaRPr lang="en-US" sz="700" u="none" strike="noStrike" dirty="0">
                        <a:effectLst/>
                      </a:endParaRPr>
                    </a:p>
                    <a:p>
                      <a:pPr algn="l" fontAlgn="t"/>
                      <a:r>
                        <a:rPr lang="en-US" sz="700" b="0" i="0" u="none" strike="noStrike" dirty="0">
                          <a:solidFill>
                            <a:srgbClr val="000000"/>
                          </a:solidFill>
                          <a:effectLst/>
                          <a:latin typeface="Calibri Ligh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plds</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telpas educator guide</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lep</a:t>
                      </a:r>
                      <a:r>
                        <a:rPr lang="en-US" sz="700" b="0" i="0" u="none" strike="noStrike" dirty="0">
                          <a:solidFill>
                            <a:srgbClr val="000000"/>
                          </a:solidFill>
                          <a:effectLst/>
                          <a:latin typeface="Calibri Light"/>
                        </a:rPr>
                        <a:t> strategic guide</a:t>
                      </a:r>
                    </a:p>
                    <a:p>
                      <a:pPr algn="l" fontAlgn="t"/>
                      <a:r>
                        <a:rPr lang="en-US" sz="700" b="0" i="0" u="none" strike="noStrike" dirty="0">
                          <a:solidFill>
                            <a:srgbClr val="000000"/>
                          </a:solidFill>
                          <a:effectLst/>
                          <a:latin typeface="Calibri Light"/>
                        </a:rPr>
                        <a:t>  linguistic instructional</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September 2020-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writing samples</a:t>
                      </a:r>
                    </a:p>
                    <a:p>
                      <a:pPr algn="l" fontAlgn="t"/>
                      <a:r>
                        <a:rPr lang="en-US" sz="700" b="0" i="0" u="none" strike="noStrike" dirty="0">
                          <a:solidFill>
                            <a:srgbClr val="000000"/>
                          </a:solidFill>
                          <a:effectLst/>
                          <a:latin typeface="Calibri Light"/>
                        </a:rPr>
                        <a:t>  telpas writing prompts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power point presentations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student achievement gains</a:t>
                      </a:r>
                    </a:p>
                    <a:p>
                      <a:pPr algn="l" fontAlgn="t"/>
                      <a:r>
                        <a:rPr lang="en-US" sz="700" b="0" i="0" u="none" strike="noStrike" dirty="0">
                          <a:solidFill>
                            <a:srgbClr val="000000"/>
                          </a:solidFill>
                          <a:effectLst/>
                          <a:latin typeface="Calibri Light"/>
                        </a:rPr>
                        <a:t>  closing achievement gaps</a:t>
                      </a:r>
                    </a:p>
                    <a:p>
                      <a:pPr algn="l" fontAlgn="t"/>
                      <a:r>
                        <a:rPr lang="en-US" sz="700" b="0" i="0" u="none" strike="noStrike" dirty="0">
                          <a:solidFill>
                            <a:srgbClr val="000000"/>
                          </a:solidFill>
                          <a:effectLst/>
                          <a:latin typeface="Calibri Light"/>
                        </a:rPr>
                        <a:t>  increase in the percent of progress in telpas composite level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telpas writing mock</a:t>
                      </a:r>
                    </a:p>
                    <a:p>
                      <a:pPr algn="l" fontAlgn="t"/>
                      <a:r>
                        <a:rPr lang="en-US" sz="700" b="0" i="0" u="none" strike="noStrike" dirty="0">
                          <a:solidFill>
                            <a:srgbClr val="000000"/>
                          </a:solidFill>
                          <a:effectLst/>
                          <a:latin typeface="Calibri Light"/>
                        </a:rPr>
                        <a:t>  telpas writing collection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effective &amp; timely assistance to students experiencing difficulty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meet with telpas </a:t>
                      </a:r>
                      <a:r>
                        <a:rPr lang="en-US" sz="700" u="none" strike="noStrike" dirty="0" err="1">
                          <a:effectLst/>
                        </a:rPr>
                        <a:t>lpac</a:t>
                      </a:r>
                      <a:r>
                        <a:rPr lang="en-US" sz="700" u="none" strike="noStrike" dirty="0">
                          <a:effectLst/>
                        </a:rPr>
                        <a:t> administrators to review the telpas calendar and determine practice for telpas and to schedule the telpas benchmark</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schedule English learners to practice for telpas listening speaking and reading using the telpas software program and practice sets provided by TEA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embed ELPS across all curriculum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academic officer</a:t>
                      </a:r>
                    </a:p>
                    <a:p>
                      <a:pPr algn="l" fontAlgn="t"/>
                      <a:r>
                        <a:rPr lang="en-US" sz="700" b="0" i="0" u="none" strike="noStrike" dirty="0">
                          <a:solidFill>
                            <a:srgbClr val="000000"/>
                          </a:solidFill>
                          <a:effectLst/>
                          <a:latin typeface="Calibri Light"/>
                        </a:rPr>
                        <a:t> executive officer's chief</a:t>
                      </a:r>
                      <a:r>
                        <a:rPr lang="en-US" sz="700" u="none" strike="noStrike" dirty="0">
                          <a:effectLst/>
                        </a:rPr>
                        <a:t> </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directors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language development specialist</a:t>
                      </a:r>
                    </a:p>
                    <a:p>
                      <a:pPr algn="l" fontAlgn="t"/>
                      <a:r>
                        <a:rPr lang="en-US" sz="700" b="0" i="0" u="none" strike="noStrike" dirty="0">
                          <a:solidFill>
                            <a:srgbClr val="000000"/>
                          </a:solidFill>
                          <a:effectLst/>
                          <a:latin typeface="Calibri Light"/>
                        </a:rPr>
                        <a:t> bilingual strategist</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English language</a:t>
                      </a:r>
                    </a:p>
                    <a:p>
                      <a:pPr algn="l" fontAlgn="t"/>
                      <a:r>
                        <a:rPr lang="en-US" sz="700" b="0" i="0" u="none" strike="noStrike" dirty="0">
                          <a:solidFill>
                            <a:srgbClr val="000000"/>
                          </a:solidFill>
                          <a:effectLst/>
                          <a:latin typeface="Calibri Light"/>
                        </a:rPr>
                        <a:t>  proficiency standards</a:t>
                      </a:r>
                    </a:p>
                    <a:p>
                      <a:pPr algn="l" fontAlgn="t"/>
                      <a:r>
                        <a:rPr lang="en-US" sz="700" b="0" i="0" u="none" strike="noStrike" dirty="0">
                          <a:solidFill>
                            <a:srgbClr val="000000"/>
                          </a:solidFill>
                          <a:effectLst/>
                          <a:latin typeface="Calibri Light"/>
                        </a:rPr>
                        <a:t>  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elps</a:t>
                      </a:r>
                      <a:r>
                        <a:rPr lang="en-US" sz="700" b="0" i="0" u="none" strike="noStrike" dirty="0">
                          <a:solidFill>
                            <a:srgbClr val="000000"/>
                          </a:solidFill>
                          <a:effectLst/>
                          <a:latin typeface="Calibri Light"/>
                        </a:rPr>
                        <a:t> flip book</a:t>
                      </a:r>
                    </a:p>
                    <a:p>
                      <a:pPr algn="l" fontAlgn="t"/>
                      <a:r>
                        <a:rPr lang="en-US" sz="700" b="0" i="0" u="none" strike="noStrike" dirty="0">
                          <a:solidFill>
                            <a:srgbClr val="000000"/>
                          </a:solidFill>
                          <a:effectLst/>
                          <a:latin typeface="Calibri Light"/>
                        </a:rPr>
                        <a:t>  telpas educator guide</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plds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September 2020-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writing samples</a:t>
                      </a:r>
                    </a:p>
                    <a:p>
                      <a:pPr algn="l" fontAlgn="t"/>
                      <a:r>
                        <a:rPr lang="en-US" sz="700" b="0" i="0" u="none" strike="noStrike" dirty="0">
                          <a:solidFill>
                            <a:srgbClr val="000000"/>
                          </a:solidFill>
                          <a:effectLst/>
                          <a:latin typeface="Calibri Light"/>
                        </a:rPr>
                        <a:t>  telpas writing prompts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power point presentations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student achievement gains</a:t>
                      </a:r>
                    </a:p>
                    <a:p>
                      <a:pPr algn="l" fontAlgn="t"/>
                      <a:r>
                        <a:rPr lang="en-US" sz="700" b="0" i="0" u="none" strike="noStrike" dirty="0">
                          <a:solidFill>
                            <a:srgbClr val="000000"/>
                          </a:solidFill>
                          <a:effectLst/>
                          <a:latin typeface="Calibri Light"/>
                        </a:rPr>
                        <a:t>  closing achievement gaps</a:t>
                      </a:r>
                    </a:p>
                    <a:p>
                      <a:pPr algn="l" fontAlgn="t"/>
                      <a:r>
                        <a:rPr lang="en-US" sz="700" b="0" i="0" u="none" strike="noStrike" dirty="0">
                          <a:solidFill>
                            <a:srgbClr val="000000"/>
                          </a:solidFill>
                          <a:effectLst/>
                          <a:latin typeface="Calibri Light"/>
                        </a:rPr>
                        <a:t>  increase in the percent of progress in telpas composite level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telpas writing mock</a:t>
                      </a:r>
                    </a:p>
                    <a:p>
                      <a:pPr algn="l" fontAlgn="t"/>
                      <a:r>
                        <a:rPr lang="en-US" sz="700" b="0" i="0" u="none" strike="noStrike" dirty="0">
                          <a:solidFill>
                            <a:srgbClr val="000000"/>
                          </a:solidFill>
                          <a:effectLst/>
                          <a:latin typeface="Calibri Light"/>
                        </a:rPr>
                        <a:t>  telpas writing collection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effective &amp; timely assistance to students experiencing difficulty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specialized personnel collaborates  with content coordinators to embed </a:t>
                      </a:r>
                      <a:r>
                        <a:rPr lang="en-US" sz="700" u="none" strike="noStrike" dirty="0" err="1">
                          <a:effectLst/>
                        </a:rPr>
                        <a:t>elps</a:t>
                      </a:r>
                      <a:r>
                        <a:rPr lang="en-US" sz="700" u="none" strike="noStrike" dirty="0">
                          <a:effectLst/>
                        </a:rPr>
                        <a:t> in curriculum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specialized personnel train teachers on how to develop language objective </a:t>
                      </a:r>
                      <a:r>
                        <a:rPr lang="en-US" sz="700" u="none" strike="noStrike" dirty="0" err="1">
                          <a:effectLst/>
                        </a:rPr>
                        <a:t>elps</a:t>
                      </a:r>
                      <a:r>
                        <a:rPr lang="en-US" sz="700" u="none" strike="noStrike" dirty="0">
                          <a:effectLst/>
                        </a:rPr>
                        <a:t> aligned to the content objective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specialized personnel support teachers on creating language objectives for lessons based on the </a:t>
                      </a:r>
                      <a:r>
                        <a:rPr lang="en-US" sz="700" u="none" strike="noStrike" dirty="0" err="1">
                          <a:effectLst/>
                        </a:rPr>
                        <a:t>elps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 AREA PRESENTATION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endParaRPr lang="en-US" sz="4000" u="sng" dirty="0"/>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Goal Area 3:  Improve Safety, Public Support, Culture &amp; Climate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267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488285066"/>
              </p:ext>
            </p:extLst>
          </p:nvPr>
        </p:nvGraphicFramePr>
        <p:xfrm>
          <a:off x="293615" y="136525"/>
          <a:ext cx="11614224" cy="7059146"/>
        </p:xfrm>
        <a:graphic>
          <a:graphicData uri="http://schemas.openxmlformats.org/drawingml/2006/table">
            <a:tbl>
              <a:tblPr firstRow="1" bandRow="1">
                <a:tableStyleId>{2D5ABB26-0587-4C30-8999-92F81FD0307C}</a:tableStyleId>
              </a:tblPr>
              <a:tblGrid>
                <a:gridCol w="1431107">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Improve Safety, Public Support, Culture and Climate</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the district’s positive culture and climate will increase for 66% to 75% based on teachers and staff perception on staff-student relationships</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student social and emotional learning knowledge and skills will increase by 9%</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Collect and assess data to monitor student progress weekly.</a:t>
                      </a:r>
                    </a:p>
                    <a:p>
                      <a:pPr algn="l" fontAlgn="t"/>
                      <a:r>
                        <a:rPr lang="en-US" sz="700" u="none" strike="noStrike" dirty="0">
                          <a:effectLst/>
                        </a:rPr>
                        <a:t>School Counselors will provide classrooms guidance and trainings. Train personnel on different areas that can affect the daily operations of the school environment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assessments</a:t>
                      </a:r>
                    </a:p>
                    <a:p>
                      <a:pPr algn="l" fontAlgn="t"/>
                      <a:r>
                        <a:rPr lang="en-US" sz="700" b="0" i="0" u="none" strike="noStrike" dirty="0">
                          <a:solidFill>
                            <a:srgbClr val="000000"/>
                          </a:solidFill>
                          <a:effectLst/>
                          <a:latin typeface="Calibri Light"/>
                        </a:rPr>
                        <a:t>BM I &amp; II</a:t>
                      </a:r>
                    </a:p>
                    <a:p>
                      <a:pPr algn="l" fontAlgn="t"/>
                      <a:r>
                        <a:rPr lang="en-US" sz="700" b="0" i="0" u="none" strike="noStrike" dirty="0">
                          <a:solidFill>
                            <a:srgbClr val="000000"/>
                          </a:solidFill>
                          <a:effectLst/>
                          <a:latin typeface="Calibri Light"/>
                        </a:rPr>
                        <a:t>Student Services </a:t>
                      </a:r>
                      <a:r>
                        <a:rPr lang="en-US" sz="700" b="0" i="0" u="none" strike="noStrike" dirty="0" err="1">
                          <a:solidFill>
                            <a:srgbClr val="000000"/>
                          </a:solidFill>
                          <a:effectLst/>
                          <a:latin typeface="Calibri Light"/>
                        </a:rPr>
                        <a:t>Deparment</a:t>
                      </a:r>
                      <a:endParaRPr lang="en-US"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Imagine math</a:t>
                      </a:r>
                    </a:p>
                    <a:p>
                      <a:pPr algn="l" fontAlgn="t"/>
                      <a:r>
                        <a:rPr lang="en-US" sz="700" b="0" i="0" u="none" strike="noStrike" dirty="0">
                          <a:solidFill>
                            <a:srgbClr val="000000"/>
                          </a:solidFill>
                          <a:effectLst/>
                          <a:latin typeface="Calibri Light"/>
                        </a:rPr>
                        <a:t> 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 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among student group</a:t>
                      </a:r>
                    </a:p>
                    <a:p>
                      <a:pPr algn="l" fontAlgn="t"/>
                      <a:r>
                        <a:rPr lang="en-US" sz="700" b="0" i="0" u="none" strike="noStrike" dirty="0">
                          <a:solidFill>
                            <a:srgbClr val="000000"/>
                          </a:solidFill>
                          <a:effectLst/>
                          <a:latin typeface="Calibri Light"/>
                        </a:rPr>
                        <a:t>Increase academic performance of all students' groups in all tested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test</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14071">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and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291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Collect and assess data to monitor student progress and drive intervention. Increase the safety of all students and staff.</a:t>
                      </a:r>
                    </a:p>
                    <a:p>
                      <a:pPr algn="l" fontAlgn="t"/>
                      <a:r>
                        <a:rPr lang="en-US" sz="700" u="none" strike="noStrike" dirty="0">
                          <a:effectLst/>
                        </a:rPr>
                        <a:t>Use a common or national outcome measures and /or tool to assess well-being</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assessments</a:t>
                      </a:r>
                    </a:p>
                    <a:p>
                      <a:pPr algn="l" fontAlgn="t"/>
                      <a:r>
                        <a:rPr lang="en-US" sz="700" b="0" i="0" u="none" strike="noStrike" dirty="0">
                          <a:solidFill>
                            <a:srgbClr val="000000"/>
                          </a:solidFill>
                          <a:effectLst/>
                          <a:latin typeface="Calibri Light"/>
                        </a:rPr>
                        <a:t>BM I &amp; II</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Imagine math</a:t>
                      </a:r>
                    </a:p>
                    <a:p>
                      <a:pPr algn="l" fontAlgn="t"/>
                      <a:r>
                        <a:rPr lang="en-US" sz="700" b="0" i="0" u="none" strike="noStrike" dirty="0">
                          <a:solidFill>
                            <a:srgbClr val="000000"/>
                          </a:solidFill>
                          <a:effectLst/>
                          <a:latin typeface="Calibri Light"/>
                        </a:rPr>
                        <a:t> AR</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 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Monitoring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among student group</a:t>
                      </a:r>
                    </a:p>
                    <a:p>
                      <a:pPr algn="l" fontAlgn="t"/>
                      <a:r>
                        <a:rPr lang="en-US" sz="700" b="0" i="0" u="none" strike="noStrike" dirty="0">
                          <a:solidFill>
                            <a:srgbClr val="000000"/>
                          </a:solidFill>
                          <a:effectLst/>
                          <a:latin typeface="Calibri Light"/>
                        </a:rPr>
                        <a:t>Increase academic performance of all students' groups in all tested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test</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25134">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and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35284">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k-SK" sz="700" u="none" strike="noStrike" dirty="0">
                          <a:effectLst/>
                        </a:rPr>
                        <a:t> </a:t>
                      </a:r>
                      <a:r>
                        <a:rPr lang="en-US" sz="700" u="none" strike="noStrike" dirty="0">
                          <a:effectLst/>
                        </a:rPr>
                        <a:t>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8784227"/>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 collect and assess data to monitor student progress and drive intervention.</a:t>
                      </a:r>
                    </a:p>
                    <a:p>
                      <a:pPr algn="l" fontAlgn="t"/>
                      <a:r>
                        <a:rPr lang="en-US" sz="700" b="0" i="0" u="none" strike="noStrike" dirty="0">
                          <a:solidFill>
                            <a:srgbClr val="000000"/>
                          </a:solidFill>
                          <a:effectLst/>
                          <a:latin typeface="Calibri Light"/>
                        </a:rPr>
                        <a:t>Conduct a daily security/safety audits of all campuses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chief of academics</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executive directors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release assessments</a:t>
                      </a:r>
                    </a:p>
                    <a:p>
                      <a:pPr algn="l" fontAlgn="t"/>
                      <a:r>
                        <a:rPr lang="en-US" sz="700" b="0" i="0" u="none" strike="noStrike" dirty="0">
                          <a:solidFill>
                            <a:srgbClr val="000000"/>
                          </a:solidFill>
                          <a:effectLst/>
                          <a:latin typeface="Calibri Light"/>
                        </a:rPr>
                        <a:t>BM I &amp; II</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Imagine math</a:t>
                      </a:r>
                    </a:p>
                    <a:p>
                      <a:pPr algn="l" fontAlgn="t"/>
                      <a:r>
                        <a:rPr lang="en-US" sz="700" b="0" i="0" u="none" strike="noStrike" dirty="0">
                          <a:solidFill>
                            <a:srgbClr val="000000"/>
                          </a:solidFill>
                          <a:effectLst/>
                          <a:latin typeface="Calibri Light"/>
                        </a:rPr>
                        <a:t> AR</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dmac</a:t>
                      </a:r>
                      <a:r>
                        <a:rPr lang="en-US" sz="700" b="0" i="0" u="none" strike="noStrike" dirty="0">
                          <a:solidFill>
                            <a:srgbClr val="000000"/>
                          </a:solidFill>
                          <a:effectLst/>
                          <a:latin typeface="Calibri Light"/>
                        </a:rPr>
                        <a:t>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progress monitoring reports</a:t>
                      </a:r>
                    </a:p>
                    <a:p>
                      <a:pPr algn="l" fontAlgn="t"/>
                      <a:r>
                        <a:rPr lang="en-US" sz="700" b="0" i="0" u="none" strike="noStrike" dirty="0">
                          <a:solidFill>
                            <a:srgbClr val="000000"/>
                          </a:solidFill>
                          <a:effectLst/>
                          <a:latin typeface="Calibri Light"/>
                        </a:rPr>
                        <a:t>  walk-through feed back</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  Language Acquisition </a:t>
                      </a:r>
                      <a:r>
                        <a:rPr lang="en-US" sz="700" b="0" i="0" u="none" strike="noStrike" dirty="0" err="1">
                          <a:solidFill>
                            <a:srgbClr val="000000"/>
                          </a:solidFill>
                          <a:effectLst/>
                          <a:latin typeface="Calibri Light"/>
                        </a:rPr>
                        <a:t>Monitorin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closing the achievement gap</a:t>
                      </a:r>
                    </a:p>
                    <a:p>
                      <a:pPr algn="l" fontAlgn="t"/>
                      <a:r>
                        <a:rPr lang="en-US" sz="700" b="0" i="0" u="none" strike="noStrike" dirty="0">
                          <a:solidFill>
                            <a:srgbClr val="000000"/>
                          </a:solidFill>
                          <a:effectLst/>
                          <a:latin typeface="Calibri Light"/>
                        </a:rPr>
                        <a:t>  among student group</a:t>
                      </a:r>
                    </a:p>
                    <a:p>
                      <a:pPr algn="l" fontAlgn="t"/>
                      <a:r>
                        <a:rPr lang="en-US" sz="700" b="0" i="0" u="none" strike="noStrike" dirty="0">
                          <a:solidFill>
                            <a:srgbClr val="000000"/>
                          </a:solidFill>
                          <a:effectLst/>
                          <a:latin typeface="Calibri Light"/>
                        </a:rPr>
                        <a:t>Increase academic performance of all students' groups in all tested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assessments</a:t>
                      </a:r>
                    </a:p>
                    <a:p>
                      <a:pPr algn="l" fontAlgn="t"/>
                      <a:r>
                        <a:rPr lang="en-US" sz="700" b="0" i="0" u="none" strike="noStrike" dirty="0">
                          <a:solidFill>
                            <a:srgbClr val="000000"/>
                          </a:solidFill>
                          <a:effectLst/>
                          <a:latin typeface="Calibri Light"/>
                        </a:rPr>
                        <a:t>  cba I</a:t>
                      </a:r>
                    </a:p>
                    <a:p>
                      <a:pPr algn="l" fontAlgn="t"/>
                      <a:r>
                        <a:rPr lang="en-US" sz="700" b="0" i="0" u="none" strike="noStrike" dirty="0">
                          <a:solidFill>
                            <a:srgbClr val="000000"/>
                          </a:solidFill>
                          <a:effectLst/>
                          <a:latin typeface="Calibri Light"/>
                        </a:rPr>
                        <a:t>  BM I &amp; II</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staar</a:t>
                      </a:r>
                      <a:r>
                        <a:rPr lang="en-US" sz="700" b="0" i="0" u="none" strike="noStrike" dirty="0">
                          <a:solidFill>
                            <a:srgbClr val="000000"/>
                          </a:solidFill>
                          <a:effectLst/>
                          <a:latin typeface="Calibri Light"/>
                        </a:rPr>
                        <a:t> test</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and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1618695"/>
                  </a:ext>
                </a:extLst>
              </a:tr>
              <a:tr h="144947">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527947">
                <a:tc gridSpan="8">
                  <a:txBody>
                    <a:bodyPr/>
                    <a:lstStyle/>
                    <a:p>
                      <a:pPr algn="l" fontAlgn="t"/>
                      <a:r>
                        <a:rPr lang="sk-SK" sz="700" u="none" strike="noStrike" dirty="0">
                          <a:effectLst/>
                        </a:rPr>
                        <a:t> </a:t>
                      </a:r>
                      <a:r>
                        <a:rPr lang="en-US" sz="700" u="none" strike="noStrike" dirty="0">
                          <a:effectLst/>
                        </a:rPr>
                        <a:t>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614148772"/>
              </p:ext>
            </p:extLst>
          </p:nvPr>
        </p:nvGraphicFramePr>
        <p:xfrm>
          <a:off x="293615" y="136525"/>
          <a:ext cx="11614224" cy="6702602"/>
        </p:xfrm>
        <a:graphic>
          <a:graphicData uri="http://schemas.openxmlformats.org/drawingml/2006/table">
            <a:tbl>
              <a:tblPr firstRow="1" bandRow="1">
                <a:tableStyleId>{2D5ABB26-0587-4C30-8999-92F81FD0307C}</a:tableStyleId>
              </a:tblPr>
              <a:tblGrid>
                <a:gridCol w="1431107">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Improve Safety, Public Support, Culture and Climate</a:t>
                      </a:r>
                      <a:endParaRPr lang="en-US" sz="700" b="1"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the district’s positive culture and climate will increase from 66% to 75% based on teachers and staff perception of staff-student relationships </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100% of teachers and staff will participate in Social Emotional Learning professional development and implement strategies to increase staff-student relationship</a:t>
                      </a:r>
                      <a:endParaRPr lang="en-US" sz="700" b="1"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collect and assess data to monitor student progress and drive interventions.</a:t>
                      </a:r>
                    </a:p>
                    <a:p>
                      <a:pPr algn="l" fontAlgn="t"/>
                      <a:r>
                        <a:rPr lang="en-US" sz="700" u="none" strike="noStrike" dirty="0">
                          <a:effectLst/>
                        </a:rPr>
                        <a:t>School counselor will provide classroom guidance and trainings. Train personnel on different areas that can affect the daily operations of the school environment</a:t>
                      </a:r>
                    </a:p>
                    <a:p>
                      <a:pPr algn="l" fontAlgn="t"/>
                      <a:endParaRPr lang="en-US" sz="700" u="none" strike="noStrike" dirty="0">
                        <a:effectLs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Chief of Academics</a:t>
                      </a:r>
                    </a:p>
                    <a:p>
                      <a:pPr algn="l" fontAlgn="t"/>
                      <a:r>
                        <a:rPr lang="en-US" sz="700" b="0" i="0" u="none" strike="noStrike">
                          <a:solidFill>
                            <a:srgbClr val="000000"/>
                          </a:solidFill>
                          <a:effectLst/>
                          <a:latin typeface="Calibri Light"/>
                        </a:rPr>
                        <a:t> Executive Officers</a:t>
                      </a:r>
                    </a:p>
                    <a:p>
                      <a:pPr algn="l" fontAlgn="t"/>
                      <a:r>
                        <a:rPr lang="en-US" sz="700" b="0" i="0" u="none" strike="noStrike">
                          <a:solidFill>
                            <a:srgbClr val="000000"/>
                          </a:solidFill>
                          <a:effectLst/>
                          <a:latin typeface="Calibri Light"/>
                        </a:rPr>
                        <a:t>  Executive Directors</a:t>
                      </a:r>
                    </a:p>
                    <a:p>
                      <a:pPr algn="l" fontAlgn="t"/>
                      <a:r>
                        <a:rPr lang="en-US" sz="700" b="0" i="0" u="none" strike="noStrike">
                          <a:solidFill>
                            <a:srgbClr val="000000"/>
                          </a:solidFill>
                          <a:effectLst/>
                          <a:latin typeface="Calibri Light"/>
                        </a:rPr>
                        <a:t>  District Directors</a:t>
                      </a:r>
                    </a:p>
                    <a:p>
                      <a:pPr algn="l" fontAlgn="t"/>
                      <a:r>
                        <a:rPr lang="en-US" sz="700" b="0" i="0" u="none" strike="noStrike">
                          <a:solidFill>
                            <a:srgbClr val="000000"/>
                          </a:solidFill>
                          <a:effectLst/>
                          <a:latin typeface="Calibri Light"/>
                        </a:rPr>
                        <a:t>  Title I Coordinators</a:t>
                      </a:r>
                    </a:p>
                    <a:p>
                      <a:pPr algn="l" fontAlgn="t"/>
                      <a:r>
                        <a:rPr lang="en-US" sz="700" b="0" i="0" u="none" strike="noStrike">
                          <a:solidFill>
                            <a:srgbClr val="000000"/>
                          </a:solidFill>
                          <a:effectLst/>
                          <a:latin typeface="Calibri Light"/>
                        </a:rPr>
                        <a:t>  Content Coordinators</a:t>
                      </a:r>
                    </a:p>
                    <a:p>
                      <a:pPr algn="l" fontAlgn="t"/>
                      <a:r>
                        <a:rPr lang="en-US" sz="700" b="0" i="0" u="none" strike="noStrike">
                          <a:solidFill>
                            <a:srgbClr val="000000"/>
                          </a:solidFill>
                          <a:effectLst/>
                          <a:latin typeface="Calibri Light"/>
                        </a:rPr>
                        <a:t>  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STAAR Release Test</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 Aug. 2020 –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District Review Sessions</a:t>
                      </a:r>
                    </a:p>
                    <a:p>
                      <a:pPr algn="l" fontAlgn="t"/>
                      <a:r>
                        <a:rPr lang="en-US" sz="700" b="0" i="0" u="none" strike="noStrike">
                          <a:solidFill>
                            <a:srgbClr val="000000"/>
                          </a:solidFill>
                          <a:effectLst/>
                          <a:latin typeface="Calibri Light"/>
                        </a:rPr>
                        <a:t>  DMAC data reports</a:t>
                      </a:r>
                    </a:p>
                    <a:p>
                      <a:pPr algn="l" fontAlgn="t"/>
                      <a:r>
                        <a:rPr lang="en-US" sz="700" b="0" i="0" u="none" strike="noStrike">
                          <a:solidFill>
                            <a:srgbClr val="000000"/>
                          </a:solidFill>
                          <a:effectLst/>
                          <a:latin typeface="Calibri Light"/>
                        </a:rPr>
                        <a:t>  campus performance reviews</a:t>
                      </a:r>
                    </a:p>
                    <a:p>
                      <a:pPr algn="l" fontAlgn="t"/>
                      <a:r>
                        <a:rPr lang="en-US" sz="700" b="0" i="0" u="none" strike="noStrike">
                          <a:solidFill>
                            <a:srgbClr val="000000"/>
                          </a:solidFill>
                          <a:effectLst/>
                          <a:latin typeface="Calibri Light"/>
                        </a:rPr>
                        <a:t>  walk-throughs reflections</a:t>
                      </a:r>
                    </a:p>
                    <a:p>
                      <a:pPr algn="l" fontAlgn="t"/>
                      <a:r>
                        <a:rPr lang="en-US" sz="700" b="0" i="0" u="none" strike="noStrike">
                          <a:solidFill>
                            <a:srgbClr val="000000"/>
                          </a:solidFill>
                          <a:effectLst/>
                          <a:latin typeface="Calibri Light"/>
                        </a:rPr>
                        <a:t>  LPAC notes</a:t>
                      </a:r>
                    </a:p>
                    <a:p>
                      <a:pPr algn="l" fontAlgn="t"/>
                      <a:r>
                        <a:rPr lang="en-US" sz="700" b="0" i="0" u="none" strike="noStrike">
                          <a:solidFill>
                            <a:srgbClr val="000000"/>
                          </a:solidFill>
                          <a:effectLst/>
                          <a:latin typeface="Calibri Light"/>
                        </a:rPr>
                        <a:t>  Lesson Plans</a:t>
                      </a:r>
                    </a:p>
                    <a:p>
                      <a:pPr algn="l" fontAlgn="t"/>
                      <a:r>
                        <a:rPr lang="en-US" sz="700" b="0" i="0" u="none" strike="noStrike">
                          <a:solidFill>
                            <a:srgbClr val="000000"/>
                          </a:solidFill>
                          <a:effectLst/>
                          <a:latin typeface="Calibri Light"/>
                        </a:rPr>
                        <a:t>Language Acquisition Monitoring Application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Closing the achievement gap among student groups</a:t>
                      </a:r>
                    </a:p>
                    <a:p>
                      <a:pPr algn="l" fontAlgn="t"/>
                      <a:r>
                        <a:rPr lang="en-US" sz="700" b="0" i="0" u="none" strike="noStrike">
                          <a:solidFill>
                            <a:srgbClr val="000000"/>
                          </a:solidFill>
                          <a:effectLst/>
                          <a:latin typeface="Calibri Light"/>
                        </a:rPr>
                        <a:t>  increase academic</a:t>
                      </a:r>
                    </a:p>
                    <a:p>
                      <a:pPr algn="l" fontAlgn="t"/>
                      <a:r>
                        <a:rPr lang="en-US" sz="700" b="0" i="0" u="none" strike="noStrike">
                          <a:solidFill>
                            <a:srgbClr val="000000"/>
                          </a:solidFill>
                          <a:effectLst/>
                          <a:latin typeface="Calibri Light"/>
                        </a:rPr>
                        <a:t>  performance of all student group</a:t>
                      </a:r>
                    </a:p>
                    <a:p>
                      <a:pPr algn="l" fontAlgn="t"/>
                      <a:r>
                        <a:rPr lang="en-US" sz="700" b="0" i="0" u="none" strike="noStrike">
                          <a:solidFill>
                            <a:srgbClr val="000000"/>
                          </a:solidFill>
                          <a:effectLst/>
                          <a:latin typeface="Calibri Light"/>
                        </a:rPr>
                        <a:t> in all areas </a:t>
                      </a:r>
                      <a:endParaRPr lang="en-US"/>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weekly assessments</a:t>
                      </a:r>
                    </a:p>
                    <a:p>
                      <a:pPr algn="l" fontAlgn="t"/>
                      <a:r>
                        <a:rPr lang="en-US" sz="700" b="0" i="0" u="none" strike="noStrike">
                          <a:solidFill>
                            <a:srgbClr val="000000"/>
                          </a:solidFill>
                          <a:effectLst/>
                          <a:latin typeface="Calibri Light"/>
                        </a:rPr>
                        <a:t>  CBA I</a:t>
                      </a:r>
                    </a:p>
                    <a:p>
                      <a:pPr algn="l" fontAlgn="t"/>
                      <a:r>
                        <a:rPr lang="en-US" sz="700" b="0" i="0" u="none" strike="noStrike">
                          <a:solidFill>
                            <a:srgbClr val="000000"/>
                          </a:solidFill>
                          <a:effectLst/>
                          <a:latin typeface="Calibri Light"/>
                        </a:rPr>
                        <a:t>   BM I &amp; II</a:t>
                      </a:r>
                    </a:p>
                    <a:p>
                      <a:pPr algn="l" fontAlgn="t"/>
                      <a:r>
                        <a:rPr lang="en-US" sz="700" b="0" i="0" u="none" strike="noStrike">
                          <a:solidFill>
                            <a:srgbClr val="000000"/>
                          </a:solidFill>
                          <a:effectLst/>
                          <a:latin typeface="Calibri Light"/>
                        </a:rPr>
                        <a:t>   TELPAS</a:t>
                      </a:r>
                    </a:p>
                    <a:p>
                      <a:pPr algn="l" fontAlgn="t"/>
                      <a:r>
                        <a:rPr lang="en-US" sz="700" b="0" i="0" u="none" strike="noStrike">
                          <a:solidFill>
                            <a:srgbClr val="000000"/>
                          </a:solidFill>
                          <a:effectLst/>
                          <a:latin typeface="Calibri Light"/>
                        </a:rPr>
                        <a:t>  STAAR TEST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r>
                        <a:rPr lang="sk-SK" sz="700" u="none" strike="noStrike" dirty="0">
                          <a:effectLst/>
                        </a:rPr>
                        <a:t> </a:t>
                      </a:r>
                      <a:r>
                        <a:rPr lang="en-US" sz="700" u="none" strike="noStrike" dirty="0">
                          <a:effectLst/>
                        </a:rPr>
                        <a:t>comprehensive needs assessments</a:t>
                      </a:r>
                      <a:endParaRPr lang="en-US" dirty="0"/>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14071">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47048">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291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ctr"/>
                      <a:r>
                        <a:rPr lang="en-US" sz="700" u="none" strike="noStrike" dirty="0">
                          <a:effectLst/>
                        </a:rPr>
                        <a:t>collect and assess data to monitor student progress and drive interventions </a:t>
                      </a:r>
                    </a:p>
                    <a:p>
                      <a:pPr algn="l" fontAlgn="ctr"/>
                      <a:r>
                        <a:rPr lang="en-US" sz="700" b="1" i="0" u="none" strike="noStrike" dirty="0">
                          <a:solidFill>
                            <a:schemeClr val="tx1"/>
                          </a:solidFill>
                          <a:effectLst/>
                          <a:latin typeface="Calibri Light"/>
                        </a:rPr>
                        <a:t>Improve adolescent general well being by increasing knowledge and access to medical and mental health care</a:t>
                      </a: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bg1"/>
                    </a:solidFill>
                  </a:tcPr>
                </a:tc>
                <a:tc>
                  <a:txBody>
                    <a:bodyPr/>
                    <a:lstStyle/>
                    <a:p>
                      <a:pPr algn="l" fontAlgn="t"/>
                      <a:r>
                        <a:rPr lang="sk-SK" sz="700" u="none" strike="noStrike">
                          <a:effectLst/>
                        </a:rPr>
                        <a:t> </a:t>
                      </a:r>
                      <a:r>
                        <a:rPr lang="en-US" sz="700" u="none" strike="noStrike">
                          <a:effectLst/>
                        </a:rPr>
                        <a:t>Chief of Academics</a:t>
                      </a:r>
                    </a:p>
                    <a:p>
                      <a:pPr algn="l" fontAlgn="t"/>
                      <a:r>
                        <a:rPr lang="en-US" sz="700" b="0" i="0" u="none" strike="noStrike">
                          <a:solidFill>
                            <a:srgbClr val="000000"/>
                          </a:solidFill>
                          <a:effectLst/>
                          <a:latin typeface="Calibri Light"/>
                        </a:rPr>
                        <a:t> Executive Officers</a:t>
                      </a:r>
                    </a:p>
                    <a:p>
                      <a:pPr algn="l" fontAlgn="t"/>
                      <a:r>
                        <a:rPr lang="en-US" sz="700" b="0" i="0" u="none" strike="noStrike">
                          <a:solidFill>
                            <a:srgbClr val="000000"/>
                          </a:solidFill>
                          <a:effectLst/>
                          <a:latin typeface="Calibri Light"/>
                        </a:rPr>
                        <a:t>  Executive Directors</a:t>
                      </a:r>
                    </a:p>
                    <a:p>
                      <a:pPr algn="l" fontAlgn="t"/>
                      <a:r>
                        <a:rPr lang="en-US" sz="700" b="0" i="0" u="none" strike="noStrike">
                          <a:solidFill>
                            <a:srgbClr val="000000"/>
                          </a:solidFill>
                          <a:effectLst/>
                          <a:latin typeface="Calibri Light"/>
                        </a:rPr>
                        <a:t>  District Directors</a:t>
                      </a:r>
                    </a:p>
                    <a:p>
                      <a:pPr algn="l" fontAlgn="t"/>
                      <a:r>
                        <a:rPr lang="en-US" sz="700" b="0" i="0" u="none" strike="noStrike">
                          <a:solidFill>
                            <a:srgbClr val="000000"/>
                          </a:solidFill>
                          <a:effectLst/>
                          <a:latin typeface="Calibri Light"/>
                        </a:rPr>
                        <a:t>  Title I Coordinators</a:t>
                      </a:r>
                    </a:p>
                    <a:p>
                      <a:pPr algn="l" fontAlgn="t"/>
                      <a:r>
                        <a:rPr lang="en-US" sz="700" b="0" i="0" u="none" strike="noStrike">
                          <a:solidFill>
                            <a:srgbClr val="000000"/>
                          </a:solidFill>
                          <a:effectLst/>
                          <a:latin typeface="Calibri Light"/>
                        </a:rPr>
                        <a:t>  Content Coordinators</a:t>
                      </a:r>
                    </a:p>
                    <a:p>
                      <a:pPr algn="l" fontAlgn="t"/>
                      <a:r>
                        <a:rPr lang="en-US" sz="700" b="0" i="0" u="none" strike="noStrike">
                          <a:solidFill>
                            <a:srgbClr val="000000"/>
                          </a:solidFill>
                          <a:effectLst/>
                          <a:latin typeface="Calibri Light"/>
                        </a:rPr>
                        <a:t>  Principals</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STAAR Release Test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Aug. 2020 – June 2021</a:t>
                      </a:r>
                      <a:endParaRPr lang="en-US"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Review Sessions</a:t>
                      </a:r>
                    </a:p>
                    <a:p>
                      <a:pPr algn="l" fontAlgn="t"/>
                      <a:r>
                        <a:rPr lang="en-US" sz="700" b="0" i="0" u="none" strike="noStrike" dirty="0">
                          <a:solidFill>
                            <a:srgbClr val="000000"/>
                          </a:solidFill>
                          <a:effectLst/>
                          <a:latin typeface="Calibri Light"/>
                        </a:rPr>
                        <a:t>  DMAC data reports</a:t>
                      </a:r>
                    </a:p>
                    <a:p>
                      <a:pPr algn="l" fontAlgn="t"/>
                      <a:r>
                        <a:rPr lang="en-US" sz="700" b="0" i="0" u="none" strike="noStrike" dirty="0">
                          <a:solidFill>
                            <a:srgbClr val="000000"/>
                          </a:solidFill>
                          <a:effectLst/>
                          <a:latin typeface="Calibri Light"/>
                        </a:rPr>
                        <a:t>  campus performance reviews</a:t>
                      </a:r>
                    </a:p>
                    <a:p>
                      <a:pPr algn="l" fontAlgn="t"/>
                      <a:r>
                        <a:rPr lang="en-US" sz="700" b="0" i="0" u="none" strike="noStrike" dirty="0">
                          <a:solidFill>
                            <a:srgbClr val="000000"/>
                          </a:solidFill>
                          <a:effectLst/>
                          <a:latin typeface="Calibri Light"/>
                        </a:rPr>
                        <a:t>  walk-throughs reflections</a:t>
                      </a:r>
                    </a:p>
                    <a:p>
                      <a:pPr algn="l" fontAlgn="t"/>
                      <a:r>
                        <a:rPr lang="en-US" sz="700" b="0" i="0" u="none" strike="noStrike" dirty="0">
                          <a:solidFill>
                            <a:srgbClr val="000000"/>
                          </a:solidFill>
                          <a:effectLst/>
                          <a:latin typeface="Calibri Light"/>
                        </a:rPr>
                        <a:t>  LPAC notes</a:t>
                      </a:r>
                    </a:p>
                    <a:p>
                      <a:pPr algn="l" fontAlgn="t"/>
                      <a:r>
                        <a:rPr lang="en-US" sz="700" b="0" i="0" u="none" strike="noStrike" dirty="0">
                          <a:solidFill>
                            <a:srgbClr val="000000"/>
                          </a:solidFill>
                          <a:effectLst/>
                          <a:latin typeface="Calibri Light"/>
                        </a:rPr>
                        <a:t>  Lesson Plans</a:t>
                      </a:r>
                    </a:p>
                    <a:p>
                      <a:pPr algn="l" fontAlgn="t"/>
                      <a:r>
                        <a:rPr lang="en-US" sz="700" b="0" i="0" u="none" strike="noStrike" dirty="0">
                          <a:solidFill>
                            <a:srgbClr val="000000"/>
                          </a:solidFill>
                          <a:effectLst/>
                          <a:latin typeface="Calibri Light"/>
                        </a:rPr>
                        <a:t>Language Acquisition Monitoring Application</a:t>
                      </a: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Closing the achievement gap among student groups</a:t>
                      </a:r>
                    </a:p>
                    <a:p>
                      <a:pPr algn="l" fontAlgn="t"/>
                      <a:r>
                        <a:rPr lang="en-US" sz="700" b="0" i="0" u="none" strike="noStrike">
                          <a:solidFill>
                            <a:srgbClr val="000000"/>
                          </a:solidFill>
                          <a:effectLst/>
                          <a:latin typeface="Calibri Light"/>
                        </a:rPr>
                        <a:t>  increase academic</a:t>
                      </a:r>
                    </a:p>
                    <a:p>
                      <a:pPr algn="l" fontAlgn="t"/>
                      <a:r>
                        <a:rPr lang="en-US" sz="700" b="0" i="0" u="none" strike="noStrike">
                          <a:solidFill>
                            <a:srgbClr val="000000"/>
                          </a:solidFill>
                          <a:effectLst/>
                          <a:latin typeface="Calibri Light"/>
                        </a:rPr>
                        <a:t>  performance of all student group</a:t>
                      </a:r>
                    </a:p>
                    <a:p>
                      <a:pPr algn="l" fontAlgn="t"/>
                      <a:r>
                        <a:rPr lang="en-US" sz="700" b="0" i="0" u="none" strike="noStrike">
                          <a:solidFill>
                            <a:srgbClr val="000000"/>
                          </a:solidFill>
                          <a:effectLst/>
                          <a:latin typeface="Calibri Light"/>
                        </a:rPr>
                        <a:t> in all areas </a:t>
                      </a:r>
                      <a:endParaRPr lang="en-US"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weekly assessments</a:t>
                      </a:r>
                    </a:p>
                    <a:p>
                      <a:pPr algn="l" fontAlgn="t"/>
                      <a:r>
                        <a:rPr lang="en-US" sz="700" b="0" i="0" u="none" strike="noStrike">
                          <a:solidFill>
                            <a:srgbClr val="000000"/>
                          </a:solidFill>
                          <a:effectLst/>
                          <a:latin typeface="Calibri Light"/>
                        </a:rPr>
                        <a:t>  CBA I</a:t>
                      </a:r>
                    </a:p>
                    <a:p>
                      <a:pPr algn="l" fontAlgn="t"/>
                      <a:r>
                        <a:rPr lang="en-US" sz="700" b="0" i="0" u="none" strike="noStrike">
                          <a:solidFill>
                            <a:srgbClr val="000000"/>
                          </a:solidFill>
                          <a:effectLst/>
                          <a:latin typeface="Calibri Light"/>
                        </a:rPr>
                        <a:t>   BM I &amp; II</a:t>
                      </a:r>
                    </a:p>
                    <a:p>
                      <a:pPr algn="l" fontAlgn="t"/>
                      <a:r>
                        <a:rPr lang="en-US" sz="700" b="0" i="0" u="none" strike="noStrike">
                          <a:solidFill>
                            <a:srgbClr val="000000"/>
                          </a:solidFill>
                          <a:effectLst/>
                          <a:latin typeface="Calibri Light"/>
                        </a:rPr>
                        <a:t>   TELPAS</a:t>
                      </a:r>
                    </a:p>
                    <a:p>
                      <a:pPr algn="l" fontAlgn="t"/>
                      <a:r>
                        <a:rPr lang="en-US" sz="700" b="0" i="0" u="none" strike="noStrike">
                          <a:solidFill>
                            <a:srgbClr val="000000"/>
                          </a:solidFill>
                          <a:effectLst/>
                          <a:latin typeface="Calibri Light"/>
                        </a:rPr>
                        <a:t>  STAAR TES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25134">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68344">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90629">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ctr"/>
                      <a:r>
                        <a:rPr lang="en-US" sz="700" u="none" strike="noStrike" dirty="0">
                          <a:effectLst/>
                        </a:rPr>
                        <a:t>collect and assess data to monitor student progress and drive interventions.</a:t>
                      </a:r>
                    </a:p>
                    <a:p>
                      <a:pPr algn="l" fontAlgn="ctr"/>
                      <a:r>
                        <a:rPr lang="en-US" sz="700" b="1" i="0" u="none" strike="noStrike" dirty="0">
                          <a:solidFill>
                            <a:schemeClr val="tx1"/>
                          </a:solidFill>
                          <a:effectLst/>
                          <a:latin typeface="Calibri Light"/>
                        </a:rPr>
                        <a:t>Review and revise district monitoring systems to implement effective accountability measures of attendance and address program </a:t>
                      </a:r>
                      <a:r>
                        <a:rPr lang="en-US" sz="700" b="1" i="0" u="none" strike="noStrike" dirty="0" err="1">
                          <a:solidFill>
                            <a:schemeClr val="tx1"/>
                          </a:solidFill>
                          <a:effectLst/>
                          <a:latin typeface="Calibri Light"/>
                        </a:rPr>
                        <a:t>evaulation</a:t>
                      </a:r>
                      <a:endParaRPr lang="en-US" sz="700" b="1" i="0" u="none" strike="noStrike" dirty="0">
                        <a:solidFill>
                          <a:schemeClr val="tx1"/>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Chief of Academics</a:t>
                      </a:r>
                    </a:p>
                    <a:p>
                      <a:pPr algn="l" fontAlgn="t"/>
                      <a:r>
                        <a:rPr lang="en-US" sz="700" b="0" i="0" u="none" strike="noStrike">
                          <a:solidFill>
                            <a:srgbClr val="000000"/>
                          </a:solidFill>
                          <a:effectLst/>
                          <a:latin typeface="Calibri Light"/>
                        </a:rPr>
                        <a:t> Executive Officers</a:t>
                      </a:r>
                    </a:p>
                    <a:p>
                      <a:pPr algn="l" fontAlgn="t"/>
                      <a:r>
                        <a:rPr lang="en-US" sz="700" b="0" i="0" u="none" strike="noStrike">
                          <a:solidFill>
                            <a:srgbClr val="000000"/>
                          </a:solidFill>
                          <a:effectLst/>
                          <a:latin typeface="Calibri Light"/>
                        </a:rPr>
                        <a:t>  Executive Directors</a:t>
                      </a:r>
                    </a:p>
                    <a:p>
                      <a:pPr algn="l" fontAlgn="t"/>
                      <a:r>
                        <a:rPr lang="en-US" sz="700" b="0" i="0" u="none" strike="noStrike">
                          <a:solidFill>
                            <a:srgbClr val="000000"/>
                          </a:solidFill>
                          <a:effectLst/>
                          <a:latin typeface="Calibri Light"/>
                        </a:rPr>
                        <a:t>  District Directors</a:t>
                      </a:r>
                    </a:p>
                    <a:p>
                      <a:pPr algn="l" fontAlgn="t"/>
                      <a:r>
                        <a:rPr lang="en-US" sz="700" b="0" i="0" u="none" strike="noStrike">
                          <a:solidFill>
                            <a:srgbClr val="000000"/>
                          </a:solidFill>
                          <a:effectLst/>
                          <a:latin typeface="Calibri Light"/>
                        </a:rPr>
                        <a:t>  Title I Coordinators</a:t>
                      </a:r>
                    </a:p>
                    <a:p>
                      <a:pPr algn="l" fontAlgn="t"/>
                      <a:r>
                        <a:rPr lang="en-US" sz="700" b="0" i="0" u="none" strike="noStrike">
                          <a:solidFill>
                            <a:srgbClr val="000000"/>
                          </a:solidFill>
                          <a:effectLst/>
                          <a:latin typeface="Calibri Light"/>
                        </a:rPr>
                        <a:t>  Content Coordinators</a:t>
                      </a:r>
                    </a:p>
                    <a:p>
                      <a:pPr algn="l" fontAlgn="t"/>
                      <a:r>
                        <a:rPr lang="en-US" sz="700" b="0" i="0" u="none" strike="noStrike">
                          <a:solidFill>
                            <a:srgbClr val="000000"/>
                          </a:solidFill>
                          <a:effectLst/>
                          <a:latin typeface="Calibri Light"/>
                        </a:rPr>
                        <a:t>  Principals</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Curriculum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Istation</a:t>
                      </a:r>
                      <a:r>
                        <a:rPr lang="en-US" sz="700" b="0" i="0" u="none" strike="noStrike" dirty="0">
                          <a:solidFill>
                            <a:srgbClr val="000000"/>
                          </a:solidFill>
                          <a:effectLst/>
                          <a:latin typeface="Calibri Light"/>
                        </a:rPr>
                        <a:t> Reading</a:t>
                      </a:r>
                    </a:p>
                    <a:p>
                      <a:pPr algn="l" fontAlgn="t"/>
                      <a:r>
                        <a:rPr lang="en-US" sz="700" b="0" i="0" u="none" strike="noStrike" dirty="0">
                          <a:solidFill>
                            <a:srgbClr val="000000"/>
                          </a:solidFill>
                          <a:effectLst/>
                          <a:latin typeface="Calibri Light"/>
                        </a:rPr>
                        <a:t>  Imagine Math</a:t>
                      </a:r>
                    </a:p>
                    <a:p>
                      <a:pPr algn="l" fontAlgn="t"/>
                      <a:r>
                        <a:rPr lang="en-US" sz="700" b="0" i="0" u="none" strike="noStrike" dirty="0">
                          <a:solidFill>
                            <a:srgbClr val="000000"/>
                          </a:solidFill>
                          <a:effectLst/>
                          <a:latin typeface="Calibri Light"/>
                        </a:rPr>
                        <a:t>  STAAR Release Test</a:t>
                      </a:r>
                      <a:endParaRPr lang="en-US" sz="700" b="1" i="0" u="none" strike="noStrike" dirty="0">
                        <a:solidFill>
                          <a:srgbClr val="FFFFFF"/>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Aug. 2020 – June 2021</a:t>
                      </a:r>
                      <a:endParaRPr lang="en-US"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District Review Sessions</a:t>
                      </a:r>
                    </a:p>
                    <a:p>
                      <a:pPr algn="l" fontAlgn="t"/>
                      <a:r>
                        <a:rPr lang="en-US" sz="700" b="0" i="0" u="none" strike="noStrike">
                          <a:solidFill>
                            <a:srgbClr val="000000"/>
                          </a:solidFill>
                          <a:effectLst/>
                          <a:latin typeface="Calibri Light"/>
                        </a:rPr>
                        <a:t>  DMAC data reports</a:t>
                      </a:r>
                    </a:p>
                    <a:p>
                      <a:pPr algn="l" fontAlgn="t"/>
                      <a:r>
                        <a:rPr lang="en-US" sz="700" b="0" i="0" u="none" strike="noStrike">
                          <a:solidFill>
                            <a:srgbClr val="000000"/>
                          </a:solidFill>
                          <a:effectLst/>
                          <a:latin typeface="Calibri Light"/>
                        </a:rPr>
                        <a:t>  campus performance reviews</a:t>
                      </a:r>
                    </a:p>
                    <a:p>
                      <a:pPr algn="l" fontAlgn="t"/>
                      <a:r>
                        <a:rPr lang="en-US" sz="700" b="0" i="0" u="none" strike="noStrike">
                          <a:solidFill>
                            <a:srgbClr val="000000"/>
                          </a:solidFill>
                          <a:effectLst/>
                          <a:latin typeface="Calibri Light"/>
                        </a:rPr>
                        <a:t>  walk-throughs reflections</a:t>
                      </a:r>
                    </a:p>
                    <a:p>
                      <a:pPr algn="l" fontAlgn="t"/>
                      <a:r>
                        <a:rPr lang="en-US" sz="700" b="0" i="0" u="none" strike="noStrike">
                          <a:solidFill>
                            <a:srgbClr val="000000"/>
                          </a:solidFill>
                          <a:effectLst/>
                          <a:latin typeface="Calibri Light"/>
                        </a:rPr>
                        <a:t>  LPAC notes</a:t>
                      </a:r>
                    </a:p>
                    <a:p>
                      <a:pPr algn="l" fontAlgn="t"/>
                      <a:r>
                        <a:rPr lang="en-US" sz="700" b="0" i="0" u="none" strike="noStrike">
                          <a:solidFill>
                            <a:srgbClr val="000000"/>
                          </a:solidFill>
                          <a:effectLst/>
                          <a:latin typeface="Calibri Light"/>
                        </a:rPr>
                        <a:t>  Lesson Plans</a:t>
                      </a:r>
                    </a:p>
                    <a:p>
                      <a:pPr algn="l" fontAlgn="t"/>
                      <a:r>
                        <a:rPr lang="en-US" sz="700" b="0" i="0" u="none" strike="noStrike">
                          <a:solidFill>
                            <a:srgbClr val="000000"/>
                          </a:solidFill>
                          <a:effectLst/>
                          <a:latin typeface="Calibri Light"/>
                        </a:rPr>
                        <a:t>Language Acquisition Monitoring Application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Closing the achievement gap among student groups</a:t>
                      </a:r>
                    </a:p>
                    <a:p>
                      <a:pPr algn="l" fontAlgn="t"/>
                      <a:r>
                        <a:rPr lang="en-US" sz="700" b="0" i="0" u="none" strike="noStrike">
                          <a:solidFill>
                            <a:srgbClr val="000000"/>
                          </a:solidFill>
                          <a:effectLst/>
                          <a:latin typeface="Calibri Light"/>
                        </a:rPr>
                        <a:t>  increase academic</a:t>
                      </a:r>
                    </a:p>
                    <a:p>
                      <a:pPr algn="l" fontAlgn="t"/>
                      <a:r>
                        <a:rPr lang="en-US" sz="700" b="0" i="0" u="none" strike="noStrike">
                          <a:solidFill>
                            <a:srgbClr val="000000"/>
                          </a:solidFill>
                          <a:effectLst/>
                          <a:latin typeface="Calibri Light"/>
                        </a:rPr>
                        <a:t>  performance of all student group</a:t>
                      </a:r>
                    </a:p>
                    <a:p>
                      <a:pPr algn="l" fontAlgn="t"/>
                      <a:r>
                        <a:rPr lang="en-US" sz="700" b="0" i="0" u="none" strike="noStrike">
                          <a:solidFill>
                            <a:srgbClr val="000000"/>
                          </a:solidFill>
                          <a:effectLst/>
                          <a:latin typeface="Calibri Light"/>
                        </a:rPr>
                        <a:t> in all areas </a:t>
                      </a:r>
                      <a:endParaRPr lang="en-US"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a:effectLst/>
                        </a:rPr>
                        <a:t> </a:t>
                      </a:r>
                      <a:r>
                        <a:rPr lang="en-US" sz="700" u="none" strike="noStrike">
                          <a:effectLst/>
                        </a:rPr>
                        <a:t>weekly assessments</a:t>
                      </a:r>
                    </a:p>
                    <a:p>
                      <a:pPr algn="l" fontAlgn="t"/>
                      <a:r>
                        <a:rPr lang="en-US" sz="700" b="0" i="0" u="none" strike="noStrike">
                          <a:solidFill>
                            <a:srgbClr val="000000"/>
                          </a:solidFill>
                          <a:effectLst/>
                          <a:latin typeface="Calibri Light"/>
                        </a:rPr>
                        <a:t>  CBA I</a:t>
                      </a:r>
                    </a:p>
                    <a:p>
                      <a:pPr algn="l" fontAlgn="t"/>
                      <a:r>
                        <a:rPr lang="en-US" sz="700" b="0" i="0" u="none" strike="noStrike">
                          <a:solidFill>
                            <a:srgbClr val="000000"/>
                          </a:solidFill>
                          <a:effectLst/>
                          <a:latin typeface="Calibri Light"/>
                        </a:rPr>
                        <a:t>   BM I &amp; II</a:t>
                      </a:r>
                    </a:p>
                    <a:p>
                      <a:pPr algn="l" fontAlgn="t"/>
                      <a:r>
                        <a:rPr lang="en-US" sz="700" b="0" i="0" u="none" strike="noStrike">
                          <a:solidFill>
                            <a:srgbClr val="000000"/>
                          </a:solidFill>
                          <a:effectLst/>
                          <a:latin typeface="Calibri Light"/>
                        </a:rPr>
                        <a:t>   TELPAS</a:t>
                      </a:r>
                    </a:p>
                    <a:p>
                      <a:pPr algn="l" fontAlgn="t"/>
                      <a:r>
                        <a:rPr lang="en-US" sz="700" b="0" i="0" u="none" strike="noStrike">
                          <a:solidFill>
                            <a:srgbClr val="000000"/>
                          </a:solidFill>
                          <a:effectLst/>
                          <a:latin typeface="Calibri Light"/>
                        </a:rPr>
                        <a:t>  STAAR TES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comprehensive needs assessments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Use ongoing district built formative and summative assessments by grade levels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student groups data will be disaggregated at the district level and campus level to determine student progress and towards increasing performance at the meets level and above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1618695"/>
                  </a:ext>
                </a:extLst>
              </a:tr>
              <a:tr h="144947">
                <a:tc gridSpan="8">
                  <a:txBody>
                    <a:bodyPr/>
                    <a:lstStyle/>
                    <a:p>
                      <a:pPr algn="l" fontAlgn="t"/>
                      <a:r>
                        <a:rPr lang="sk-SK" sz="700" u="none" strike="noStrike" dirty="0">
                          <a:effectLst/>
                        </a:rPr>
                        <a:t> </a:t>
                      </a:r>
                      <a:r>
                        <a:rPr lang="en-US" sz="700" u="none" strike="noStrike" dirty="0">
                          <a:effectLst/>
                        </a:rPr>
                        <a:t>use assessment data to drive intervention plans and build intervention time into the day at every level</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provide instruction and intervention that are directly related to students needs as demonstrated by data</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929551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290499455"/>
              </p:ext>
            </p:extLst>
          </p:nvPr>
        </p:nvGraphicFramePr>
        <p:xfrm>
          <a:off x="281578" y="189634"/>
          <a:ext cx="11637848" cy="6450099"/>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Improve, Safety, Public Support, Culture and Climate</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the student's perception for their physical and psychological school safety will improve from 29% to 10% </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100% of the district will implement safety and violence prevention protocols that will increase school safety</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38803">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Host district information and training sessions on a variation of topics using flexible scheduling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parental director</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region I director</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stc</a:t>
                      </a:r>
                      <a:r>
                        <a:rPr lang="en-US" sz="700" b="0" i="0" u="none" strike="noStrike" dirty="0">
                          <a:solidFill>
                            <a:srgbClr val="000000"/>
                          </a:solidFill>
                          <a:effectLst/>
                          <a:latin typeface="Calibri Light"/>
                        </a:rPr>
                        <a:t> coordinator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region 16 and state parent conference</a:t>
                      </a:r>
                    </a:p>
                    <a:p>
                      <a:pPr algn="l" fontAlgn="t"/>
                      <a:r>
                        <a:rPr lang="en-US" sz="700" b="0" i="0" u="none" strike="noStrike" dirty="0">
                          <a:solidFill>
                            <a:srgbClr val="000000"/>
                          </a:solidFill>
                          <a:effectLst/>
                          <a:latin typeface="Calibri Light"/>
                        </a:rPr>
                        <a:t> materials</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ESL/GED</a:t>
                      </a:r>
                    </a:p>
                    <a:p>
                      <a:pPr algn="l" fontAlgn="t"/>
                      <a:r>
                        <a:rPr lang="en-US" sz="700" b="0" i="0" u="none" strike="noStrike" dirty="0">
                          <a:solidFill>
                            <a:srgbClr val="000000"/>
                          </a:solidFill>
                          <a:effectLst/>
                          <a:latin typeface="Calibri Light"/>
                        </a:rPr>
                        <a:t> reading materials and tech programs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Aug.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meetings</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power  point</a:t>
                      </a:r>
                    </a:p>
                    <a:p>
                      <a:pPr algn="l" fontAlgn="t"/>
                      <a:r>
                        <a:rPr lang="en-US" sz="700" b="0" i="0" u="none" strike="noStrike" dirty="0">
                          <a:solidFill>
                            <a:srgbClr val="000000"/>
                          </a:solidFill>
                          <a:effectLst/>
                          <a:latin typeface="Calibri Light"/>
                        </a:rPr>
                        <a:t> photos of mtg</a:t>
                      </a:r>
                    </a:p>
                    <a:p>
                      <a:pPr algn="l" fontAlgn="t"/>
                      <a:r>
                        <a:rPr lang="en-US" sz="700" b="0" i="0" u="none" strike="noStrike" dirty="0">
                          <a:solidFill>
                            <a:srgbClr val="000000"/>
                          </a:solidFill>
                          <a:effectLst/>
                          <a:latin typeface="Calibri Light"/>
                        </a:rPr>
                        <a:t>  district master scheduler</a:t>
                      </a:r>
                    </a:p>
                    <a:p>
                      <a:pPr algn="l" fontAlgn="t"/>
                      <a:r>
                        <a:rPr lang="en-US" sz="700" b="0" i="0" u="none" strike="noStrike" dirty="0">
                          <a:solidFill>
                            <a:srgbClr val="000000"/>
                          </a:solidFill>
                          <a:effectLst/>
                          <a:latin typeface="Calibri Light"/>
                        </a:rPr>
                        <a:t> attendance report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parent survey</a:t>
                      </a:r>
                    </a:p>
                    <a:p>
                      <a:pPr algn="l" fontAlgn="t"/>
                      <a:r>
                        <a:rPr lang="en-US" sz="700" b="0" i="0" u="none" strike="noStrike" dirty="0">
                          <a:solidFill>
                            <a:srgbClr val="000000"/>
                          </a:solidFill>
                          <a:effectLst/>
                          <a:latin typeface="Calibri Light"/>
                        </a:rPr>
                        <a:t>  meeting chat</a:t>
                      </a:r>
                    </a:p>
                    <a:p>
                      <a:pPr algn="l" fontAlgn="t"/>
                      <a:r>
                        <a:rPr lang="en-US" sz="700" b="0" i="0" u="none" strike="noStrike" dirty="0">
                          <a:solidFill>
                            <a:srgbClr val="000000"/>
                          </a:solidFill>
                          <a:effectLst/>
                          <a:latin typeface="Calibri Light"/>
                        </a:rPr>
                        <a:t>  number of parents at meeting</a:t>
                      </a:r>
                    </a:p>
                    <a:p>
                      <a:pPr algn="l" fontAlgn="t"/>
                      <a:r>
                        <a:rPr lang="en-US" sz="700" b="0" i="0" u="none" strike="noStrike" dirty="0">
                          <a:solidFill>
                            <a:srgbClr val="000000"/>
                          </a:solidFill>
                          <a:effectLst/>
                          <a:latin typeface="Calibri Light"/>
                        </a:rPr>
                        <a:t>  course statistics using district dashboard</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5156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Implement PSJA Virtual and face to face Family Learning Academies on a weekly basis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Provide on to one campus sessions on multiple topics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Schedule literacy and entrepreneurship sessions to support families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Provide assistance from district police, counseling department to collaborate and form community unity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152126">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facilitate parental sessions for parents through a collaboration between public relation department, counseling department and family and community department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parental director</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Region I director</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Stc</a:t>
                      </a:r>
                      <a:r>
                        <a:rPr lang="en-US" sz="700" b="0" i="0" u="none" strike="noStrike" dirty="0">
                          <a:solidFill>
                            <a:srgbClr val="000000"/>
                          </a:solidFill>
                          <a:effectLst/>
                          <a:latin typeface="Calibri Light"/>
                        </a:rPr>
                        <a:t> coordinator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region 16 and state parent conference</a:t>
                      </a:r>
                    </a:p>
                    <a:p>
                      <a:pPr algn="l" fontAlgn="t"/>
                      <a:r>
                        <a:rPr lang="en-US" sz="700" b="0" i="0" u="none" strike="noStrike" dirty="0">
                          <a:solidFill>
                            <a:srgbClr val="000000"/>
                          </a:solidFill>
                          <a:effectLst/>
                          <a:latin typeface="Calibri Light"/>
                        </a:rPr>
                        <a:t> materials</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ESL/GED</a:t>
                      </a:r>
                    </a:p>
                    <a:p>
                      <a:pPr algn="l" fontAlgn="t"/>
                      <a:r>
                        <a:rPr lang="en-US" sz="700" b="0" i="0" u="none" strike="noStrike" dirty="0">
                          <a:solidFill>
                            <a:srgbClr val="000000"/>
                          </a:solidFill>
                          <a:effectLst/>
                          <a:latin typeface="Calibri Light"/>
                        </a:rPr>
                        <a:t> reading materials and tech programs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Aug.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meetings</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power  point</a:t>
                      </a:r>
                    </a:p>
                    <a:p>
                      <a:pPr algn="l" fontAlgn="t"/>
                      <a:r>
                        <a:rPr lang="en-US" sz="700" b="0" i="0" u="none" strike="noStrike" dirty="0">
                          <a:solidFill>
                            <a:srgbClr val="000000"/>
                          </a:solidFill>
                          <a:effectLst/>
                          <a:latin typeface="Calibri Light"/>
                        </a:rPr>
                        <a:t> photos of mtg</a:t>
                      </a:r>
                    </a:p>
                    <a:p>
                      <a:pPr algn="l" fontAlgn="t"/>
                      <a:r>
                        <a:rPr lang="en-US" sz="700" b="0" i="0" u="none" strike="noStrike" dirty="0">
                          <a:solidFill>
                            <a:srgbClr val="000000"/>
                          </a:solidFill>
                          <a:effectLst/>
                          <a:latin typeface="Calibri Light"/>
                        </a:rPr>
                        <a:t>  district master scheduler</a:t>
                      </a:r>
                    </a:p>
                    <a:p>
                      <a:pPr algn="l" fontAlgn="t"/>
                      <a:r>
                        <a:rPr lang="en-US" sz="700" b="0" i="0" u="none" strike="noStrike" dirty="0">
                          <a:solidFill>
                            <a:srgbClr val="000000"/>
                          </a:solidFill>
                          <a:effectLst/>
                          <a:latin typeface="Calibri Light"/>
                        </a:rPr>
                        <a:t> attendance report</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survey</a:t>
                      </a:r>
                    </a:p>
                    <a:p>
                      <a:pPr algn="l" fontAlgn="t"/>
                      <a:r>
                        <a:rPr lang="en-US" sz="700" b="0" i="0" u="none" strike="noStrike" dirty="0">
                          <a:solidFill>
                            <a:srgbClr val="000000"/>
                          </a:solidFill>
                          <a:effectLst/>
                          <a:latin typeface="Calibri Light"/>
                        </a:rPr>
                        <a:t>  meeting chat</a:t>
                      </a:r>
                    </a:p>
                    <a:p>
                      <a:pPr algn="l" fontAlgn="t"/>
                      <a:r>
                        <a:rPr lang="en-US" sz="700" b="0" i="0" u="none" strike="noStrike" dirty="0">
                          <a:solidFill>
                            <a:srgbClr val="000000"/>
                          </a:solidFill>
                          <a:effectLst/>
                          <a:latin typeface="Calibri Light"/>
                        </a:rPr>
                        <a:t>  number of parents at meeting</a:t>
                      </a:r>
                    </a:p>
                    <a:p>
                      <a:pPr algn="l" fontAlgn="t"/>
                      <a:r>
                        <a:rPr lang="en-US" sz="700" b="0" i="0" u="none" strike="noStrike" dirty="0">
                          <a:solidFill>
                            <a:srgbClr val="000000"/>
                          </a:solidFill>
                          <a:effectLst/>
                          <a:latin typeface="Calibri Light"/>
                        </a:rPr>
                        <a:t>  course statistics using district dashboard</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11418">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conduct weekly meetings with executive officer of communications and staff on ways to engage more parents to information and training session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utilize tools such as school messenger and social media outlets to promote parents' participation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analyze data on parent participation and feedback provided by parents through chat notes or verbal feedback at meeting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00511">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host district information and training sessions on a variation of topics using flexible scheduling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parental director</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region I director</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Stc</a:t>
                      </a:r>
                      <a:r>
                        <a:rPr lang="en-US" sz="700" b="0" i="0" u="none" strike="noStrike" dirty="0">
                          <a:solidFill>
                            <a:srgbClr val="000000"/>
                          </a:solidFill>
                          <a:effectLst/>
                          <a:latin typeface="Calibri Light"/>
                        </a:rPr>
                        <a:t> coordinator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region 16 and state parent conference</a:t>
                      </a:r>
                    </a:p>
                    <a:p>
                      <a:pPr algn="l" fontAlgn="t"/>
                      <a:r>
                        <a:rPr lang="en-US" sz="700" b="0" i="0" u="none" strike="noStrike" dirty="0">
                          <a:solidFill>
                            <a:srgbClr val="000000"/>
                          </a:solidFill>
                          <a:effectLst/>
                          <a:latin typeface="Calibri Light"/>
                        </a:rPr>
                        <a:t> materials</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ESL/GED</a:t>
                      </a:r>
                    </a:p>
                    <a:p>
                      <a:pPr algn="l" fontAlgn="t"/>
                      <a:r>
                        <a:rPr lang="en-US" sz="700" b="0" i="0" u="none" strike="noStrike" dirty="0">
                          <a:solidFill>
                            <a:srgbClr val="000000"/>
                          </a:solidFill>
                          <a:effectLst/>
                          <a:latin typeface="Calibri Light"/>
                        </a:rPr>
                        <a:t> reading materials and tech programs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Aug.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meetings</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power  point</a:t>
                      </a:r>
                    </a:p>
                    <a:p>
                      <a:pPr algn="l" fontAlgn="t"/>
                      <a:r>
                        <a:rPr lang="en-US" sz="700" b="0" i="0" u="none" strike="noStrike" dirty="0">
                          <a:solidFill>
                            <a:srgbClr val="000000"/>
                          </a:solidFill>
                          <a:effectLst/>
                          <a:latin typeface="Calibri Light"/>
                        </a:rPr>
                        <a:t> photos of mtg</a:t>
                      </a:r>
                    </a:p>
                    <a:p>
                      <a:pPr algn="l" fontAlgn="t"/>
                      <a:r>
                        <a:rPr lang="en-US" sz="700" b="0" i="0" u="none" strike="noStrike" dirty="0">
                          <a:solidFill>
                            <a:srgbClr val="000000"/>
                          </a:solidFill>
                          <a:effectLst/>
                          <a:latin typeface="Calibri Light"/>
                        </a:rPr>
                        <a:t>  district master scheduler</a:t>
                      </a:r>
                    </a:p>
                    <a:p>
                      <a:pPr algn="l" fontAlgn="t"/>
                      <a:r>
                        <a:rPr lang="en-US" sz="700" b="0" i="0" u="none" strike="noStrike" dirty="0">
                          <a:solidFill>
                            <a:srgbClr val="000000"/>
                          </a:solidFill>
                          <a:effectLst/>
                          <a:latin typeface="Calibri Light"/>
                        </a:rPr>
                        <a:t> attendance report</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survey</a:t>
                      </a:r>
                    </a:p>
                    <a:p>
                      <a:pPr algn="l" fontAlgn="t"/>
                      <a:r>
                        <a:rPr lang="en-US" sz="700" b="0" i="0" u="none" strike="noStrike" dirty="0">
                          <a:solidFill>
                            <a:srgbClr val="000000"/>
                          </a:solidFill>
                          <a:effectLst/>
                          <a:latin typeface="Calibri Light"/>
                        </a:rPr>
                        <a:t>  meeting chat</a:t>
                      </a:r>
                    </a:p>
                    <a:p>
                      <a:pPr algn="l" fontAlgn="t"/>
                      <a:r>
                        <a:rPr lang="en-US" sz="700" b="0" i="0" u="none" strike="noStrike" dirty="0">
                          <a:solidFill>
                            <a:srgbClr val="000000"/>
                          </a:solidFill>
                          <a:effectLst/>
                          <a:latin typeface="Calibri Light"/>
                        </a:rPr>
                        <a:t>  number of parents at meeting</a:t>
                      </a:r>
                    </a:p>
                    <a:p>
                      <a:pPr algn="l" fontAlgn="t"/>
                      <a:r>
                        <a:rPr lang="en-US" sz="700" b="0" i="0" u="none" strike="noStrike" dirty="0">
                          <a:solidFill>
                            <a:srgbClr val="000000"/>
                          </a:solidFill>
                          <a:effectLst/>
                          <a:latin typeface="Calibri Light"/>
                        </a:rPr>
                        <a:t>  course statistics using district dashboard</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Implement PSJA Virtual and face to face Family Learning Academies on a weekly basis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Provide on to one campus sessions on multiple topics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1999449"/>
                  </a:ext>
                </a:extLst>
              </a:tr>
              <a:tr h="144947">
                <a:tc gridSpan="8">
                  <a:txBody>
                    <a:bodyPr/>
                    <a:lstStyle/>
                    <a:p>
                      <a:pPr algn="l" fontAlgn="t"/>
                      <a:r>
                        <a:rPr lang="sk-SK" sz="700" u="none" strike="noStrike" dirty="0">
                          <a:effectLst/>
                        </a:rPr>
                        <a:t> </a:t>
                      </a:r>
                      <a:r>
                        <a:rPr lang="en-US" sz="700" u="none" strike="noStrike" dirty="0">
                          <a:effectLst/>
                        </a:rPr>
                        <a:t>Schedule literacy and entrepreneurship sessions to support families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Provide assistance from district police, counseling department to collaborate and form community unity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947480794"/>
              </p:ext>
            </p:extLst>
          </p:nvPr>
        </p:nvGraphicFramePr>
        <p:xfrm>
          <a:off x="195010" y="0"/>
          <a:ext cx="11583866" cy="6759670"/>
        </p:xfrm>
        <a:graphic>
          <a:graphicData uri="http://schemas.openxmlformats.org/drawingml/2006/table">
            <a:tbl>
              <a:tblPr firstRow="1" bandRow="1">
                <a:tableStyleId>{2D5ABB26-0587-4C30-8999-92F81FD0307C}</a:tableStyleId>
              </a:tblPr>
              <a:tblGrid>
                <a:gridCol w="1400749">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Improve Safety, Public Support, Culture and Climate</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By June 2021 family involvement and their interaction with their </a:t>
                      </a:r>
                      <a:r>
                        <a:rPr lang="en-US" sz="700" u="none" strike="noStrike" dirty="0" err="1">
                          <a:effectLst/>
                        </a:rPr>
                        <a:t>childs</a:t>
                      </a:r>
                      <a:r>
                        <a:rPr lang="en-US" sz="700" u="none" strike="noStrike" dirty="0">
                          <a:effectLst/>
                        </a:rPr>
                        <a:t> school will increase from 5% to 10%</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By June 2021 , 50% of parents will participate in informational training sessions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53956">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Host district information and training sessions on a variation of topics using flexible scheduling different days and times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parental director </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educators</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south Texas college coordinator</a:t>
                      </a:r>
                    </a:p>
                    <a:p>
                      <a:pPr algn="l" fontAlgn="t"/>
                      <a:r>
                        <a:rPr lang="en-US" sz="700" b="0" i="0" u="none" strike="noStrike" dirty="0">
                          <a:solidFill>
                            <a:srgbClr val="000000"/>
                          </a:solidFill>
                          <a:effectLst/>
                          <a:latin typeface="Calibri Light"/>
                        </a:rPr>
                        <a:t>  region I director</a:t>
                      </a:r>
                    </a:p>
                    <a:p>
                      <a:pPr algn="l" fontAlgn="t"/>
                      <a:r>
                        <a:rPr lang="en-US" sz="700" b="0" i="0" u="none" strike="noStrike" dirty="0">
                          <a:solidFill>
                            <a:srgbClr val="000000"/>
                          </a:solidFill>
                          <a:effectLst/>
                          <a:latin typeface="Calibri Light"/>
                        </a:rPr>
                        <a:t>  </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region I6 and state conference parent</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esl</a:t>
                      </a:r>
                      <a:r>
                        <a:rPr lang="en-US" sz="700" b="0" i="0" u="none" strike="noStrike" dirty="0">
                          <a:solidFill>
                            <a:srgbClr val="000000"/>
                          </a:solidFill>
                          <a:effectLst/>
                          <a:latin typeface="Calibri Light"/>
                        </a:rPr>
                        <a:t>/</a:t>
                      </a:r>
                      <a:r>
                        <a:rPr lang="en-US" sz="700" b="0" i="0" u="none" strike="noStrike" dirty="0" err="1">
                          <a:solidFill>
                            <a:srgbClr val="000000"/>
                          </a:solidFill>
                          <a:effectLst/>
                          <a:latin typeface="Calibri Light"/>
                        </a:rPr>
                        <a:t>ged</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reading material and technology programs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en-US" sz="700" u="none" strike="noStrike" dirty="0">
                          <a:effectLst/>
                        </a:rPr>
                        <a:t> </a:t>
                      </a:r>
                      <a:r>
                        <a:rPr lang="sk-SK" sz="700" u="none" strike="noStrike" dirty="0">
                          <a:effectLst/>
                        </a:rPr>
                        <a:t> </a:t>
                      </a:r>
                      <a:r>
                        <a:rPr lang="en-US" sz="700" u="none" strike="noStrike" dirty="0">
                          <a:effectLst/>
                        </a:rPr>
                        <a:t>aug. 2020  --  </a:t>
                      </a:r>
                      <a:r>
                        <a:rPr lang="en-US" sz="700" u="none" strike="noStrike" dirty="0" err="1">
                          <a:effectLst/>
                        </a:rPr>
                        <a:t>aug</a:t>
                      </a:r>
                      <a:r>
                        <a:rPr lang="en-US" sz="700" u="none" strike="noStrike" dirty="0">
                          <a:effectLst/>
                        </a:rPr>
                        <a:t>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meeting</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Power points</a:t>
                      </a:r>
                    </a:p>
                    <a:p>
                      <a:pPr algn="l" fontAlgn="t"/>
                      <a:r>
                        <a:rPr lang="en-US" sz="700" b="0" i="0" u="none" strike="noStrike" dirty="0">
                          <a:solidFill>
                            <a:srgbClr val="000000"/>
                          </a:solidFill>
                          <a:effectLst/>
                          <a:latin typeface="Calibri Light"/>
                        </a:rPr>
                        <a:t>  photos of meetings</a:t>
                      </a:r>
                    </a:p>
                    <a:p>
                      <a:pPr algn="l" fontAlgn="t"/>
                      <a:r>
                        <a:rPr lang="en-US" sz="700" b="0" i="0" u="none" strike="noStrike" dirty="0">
                          <a:solidFill>
                            <a:srgbClr val="000000"/>
                          </a:solidFill>
                          <a:effectLst/>
                          <a:latin typeface="Calibri Light"/>
                        </a:rPr>
                        <a:t>  district master course scheduler</a:t>
                      </a:r>
                    </a:p>
                    <a:p>
                      <a:pPr algn="l" fontAlgn="t"/>
                      <a:r>
                        <a:rPr lang="en-US" sz="700" b="0" i="0" u="none" strike="noStrike" dirty="0">
                          <a:solidFill>
                            <a:srgbClr val="000000"/>
                          </a:solidFill>
                          <a:effectLst/>
                          <a:latin typeface="Calibri Light"/>
                        </a:rPr>
                        <a:t>Attendance reports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parent surveys</a:t>
                      </a:r>
                    </a:p>
                    <a:p>
                      <a:pPr algn="l" fontAlgn="t"/>
                      <a:r>
                        <a:rPr lang="en-US" sz="700" b="0" i="0" u="none" strike="noStrike" dirty="0">
                          <a:solidFill>
                            <a:srgbClr val="000000"/>
                          </a:solidFill>
                          <a:effectLst/>
                          <a:latin typeface="Calibri Light"/>
                        </a:rPr>
                        <a:t>  meeting chats</a:t>
                      </a:r>
                    </a:p>
                    <a:p>
                      <a:pPr algn="l" fontAlgn="t"/>
                      <a:r>
                        <a:rPr lang="en-US" sz="700" b="0" i="0" u="none" strike="noStrike" dirty="0">
                          <a:solidFill>
                            <a:srgbClr val="000000"/>
                          </a:solidFill>
                          <a:effectLst/>
                          <a:latin typeface="Calibri Light"/>
                        </a:rPr>
                        <a:t>  number of parents at meeting</a:t>
                      </a:r>
                    </a:p>
                    <a:p>
                      <a:pPr algn="l" fontAlgn="t"/>
                      <a:r>
                        <a:rPr lang="en-US" sz="700" b="0" i="0" u="none" strike="noStrike" dirty="0">
                          <a:solidFill>
                            <a:srgbClr val="000000"/>
                          </a:solidFill>
                          <a:effectLst/>
                          <a:latin typeface="Calibri Light"/>
                        </a:rPr>
                        <a:t>  course statistics using  district dashboards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conduct weekly meetings with executive officers of communication and staff on ways to engage more parents to information and training sessions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utilize tools such as school messenger and social media outlets to promote parent participation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analyze data on parent participation and feedback provided by parents through chat notes or verbal feedback at meeting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Facilitate parental sessions for parents through a collaboration between PR , counseling and family and community department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parental director </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educators</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south Texas college coordinator</a:t>
                      </a:r>
                    </a:p>
                    <a:p>
                      <a:pPr algn="l" fontAlgn="t"/>
                      <a:r>
                        <a:rPr lang="en-US" sz="700" b="0" i="0" u="none" strike="noStrike" dirty="0">
                          <a:solidFill>
                            <a:srgbClr val="000000"/>
                          </a:solidFill>
                          <a:effectLst/>
                          <a:latin typeface="Calibri Light"/>
                        </a:rPr>
                        <a:t>  region I director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region I6 and state conference parent</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esl</a:t>
                      </a:r>
                      <a:r>
                        <a:rPr lang="en-US" sz="700" b="0" i="0" u="none" strike="noStrike" dirty="0">
                          <a:solidFill>
                            <a:srgbClr val="000000"/>
                          </a:solidFill>
                          <a:effectLst/>
                          <a:latin typeface="Calibri Light"/>
                        </a:rPr>
                        <a:t>/</a:t>
                      </a:r>
                      <a:r>
                        <a:rPr lang="en-US" sz="700" b="0" i="0" u="none" strike="noStrike" dirty="0" err="1">
                          <a:solidFill>
                            <a:srgbClr val="000000"/>
                          </a:solidFill>
                          <a:effectLst/>
                          <a:latin typeface="Calibri Light"/>
                        </a:rPr>
                        <a:t>ged</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reading material and technology programs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a:t>
                      </a:r>
                      <a:r>
                        <a:rPr lang="en-US" sz="700" u="none" strike="noStrike" dirty="0" err="1">
                          <a:effectLst/>
                        </a:rPr>
                        <a:t>aug</a:t>
                      </a:r>
                      <a:r>
                        <a:rPr lang="en-US" sz="700" u="none" strike="noStrike" dirty="0">
                          <a:effectLst/>
                        </a:rPr>
                        <a:t>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Power points</a:t>
                      </a:r>
                    </a:p>
                    <a:p>
                      <a:pPr algn="l" fontAlgn="t"/>
                      <a:r>
                        <a:rPr lang="en-US" sz="700" b="0" i="0" u="none" strike="noStrike" dirty="0">
                          <a:solidFill>
                            <a:srgbClr val="000000"/>
                          </a:solidFill>
                          <a:effectLst/>
                          <a:latin typeface="Calibri Light"/>
                        </a:rPr>
                        <a:t>  photos of meetings</a:t>
                      </a:r>
                    </a:p>
                    <a:p>
                      <a:pPr algn="l" fontAlgn="t"/>
                      <a:r>
                        <a:rPr lang="en-US" sz="700" b="0" i="0" u="none" strike="noStrike" dirty="0">
                          <a:solidFill>
                            <a:srgbClr val="000000"/>
                          </a:solidFill>
                          <a:effectLst/>
                          <a:latin typeface="Calibri Light"/>
                        </a:rPr>
                        <a:t>  district master course scheduler</a:t>
                      </a:r>
                    </a:p>
                    <a:p>
                      <a:pPr algn="l" fontAlgn="t"/>
                      <a:r>
                        <a:rPr lang="en-US" sz="700" b="0" i="0" u="none" strike="noStrike" dirty="0">
                          <a:solidFill>
                            <a:srgbClr val="000000"/>
                          </a:solidFill>
                          <a:effectLst/>
                          <a:latin typeface="Calibri Light"/>
                        </a:rPr>
                        <a:t>Attendance reports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Power points</a:t>
                      </a:r>
                    </a:p>
                    <a:p>
                      <a:pPr algn="l" fontAlgn="t"/>
                      <a:r>
                        <a:rPr lang="en-US" sz="700" b="0" i="0" u="none" strike="noStrike" dirty="0">
                          <a:solidFill>
                            <a:srgbClr val="000000"/>
                          </a:solidFill>
                          <a:effectLst/>
                          <a:latin typeface="Calibri Light"/>
                        </a:rPr>
                        <a:t>  photos of meetings</a:t>
                      </a:r>
                    </a:p>
                    <a:p>
                      <a:pPr algn="l" fontAlgn="t"/>
                      <a:r>
                        <a:rPr lang="en-US" sz="700" b="0" i="0" u="none" strike="noStrike" dirty="0">
                          <a:solidFill>
                            <a:srgbClr val="000000"/>
                          </a:solidFill>
                          <a:effectLst/>
                          <a:latin typeface="Calibri Light"/>
                        </a:rPr>
                        <a:t>  district master course scheduler</a:t>
                      </a:r>
                    </a:p>
                    <a:p>
                      <a:pPr algn="l" fontAlgn="t"/>
                      <a:r>
                        <a:rPr lang="en-US" sz="700" b="0" i="0" u="none" strike="noStrike" dirty="0">
                          <a:solidFill>
                            <a:srgbClr val="000000"/>
                          </a:solidFill>
                          <a:effectLst/>
                          <a:latin typeface="Calibri Light"/>
                        </a:rPr>
                        <a:t>Attendance reports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Implement </a:t>
                      </a:r>
                      <a:r>
                        <a:rPr lang="en-US" sz="700" u="none" strike="noStrike" dirty="0" err="1">
                          <a:effectLst/>
                        </a:rPr>
                        <a:t>psja</a:t>
                      </a:r>
                      <a:r>
                        <a:rPr lang="en-US" sz="700" u="none" strike="noStrike" dirty="0">
                          <a:effectLst/>
                        </a:rPr>
                        <a:t> virtual and face to face family learning academies on a weekly basis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provide on to one campus sessions on multiple topic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schedule literacy and entrepreneurship sessions to support families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Host district information and training sessions on a variation of  topics using </a:t>
                      </a:r>
                      <a:r>
                        <a:rPr lang="en-US" sz="700" u="none" strike="noStrike" dirty="0" err="1">
                          <a:effectLst/>
                        </a:rPr>
                        <a:t>using</a:t>
                      </a:r>
                      <a:r>
                        <a:rPr lang="en-US" sz="700" u="none" strike="noStrike" dirty="0">
                          <a:effectLst/>
                        </a:rPr>
                        <a:t> flexible schedule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parental director </a:t>
                      </a:r>
                    </a:p>
                    <a:p>
                      <a:pPr algn="l" fontAlgn="t"/>
                      <a:r>
                        <a:rPr lang="en-US" sz="700" b="0" i="0" u="none" strike="noStrike" dirty="0">
                          <a:solidFill>
                            <a:srgbClr val="000000"/>
                          </a:solidFill>
                          <a:effectLst/>
                          <a:latin typeface="Calibri Light"/>
                        </a:rPr>
                        <a:t>  parental coordinator</a:t>
                      </a:r>
                    </a:p>
                    <a:p>
                      <a:pPr algn="l" fontAlgn="t"/>
                      <a:r>
                        <a:rPr lang="en-US" sz="700" b="0" i="0" u="none" strike="noStrike" dirty="0">
                          <a:solidFill>
                            <a:srgbClr val="000000"/>
                          </a:solidFill>
                          <a:effectLst/>
                          <a:latin typeface="Calibri Light"/>
                        </a:rPr>
                        <a:t>  site manager</a:t>
                      </a:r>
                    </a:p>
                    <a:p>
                      <a:pPr algn="l" fontAlgn="t"/>
                      <a:r>
                        <a:rPr lang="en-US" sz="700" b="0" i="0" u="none" strike="noStrike" dirty="0">
                          <a:solidFill>
                            <a:srgbClr val="000000"/>
                          </a:solidFill>
                          <a:effectLst/>
                          <a:latin typeface="Calibri Light"/>
                        </a:rPr>
                        <a:t>  parental educators</a:t>
                      </a:r>
                    </a:p>
                    <a:p>
                      <a:pPr algn="l" fontAlgn="t"/>
                      <a:r>
                        <a:rPr lang="en-US" sz="700" b="0" i="0" u="none" strike="noStrike" dirty="0">
                          <a:solidFill>
                            <a:srgbClr val="000000"/>
                          </a:solidFill>
                          <a:effectLst/>
                          <a:latin typeface="Calibri Light"/>
                        </a:rPr>
                        <a:t>  community engagement recruiter</a:t>
                      </a:r>
                    </a:p>
                    <a:p>
                      <a:pPr algn="l" fontAlgn="t"/>
                      <a:r>
                        <a:rPr lang="en-US" sz="700" b="0" i="0" u="none" strike="noStrike" dirty="0">
                          <a:solidFill>
                            <a:srgbClr val="000000"/>
                          </a:solidFill>
                          <a:effectLst/>
                          <a:latin typeface="Calibri Light"/>
                        </a:rPr>
                        <a:t>  district staff</a:t>
                      </a:r>
                    </a:p>
                    <a:p>
                      <a:pPr algn="l" fontAlgn="t"/>
                      <a:r>
                        <a:rPr lang="en-US" sz="700" b="0" i="0" u="none" strike="noStrike" dirty="0">
                          <a:solidFill>
                            <a:srgbClr val="000000"/>
                          </a:solidFill>
                          <a:effectLst/>
                          <a:latin typeface="Calibri Light"/>
                        </a:rPr>
                        <a:t>  south Texas college coordinator</a:t>
                      </a:r>
                    </a:p>
                    <a:p>
                      <a:pPr algn="l" fontAlgn="t"/>
                      <a:r>
                        <a:rPr lang="en-US" sz="700" b="0" i="0" u="none" strike="noStrike" dirty="0">
                          <a:solidFill>
                            <a:srgbClr val="000000"/>
                          </a:solidFill>
                          <a:effectLst/>
                          <a:latin typeface="Calibri Light"/>
                        </a:rPr>
                        <a:t>  region I director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region I6 and state conference parent</a:t>
                      </a:r>
                    </a:p>
                    <a:p>
                      <a:pPr algn="l" fontAlgn="t"/>
                      <a:r>
                        <a:rPr lang="en-US" sz="700" b="0" i="0" u="none" strike="noStrike" dirty="0">
                          <a:solidFill>
                            <a:srgbClr val="000000"/>
                          </a:solidFill>
                          <a:effectLst/>
                          <a:latin typeface="Calibri Light"/>
                        </a:rPr>
                        <a:t>  research based best practices</a:t>
                      </a:r>
                    </a:p>
                    <a:p>
                      <a:pPr algn="l" fontAlgn="t"/>
                      <a:r>
                        <a:rPr lang="en-US" sz="700" b="0" i="0" u="none" strike="noStrike" dirty="0">
                          <a:solidFill>
                            <a:srgbClr val="000000"/>
                          </a:solidFill>
                          <a:effectLst/>
                          <a:latin typeface="Calibri Light"/>
                        </a:rPr>
                        <a:t> district policy handbook</a:t>
                      </a:r>
                    </a:p>
                    <a:p>
                      <a:pPr algn="l" fontAlgn="t"/>
                      <a:r>
                        <a:rPr lang="en-US" sz="700" b="0" i="0" u="none" strike="noStrike" dirty="0">
                          <a:solidFill>
                            <a:srgbClr val="000000"/>
                          </a:solidFill>
                          <a:effectLst/>
                          <a:latin typeface="Calibri Light"/>
                        </a:rPr>
                        <a:t>  Texas education agency</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esl</a:t>
                      </a:r>
                      <a:r>
                        <a:rPr lang="en-US" sz="700" b="0" i="0" u="none" strike="noStrike" dirty="0">
                          <a:solidFill>
                            <a:srgbClr val="000000"/>
                          </a:solidFill>
                          <a:effectLst/>
                          <a:latin typeface="Calibri Light"/>
                        </a:rPr>
                        <a:t>/</a:t>
                      </a:r>
                      <a:r>
                        <a:rPr lang="en-US" sz="700" b="0" i="0" u="none" strike="noStrike" dirty="0" err="1">
                          <a:solidFill>
                            <a:srgbClr val="000000"/>
                          </a:solidFill>
                          <a:effectLst/>
                          <a:latin typeface="Calibri Light"/>
                        </a:rPr>
                        <a:t>ged</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reading material and technology programs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a:t>
                      </a:r>
                      <a:r>
                        <a:rPr lang="en-US" sz="700" u="none" strike="noStrike" dirty="0" err="1">
                          <a:effectLst/>
                        </a:rPr>
                        <a:t>aug</a:t>
                      </a:r>
                      <a:r>
                        <a:rPr lang="en-US" sz="700" u="none" strike="noStrike" dirty="0">
                          <a:effectLst/>
                        </a:rPr>
                        <a:t>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a:t>
                      </a:r>
                    </a:p>
                    <a:p>
                      <a:pPr algn="l" fontAlgn="t"/>
                      <a:r>
                        <a:rPr lang="en-US" sz="700" b="0" i="0" u="none" strike="noStrike" dirty="0">
                          <a:solidFill>
                            <a:srgbClr val="000000"/>
                          </a:solidFill>
                          <a:effectLst/>
                          <a:latin typeface="Calibri Light"/>
                        </a:rPr>
                        <a:t>  invites</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minutes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Power points</a:t>
                      </a:r>
                    </a:p>
                    <a:p>
                      <a:pPr algn="l" fontAlgn="t"/>
                      <a:r>
                        <a:rPr lang="en-US" sz="700" b="0" i="0" u="none" strike="noStrike" dirty="0">
                          <a:solidFill>
                            <a:srgbClr val="000000"/>
                          </a:solidFill>
                          <a:effectLst/>
                          <a:latin typeface="Calibri Light"/>
                        </a:rPr>
                        <a:t>  photos of meetings</a:t>
                      </a:r>
                    </a:p>
                    <a:p>
                      <a:pPr algn="l" fontAlgn="t"/>
                      <a:r>
                        <a:rPr lang="en-US" sz="700" b="0" i="0" u="none" strike="noStrike" dirty="0">
                          <a:solidFill>
                            <a:srgbClr val="000000"/>
                          </a:solidFill>
                          <a:effectLst/>
                          <a:latin typeface="Calibri Light"/>
                        </a:rPr>
                        <a:t>  district master course scheduler</a:t>
                      </a:r>
                    </a:p>
                    <a:p>
                      <a:pPr algn="l" fontAlgn="t"/>
                      <a:r>
                        <a:rPr lang="en-US" sz="700" b="0" i="0" u="none" strike="noStrike" dirty="0">
                          <a:solidFill>
                            <a:srgbClr val="000000"/>
                          </a:solidFill>
                          <a:effectLst/>
                          <a:latin typeface="Calibri Light"/>
                        </a:rPr>
                        <a:t>Attendance reports </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surveys</a:t>
                      </a:r>
                    </a:p>
                    <a:p>
                      <a:pPr algn="l" fontAlgn="t"/>
                      <a:r>
                        <a:rPr lang="en-US" sz="700" b="0" i="0" u="none" strike="noStrike" dirty="0">
                          <a:solidFill>
                            <a:srgbClr val="000000"/>
                          </a:solidFill>
                          <a:effectLst/>
                          <a:latin typeface="Calibri Light"/>
                        </a:rPr>
                        <a:t>  meeting chats</a:t>
                      </a:r>
                    </a:p>
                    <a:p>
                      <a:pPr algn="l" fontAlgn="t"/>
                      <a:r>
                        <a:rPr lang="en-US" sz="700" b="0" i="0" u="none" strike="noStrike" dirty="0">
                          <a:solidFill>
                            <a:srgbClr val="000000"/>
                          </a:solidFill>
                          <a:effectLst/>
                          <a:latin typeface="Calibri Light"/>
                        </a:rPr>
                        <a:t>  number of parents at meeting</a:t>
                      </a:r>
                    </a:p>
                    <a:p>
                      <a:pPr algn="l" fontAlgn="t"/>
                      <a:r>
                        <a:rPr lang="en-US" sz="700" b="0" i="0" u="none" strike="noStrike" dirty="0">
                          <a:solidFill>
                            <a:srgbClr val="000000"/>
                          </a:solidFill>
                          <a:effectLst/>
                          <a:latin typeface="Calibri Light"/>
                        </a:rPr>
                        <a:t>  course statistics using  district dashboards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assessment results</a:t>
                      </a:r>
                    </a:p>
                    <a:p>
                      <a:pPr algn="l" fontAlgn="t"/>
                      <a:r>
                        <a:rPr lang="en-US" sz="700" b="0" i="0" u="none" strike="noStrike" dirty="0">
                          <a:solidFill>
                            <a:srgbClr val="000000"/>
                          </a:solidFill>
                          <a:effectLst/>
                          <a:latin typeface="Calibri Light"/>
                        </a:rPr>
                        <a:t>  participation</a:t>
                      </a:r>
                    </a:p>
                    <a:p>
                      <a:pPr algn="l" fontAlgn="t"/>
                      <a:r>
                        <a:rPr lang="en-US" sz="700" b="0" i="0" u="none" strike="noStrike" dirty="0">
                          <a:solidFill>
                            <a:srgbClr val="000000"/>
                          </a:solidFill>
                          <a:effectLst/>
                          <a:latin typeface="Calibri Light"/>
                        </a:rPr>
                        <a:t>  performance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#2, #4</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conduct weekly meetings with executive officers of communication and staff on ways to engage more parents to information and training sessions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utilize tools such as school messenger and social media outlets to promote parent participation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analyze data on parent participation and feedback provided by parents through chat notes or verbal feedback at meeting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89706448"/>
              </p:ext>
            </p:extLst>
          </p:nvPr>
        </p:nvGraphicFramePr>
        <p:xfrm>
          <a:off x="261257" y="189634"/>
          <a:ext cx="11658169" cy="6527536"/>
        </p:xfrm>
        <a:graphic>
          <a:graphicData uri="http://schemas.openxmlformats.org/drawingml/2006/table">
            <a:tbl>
              <a:tblPr firstRow="1" bandRow="1">
                <a:tableStyleId>{2D5ABB26-0587-4C30-8999-92F81FD0307C}</a:tableStyleId>
              </a:tblPr>
              <a:tblGrid>
                <a:gridCol w="1475052">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Improve Safety, Public Support, Culture and Climate</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By June 2021, family involvement and their interaction with their child’s school will increase from 25% to 50%</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en-US" sz="700" u="none" strike="noStrike" dirty="0">
                          <a:effectLst/>
                        </a:rPr>
                        <a:t>  By June 2021, 20% of our parents will be connected with community partners and resources</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408385">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Host a variation of district sessions and courses which include community partners and volunteer instructors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director</a:t>
                      </a:r>
                    </a:p>
                    <a:p>
                      <a:pPr algn="l" fontAlgn="t"/>
                      <a:r>
                        <a:rPr lang="en-US" sz="700" b="0" i="0" u="none" strike="noStrike" dirty="0">
                          <a:solidFill>
                            <a:srgbClr val="000000"/>
                          </a:solidFill>
                          <a:effectLst/>
                          <a:latin typeface="Calibri Light"/>
                        </a:rPr>
                        <a:t> parent coordinator</a:t>
                      </a:r>
                    </a:p>
                    <a:p>
                      <a:pPr algn="l" fontAlgn="t"/>
                      <a:r>
                        <a:rPr lang="en-US" sz="700" b="0" i="0" u="none" strike="noStrike" dirty="0">
                          <a:solidFill>
                            <a:srgbClr val="000000"/>
                          </a:solidFill>
                          <a:effectLst/>
                          <a:latin typeface="Calibri Light"/>
                        </a:rPr>
                        <a:t> parent educators</a:t>
                      </a:r>
                    </a:p>
                    <a:p>
                      <a:pPr algn="l" fontAlgn="t"/>
                      <a:r>
                        <a:rPr lang="en-US" sz="700" b="0" i="0" u="none" strike="noStrike" dirty="0">
                          <a:solidFill>
                            <a:srgbClr val="000000"/>
                          </a:solidFill>
                          <a:effectLst/>
                          <a:latin typeface="Calibri Light"/>
                        </a:rPr>
                        <a:t> site managers</a:t>
                      </a:r>
                    </a:p>
                    <a:p>
                      <a:pPr algn="l" fontAlgn="t"/>
                      <a:r>
                        <a:rPr lang="en-US" sz="700" b="0" i="0" u="none" strike="noStrike" dirty="0">
                          <a:solidFill>
                            <a:srgbClr val="000000"/>
                          </a:solidFill>
                          <a:effectLst/>
                          <a:latin typeface="Calibri Light"/>
                        </a:rPr>
                        <a:t> district recruiters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registration page</a:t>
                      </a:r>
                    </a:p>
                    <a:p>
                      <a:pPr algn="l" fontAlgn="t"/>
                      <a:r>
                        <a:rPr lang="en-US" sz="700" b="0" i="0" u="none" strike="noStrike" dirty="0">
                          <a:solidFill>
                            <a:srgbClr val="000000"/>
                          </a:solidFill>
                          <a:effectLst/>
                          <a:latin typeface="Calibri Light"/>
                        </a:rPr>
                        <a:t> literacy center calendars</a:t>
                      </a:r>
                    </a:p>
                    <a:p>
                      <a:pPr algn="l" fontAlgn="t"/>
                      <a:r>
                        <a:rPr lang="en-US" sz="700" b="0" i="0" u="none" strike="noStrike" dirty="0">
                          <a:solidFill>
                            <a:srgbClr val="000000"/>
                          </a:solidFill>
                          <a:effectLst/>
                          <a:latin typeface="Calibri Light"/>
                        </a:rPr>
                        <a:t> technology designated classrooms</a:t>
                      </a:r>
                    </a:p>
                    <a:p>
                      <a:pPr algn="l" fontAlgn="t"/>
                      <a:r>
                        <a:rPr lang="en-US" sz="700" b="0" i="0" u="none" strike="noStrike" dirty="0">
                          <a:solidFill>
                            <a:srgbClr val="000000"/>
                          </a:solidFill>
                          <a:effectLst/>
                          <a:latin typeface="Calibri Light"/>
                        </a:rPr>
                        <a:t> community pamphlets and brochures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t>
                      </a:r>
                      <a:r>
                        <a:rPr lang="en-US" sz="700" u="none" strike="noStrike" dirty="0" err="1">
                          <a:effectLst/>
                        </a:rPr>
                        <a:t>aug.</a:t>
                      </a:r>
                      <a:r>
                        <a:rPr lang="en-US" sz="700" u="none" strike="noStrike" dirty="0">
                          <a:effectLst/>
                        </a:rPr>
                        <a:t> 2020 – Aug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community service projects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program data charts</a:t>
                      </a:r>
                    </a:p>
                    <a:p>
                      <a:pPr algn="l" fontAlgn="t"/>
                      <a:r>
                        <a:rPr lang="en-US" sz="700" b="0" i="0" u="none" strike="noStrike" dirty="0">
                          <a:solidFill>
                            <a:srgbClr val="000000"/>
                          </a:solidFill>
                          <a:effectLst/>
                          <a:latin typeface="Calibri Light"/>
                        </a:rPr>
                        <a:t>  parent created artifacts</a:t>
                      </a:r>
                    </a:p>
                    <a:p>
                      <a:pPr algn="l" fontAlgn="t"/>
                      <a:r>
                        <a:rPr lang="en-US" sz="700" b="0" i="0" u="none" strike="noStrike" dirty="0">
                          <a:solidFill>
                            <a:srgbClr val="000000"/>
                          </a:solidFill>
                          <a:effectLst/>
                          <a:latin typeface="Calibri Light"/>
                        </a:rPr>
                        <a:t>  certificate ceremonies</a:t>
                      </a:r>
                    </a:p>
                    <a:p>
                      <a:pPr algn="l" fontAlgn="t"/>
                      <a:r>
                        <a:rPr lang="en-US" sz="700" b="0" i="0" u="none" strike="noStrike" dirty="0">
                          <a:solidFill>
                            <a:srgbClr val="000000"/>
                          </a:solidFill>
                          <a:effectLst/>
                          <a:latin typeface="Calibri Light"/>
                        </a:rPr>
                        <a:t> parent feedback</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district master schedule dashboard</a:t>
                      </a:r>
                    </a:p>
                    <a:p>
                      <a:pPr algn="l" fontAlgn="t"/>
                      <a:r>
                        <a:rPr lang="en-US" sz="700" b="0" i="0" u="none" strike="noStrike" dirty="0">
                          <a:solidFill>
                            <a:srgbClr val="000000"/>
                          </a:solidFill>
                          <a:effectLst/>
                          <a:latin typeface="Calibri Light"/>
                        </a:rPr>
                        <a:t> parent created projects</a:t>
                      </a:r>
                    </a:p>
                    <a:p>
                      <a:pPr algn="l" fontAlgn="t"/>
                      <a:r>
                        <a:rPr lang="en-US" sz="700" b="0" i="0" u="none" strike="noStrike" dirty="0">
                          <a:solidFill>
                            <a:srgbClr val="000000"/>
                          </a:solidFill>
                          <a:effectLst/>
                          <a:latin typeface="Calibri Light"/>
                        </a:rPr>
                        <a:t> mastery rate reports provided by region one and south Texas college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accountability reports provided by collaborative partners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#6</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 partner with region one south Texas college and Mexican consulate   to offer parent literacy courses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promote community partners such as Texas a &amp; m community partner program steps behavior solution solutions of south Texas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recruit volunteer instructors to teach literacy and entrepreneurship courses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meet with community partners periodically to address goals and expectations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director</a:t>
                      </a:r>
                    </a:p>
                    <a:p>
                      <a:pPr algn="l" fontAlgn="t"/>
                      <a:r>
                        <a:rPr lang="en-US" sz="700" b="0" i="0" u="none" strike="noStrike" dirty="0">
                          <a:solidFill>
                            <a:srgbClr val="000000"/>
                          </a:solidFill>
                          <a:effectLst/>
                          <a:latin typeface="Calibri Light"/>
                        </a:rPr>
                        <a:t> parent coordinator</a:t>
                      </a:r>
                    </a:p>
                    <a:p>
                      <a:pPr algn="l" fontAlgn="t"/>
                      <a:r>
                        <a:rPr lang="en-US" sz="700" b="0" i="0" u="none" strike="noStrike" dirty="0">
                          <a:solidFill>
                            <a:srgbClr val="000000"/>
                          </a:solidFill>
                          <a:effectLst/>
                          <a:latin typeface="Calibri Light"/>
                        </a:rPr>
                        <a:t> parent educators</a:t>
                      </a:r>
                    </a:p>
                    <a:p>
                      <a:pPr algn="l" fontAlgn="t"/>
                      <a:r>
                        <a:rPr lang="en-US" sz="700" b="0" i="0" u="none" strike="noStrike" dirty="0">
                          <a:solidFill>
                            <a:srgbClr val="000000"/>
                          </a:solidFill>
                          <a:effectLst/>
                          <a:latin typeface="Calibri Light"/>
                        </a:rPr>
                        <a:t> site managers</a:t>
                      </a:r>
                    </a:p>
                    <a:p>
                      <a:pPr algn="l" fontAlgn="t"/>
                      <a:r>
                        <a:rPr lang="en-US" sz="700" b="0" i="0" u="none" strike="noStrike" dirty="0">
                          <a:solidFill>
                            <a:srgbClr val="000000"/>
                          </a:solidFill>
                          <a:effectLst/>
                          <a:latin typeface="Calibri Light"/>
                        </a:rPr>
                        <a:t> district recruiters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registration page</a:t>
                      </a:r>
                    </a:p>
                    <a:p>
                      <a:pPr algn="l" fontAlgn="t"/>
                      <a:r>
                        <a:rPr lang="en-US" sz="700" b="0" i="0" u="none" strike="noStrike" dirty="0">
                          <a:solidFill>
                            <a:srgbClr val="000000"/>
                          </a:solidFill>
                          <a:effectLst/>
                          <a:latin typeface="Calibri Light"/>
                        </a:rPr>
                        <a:t> literacy center calendars</a:t>
                      </a:r>
                    </a:p>
                    <a:p>
                      <a:pPr algn="l" fontAlgn="t"/>
                      <a:r>
                        <a:rPr lang="en-US" sz="700" b="0" i="0" u="none" strike="noStrike" dirty="0">
                          <a:solidFill>
                            <a:srgbClr val="000000"/>
                          </a:solidFill>
                          <a:effectLst/>
                          <a:latin typeface="Calibri Light"/>
                        </a:rPr>
                        <a:t> technology designated classrooms</a:t>
                      </a:r>
                    </a:p>
                    <a:p>
                      <a:pPr algn="l" fontAlgn="t"/>
                      <a:r>
                        <a:rPr lang="en-US" sz="700" b="0" i="0" u="none" strike="noStrike" dirty="0">
                          <a:solidFill>
                            <a:srgbClr val="000000"/>
                          </a:solidFill>
                          <a:effectLst/>
                          <a:latin typeface="Calibri Light"/>
                        </a:rPr>
                        <a:t> community pamphlets and brochures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 </a:t>
                      </a:r>
                      <a:r>
                        <a:rPr lang="en-US" sz="700" u="none" strike="noStrike" dirty="0" err="1">
                          <a:effectLst/>
                        </a:rPr>
                        <a:t>aug</a:t>
                      </a:r>
                      <a:r>
                        <a:rPr lang="en-US" sz="700" u="none" strike="noStrike" dirty="0">
                          <a:effectLst/>
                        </a:rPr>
                        <a:t>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community service projects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program data charts</a:t>
                      </a:r>
                    </a:p>
                    <a:p>
                      <a:pPr algn="l" fontAlgn="t"/>
                      <a:r>
                        <a:rPr lang="en-US" sz="700" b="0" i="0" u="none" strike="noStrike" dirty="0">
                          <a:solidFill>
                            <a:srgbClr val="000000"/>
                          </a:solidFill>
                          <a:effectLst/>
                          <a:latin typeface="Calibri Light"/>
                        </a:rPr>
                        <a:t>  parent created artifacts</a:t>
                      </a:r>
                    </a:p>
                    <a:p>
                      <a:pPr algn="l" fontAlgn="t"/>
                      <a:r>
                        <a:rPr lang="en-US" sz="700" b="0" i="0" u="none" strike="noStrike" dirty="0">
                          <a:solidFill>
                            <a:srgbClr val="000000"/>
                          </a:solidFill>
                          <a:effectLst/>
                          <a:latin typeface="Calibri Light"/>
                        </a:rPr>
                        <a:t>  certificate ceremonies</a:t>
                      </a:r>
                    </a:p>
                    <a:p>
                      <a:pPr algn="l" fontAlgn="t"/>
                      <a:r>
                        <a:rPr lang="en-US" sz="700" b="0" i="0" u="none" strike="noStrike" dirty="0">
                          <a:solidFill>
                            <a:srgbClr val="000000"/>
                          </a:solidFill>
                          <a:effectLst/>
                          <a:latin typeface="Calibri Light"/>
                        </a:rPr>
                        <a:t> parent feedback</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master schedule dashboard</a:t>
                      </a:r>
                    </a:p>
                    <a:p>
                      <a:pPr algn="l" fontAlgn="t"/>
                      <a:r>
                        <a:rPr lang="en-US" sz="700" b="0" i="0" u="none" strike="noStrike" dirty="0">
                          <a:solidFill>
                            <a:srgbClr val="000000"/>
                          </a:solidFill>
                          <a:effectLst/>
                          <a:latin typeface="Calibri Light"/>
                        </a:rPr>
                        <a:t> parent created projects</a:t>
                      </a:r>
                    </a:p>
                    <a:p>
                      <a:pPr algn="l" fontAlgn="t"/>
                      <a:r>
                        <a:rPr lang="en-US" sz="700" b="0" i="0" u="none" strike="noStrike" dirty="0">
                          <a:solidFill>
                            <a:srgbClr val="000000"/>
                          </a:solidFill>
                          <a:effectLst/>
                          <a:latin typeface="Calibri Light"/>
                        </a:rPr>
                        <a:t> mastery rate reports provided by region one and south Texas college</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accountability reports provided by collaborative partners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#6</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analyze grant specifications and /or community program key points  addressing goals and expectations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create community service projects based on parent needs feedback survey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host a variation of district sessions and courses which include community partners and volunteer instructors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parent director</a:t>
                      </a:r>
                    </a:p>
                    <a:p>
                      <a:pPr algn="l" fontAlgn="t"/>
                      <a:r>
                        <a:rPr lang="en-US" sz="700" b="0" i="0" u="none" strike="noStrike" dirty="0">
                          <a:solidFill>
                            <a:srgbClr val="000000"/>
                          </a:solidFill>
                          <a:effectLst/>
                          <a:latin typeface="Calibri Light"/>
                        </a:rPr>
                        <a:t> parent coordinator</a:t>
                      </a:r>
                    </a:p>
                    <a:p>
                      <a:pPr algn="l" fontAlgn="t"/>
                      <a:r>
                        <a:rPr lang="en-US" sz="700" b="0" i="0" u="none" strike="noStrike" dirty="0">
                          <a:solidFill>
                            <a:srgbClr val="000000"/>
                          </a:solidFill>
                          <a:effectLst/>
                          <a:latin typeface="Calibri Light"/>
                        </a:rPr>
                        <a:t> parent educators</a:t>
                      </a:r>
                    </a:p>
                    <a:p>
                      <a:pPr algn="l" fontAlgn="t"/>
                      <a:r>
                        <a:rPr lang="en-US" sz="700" b="0" i="0" u="none" strike="noStrike" dirty="0">
                          <a:solidFill>
                            <a:srgbClr val="000000"/>
                          </a:solidFill>
                          <a:effectLst/>
                          <a:latin typeface="Calibri Light"/>
                        </a:rPr>
                        <a:t> site managers</a:t>
                      </a:r>
                    </a:p>
                    <a:p>
                      <a:pPr algn="l" fontAlgn="t"/>
                      <a:r>
                        <a:rPr lang="en-US" sz="700" b="0" i="0" u="none" strike="noStrike" dirty="0">
                          <a:solidFill>
                            <a:srgbClr val="000000"/>
                          </a:solidFill>
                          <a:effectLst/>
                          <a:latin typeface="Calibri Light"/>
                        </a:rPr>
                        <a:t> district recruiters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registration page</a:t>
                      </a:r>
                    </a:p>
                    <a:p>
                      <a:pPr algn="l" fontAlgn="t"/>
                      <a:r>
                        <a:rPr lang="en-US" sz="700" b="0" i="0" u="none" strike="noStrike" dirty="0">
                          <a:solidFill>
                            <a:srgbClr val="000000"/>
                          </a:solidFill>
                          <a:effectLst/>
                          <a:latin typeface="Calibri Light"/>
                        </a:rPr>
                        <a:t> literacy center calendars</a:t>
                      </a:r>
                    </a:p>
                    <a:p>
                      <a:pPr algn="l" fontAlgn="t"/>
                      <a:r>
                        <a:rPr lang="en-US" sz="700" b="0" i="0" u="none" strike="noStrike" dirty="0">
                          <a:solidFill>
                            <a:srgbClr val="000000"/>
                          </a:solidFill>
                          <a:effectLst/>
                          <a:latin typeface="Calibri Light"/>
                        </a:rPr>
                        <a:t> technology designated classrooms</a:t>
                      </a:r>
                    </a:p>
                    <a:p>
                      <a:pPr algn="l" fontAlgn="t"/>
                      <a:r>
                        <a:rPr lang="en-US" sz="700" b="0" i="0" u="none" strike="noStrike" dirty="0">
                          <a:solidFill>
                            <a:srgbClr val="000000"/>
                          </a:solidFill>
                          <a:effectLst/>
                          <a:latin typeface="Calibri Light"/>
                        </a:rPr>
                        <a:t> community pamphlets and brochures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 </a:t>
                      </a:r>
                      <a:r>
                        <a:rPr lang="en-US" sz="700" u="none" strike="noStrike" dirty="0" err="1">
                          <a:effectLst/>
                        </a:rPr>
                        <a:t>aug.</a:t>
                      </a:r>
                      <a:r>
                        <a:rPr lang="en-US" sz="700" u="none" strike="noStrike" dirty="0">
                          <a:effectLst/>
                        </a:rPr>
                        <a:t>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community service projects</a:t>
                      </a:r>
                    </a:p>
                    <a:p>
                      <a:pPr algn="l" fontAlgn="t"/>
                      <a:r>
                        <a:rPr lang="en-US" sz="700" b="0" i="0" u="none" strike="noStrike" dirty="0">
                          <a:solidFill>
                            <a:srgbClr val="000000"/>
                          </a:solidFill>
                          <a:effectLst/>
                          <a:latin typeface="Calibri Light"/>
                        </a:rPr>
                        <a:t> sign in sheets</a:t>
                      </a:r>
                    </a:p>
                    <a:p>
                      <a:pPr algn="l" fontAlgn="t"/>
                      <a:r>
                        <a:rPr lang="en-US" sz="700" b="0" i="0" u="none" strike="noStrike" dirty="0">
                          <a:solidFill>
                            <a:srgbClr val="000000"/>
                          </a:solidFill>
                          <a:effectLst/>
                          <a:latin typeface="Calibri Light"/>
                        </a:rPr>
                        <a:t>  program data charts</a:t>
                      </a:r>
                    </a:p>
                    <a:p>
                      <a:pPr algn="l" fontAlgn="t"/>
                      <a:r>
                        <a:rPr lang="en-US" sz="700" b="0" i="0" u="none" strike="noStrike" dirty="0">
                          <a:solidFill>
                            <a:srgbClr val="000000"/>
                          </a:solidFill>
                          <a:effectLst/>
                          <a:latin typeface="Calibri Light"/>
                        </a:rPr>
                        <a:t>  parent created artifacts</a:t>
                      </a:r>
                    </a:p>
                    <a:p>
                      <a:pPr algn="l" fontAlgn="t"/>
                      <a:r>
                        <a:rPr lang="en-US" sz="700" b="0" i="0" u="none" strike="noStrike" dirty="0">
                          <a:solidFill>
                            <a:srgbClr val="000000"/>
                          </a:solidFill>
                          <a:effectLst/>
                          <a:latin typeface="Calibri Light"/>
                        </a:rPr>
                        <a:t>  certificate ceremonies</a:t>
                      </a:r>
                    </a:p>
                    <a:p>
                      <a:pPr algn="l" fontAlgn="t"/>
                      <a:r>
                        <a:rPr lang="en-US" sz="700" b="0" i="0" u="none" strike="noStrike" dirty="0">
                          <a:solidFill>
                            <a:srgbClr val="000000"/>
                          </a:solidFill>
                          <a:effectLst/>
                          <a:latin typeface="Calibri Light"/>
                        </a:rPr>
                        <a:t> parent feedback</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district master schedule dashboard</a:t>
                      </a:r>
                    </a:p>
                    <a:p>
                      <a:pPr algn="l" fontAlgn="t"/>
                      <a:r>
                        <a:rPr lang="en-US" sz="700" b="0" i="0" u="none" strike="noStrike" dirty="0">
                          <a:solidFill>
                            <a:srgbClr val="000000"/>
                          </a:solidFill>
                          <a:effectLst/>
                          <a:latin typeface="Calibri Light"/>
                        </a:rPr>
                        <a:t> parent created projects</a:t>
                      </a:r>
                    </a:p>
                    <a:p>
                      <a:pPr algn="l" fontAlgn="t"/>
                      <a:r>
                        <a:rPr lang="en-US" sz="700" b="0" i="0" u="none" strike="noStrike" dirty="0">
                          <a:solidFill>
                            <a:srgbClr val="000000"/>
                          </a:solidFill>
                          <a:effectLst/>
                          <a:latin typeface="Calibri Light"/>
                        </a:rPr>
                        <a:t> mastery rate reports provided by region one and south Texas college</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accountability reports provided by collaborative partners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#6</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recruit volunteers' instructors  to teach literacy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partner with region I to offer classes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 AREA PRESENTATION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endParaRPr lang="en-US" sz="4000" u="sng" dirty="0"/>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Goal Area 4:  Increase Staff Quality, Recruitment and Retention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0451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671582000"/>
              </p:ext>
            </p:extLst>
          </p:nvPr>
        </p:nvGraphicFramePr>
        <p:xfrm>
          <a:off x="281578" y="189634"/>
          <a:ext cx="11637848" cy="6618747"/>
        </p:xfrm>
        <a:graphic>
          <a:graphicData uri="http://schemas.openxmlformats.org/drawingml/2006/table">
            <a:tbl>
              <a:tblPr firstRow="1" bandRow="1">
                <a:tableStyleId>{2D5ABB26-0587-4C30-8999-92F81FD0307C}</a:tableStyleId>
              </a:tblPr>
              <a:tblGrid>
                <a:gridCol w="145473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teachers will deliver high quality, engaging lessons maximizing at least 95% of the instructional time </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en-US" sz="700" u="none" strike="noStrike" dirty="0">
                          <a:effectLst/>
                        </a:rPr>
                        <a:t>  Update the instructional Focus  Walkthrough form to align to </a:t>
                      </a:r>
                      <a:r>
                        <a:rPr lang="en-US" sz="700" u="none" strike="noStrike" dirty="0" err="1">
                          <a:effectLst/>
                        </a:rPr>
                        <a:t>Mcrel</a:t>
                      </a:r>
                      <a:r>
                        <a:rPr lang="en-US" sz="700" u="none" strike="noStrike" dirty="0">
                          <a:effectLst/>
                        </a:rPr>
                        <a:t> teacher evaluation system by December 2020</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83199">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leadership committee will review the current instructional walkthrough  evaluation system .</a:t>
                      </a:r>
                    </a:p>
                    <a:p>
                      <a:pPr algn="l" fontAlgn="t"/>
                      <a:r>
                        <a:rPr lang="en-US" sz="700" b="0" i="0" u="none" strike="noStrike" dirty="0">
                          <a:solidFill>
                            <a:srgbClr val="000000"/>
                          </a:solidFill>
                          <a:effectLst/>
                          <a:latin typeface="Calibri Light"/>
                        </a:rPr>
                        <a:t>Unique district incentives</a:t>
                      </a:r>
                    </a:p>
                    <a:p>
                      <a:pPr algn="l" fontAlgn="t"/>
                      <a:r>
                        <a:rPr lang="en-US" sz="700" b="0" i="0" u="none" strike="noStrike" dirty="0">
                          <a:solidFill>
                            <a:srgbClr val="000000"/>
                          </a:solidFill>
                          <a:effectLst/>
                          <a:latin typeface="Calibri Light"/>
                        </a:rPr>
                        <a:t>Instructional coaching system with ongoing professional development</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executive officers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assist </a:t>
                      </a:r>
                      <a:r>
                        <a:rPr lang="en-US" sz="700" b="0" i="0" u="none" strike="noStrike" dirty="0" err="1">
                          <a:solidFill>
                            <a:srgbClr val="000000"/>
                          </a:solidFill>
                          <a:effectLst/>
                          <a:latin typeface="Calibri Light"/>
                        </a:rPr>
                        <a:t>supt</a:t>
                      </a:r>
                      <a:r>
                        <a:rPr lang="en-US" sz="700" b="0" i="0" u="none" strike="noStrike" dirty="0">
                          <a:solidFill>
                            <a:srgbClr val="000000"/>
                          </a:solidFill>
                          <a:effectLst/>
                          <a:latin typeface="Calibri Light"/>
                        </a:rPr>
                        <a:t> of talent</a:t>
                      </a:r>
                    </a:p>
                    <a:p>
                      <a:pPr algn="l" fontAlgn="t"/>
                      <a:r>
                        <a:rPr lang="en-US" sz="700" b="0" i="0" u="none" strike="noStrike" dirty="0">
                          <a:solidFill>
                            <a:srgbClr val="000000"/>
                          </a:solidFill>
                          <a:effectLst/>
                          <a:latin typeface="Calibri Light"/>
                        </a:rPr>
                        <a:t> Director of  relations</a:t>
                      </a:r>
                    </a:p>
                    <a:p>
                      <a:pPr algn="l" fontAlgn="t"/>
                      <a:r>
                        <a:rPr lang="en-US" sz="700" b="0" i="0" u="none" strike="noStrike" dirty="0">
                          <a:solidFill>
                            <a:srgbClr val="000000"/>
                          </a:solidFill>
                          <a:effectLst/>
                          <a:latin typeface="Calibri Light"/>
                        </a:rPr>
                        <a:t>  employee relations , principal </a:t>
                      </a:r>
                    </a:p>
                    <a:p>
                      <a:pPr algn="l" fontAlgn="t"/>
                      <a:r>
                        <a:rPr lang="en-US" sz="700" b="0" i="0" u="none" strike="noStrike" dirty="0">
                          <a:solidFill>
                            <a:srgbClr val="000000"/>
                          </a:solidFill>
                          <a:effectLst/>
                          <a:latin typeface="Calibri Light"/>
                        </a:rPr>
                        <a:t> assistant principal </a:t>
                      </a:r>
                    </a:p>
                    <a:p>
                      <a:pPr algn="l" fontAlgn="t"/>
                      <a:r>
                        <a:rPr lang="en-US" sz="700" b="0" i="0" u="none" strike="noStrike" dirty="0">
                          <a:solidFill>
                            <a:srgbClr val="000000"/>
                          </a:solidFill>
                          <a:effectLst/>
                          <a:latin typeface="Calibri Light"/>
                        </a:rPr>
                        <a:t>NTS Director</a:t>
                      </a:r>
                    </a:p>
                    <a:p>
                      <a:pPr algn="l" fontAlgn="t"/>
                      <a:r>
                        <a:rPr lang="en-US" sz="700" b="0" i="0" u="none" strike="noStrike" dirty="0">
                          <a:solidFill>
                            <a:srgbClr val="000000"/>
                          </a:solidFill>
                          <a:effectLst/>
                          <a:latin typeface="Calibri Light"/>
                        </a:rPr>
                        <a:t> Campus Mentor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instructional focus walk through form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McRel</a:t>
                      </a:r>
                      <a:r>
                        <a:rPr lang="en-US" sz="700" b="0" i="0" u="none" strike="noStrike" dirty="0">
                          <a:solidFill>
                            <a:srgbClr val="000000"/>
                          </a:solidFill>
                          <a:effectLst/>
                          <a:latin typeface="Calibri Light"/>
                        </a:rPr>
                        <a:t> evaluation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development of revised  instructional walk through focus tool.  Collect and review data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student engagement. Closing the achievement gap. Student centered classrooms. Positive classroom environment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review walk-through focus tool mid </a:t>
                      </a:r>
                      <a:r>
                        <a:rPr lang="en-US" sz="700" u="none" strike="noStrike" dirty="0" err="1">
                          <a:effectLst/>
                        </a:rPr>
                        <a:t>mid</a:t>
                      </a:r>
                      <a:r>
                        <a:rPr lang="en-US" sz="700" u="none" strike="noStrike" dirty="0">
                          <a:effectLst/>
                        </a:rPr>
                        <a:t> year and end of year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 retrieve the current walk through from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compare the current walk through form to the </a:t>
                      </a:r>
                      <a:r>
                        <a:rPr lang="en-US" sz="700" u="none" strike="noStrike" dirty="0" err="1">
                          <a:effectLst/>
                        </a:rPr>
                        <a:t>mcrel</a:t>
                      </a:r>
                      <a:r>
                        <a:rPr lang="en-US" sz="700" u="none" strike="noStrike" dirty="0">
                          <a:effectLst/>
                        </a:rPr>
                        <a:t> teacher evaluation system to align  the form with </a:t>
                      </a:r>
                      <a:r>
                        <a:rPr lang="en-US" sz="700" u="none" strike="noStrike" dirty="0" err="1">
                          <a:effectLst/>
                        </a:rPr>
                        <a:t>with</a:t>
                      </a:r>
                      <a:r>
                        <a:rPr lang="en-US" sz="700" u="none" strike="noStrike" dirty="0">
                          <a:effectLst/>
                        </a:rPr>
                        <a:t> a focus on observation of highly effective instructional delivery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utilize the CLL to do observation , followed by feedback and reflection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update the instructional focus walk through forms.</a:t>
                      </a:r>
                    </a:p>
                    <a:p>
                      <a:pPr algn="l" fontAlgn="t"/>
                      <a:r>
                        <a:rPr lang="en-US" sz="700" b="0" i="0" u="none" strike="noStrike" dirty="0">
                          <a:solidFill>
                            <a:srgbClr val="000000"/>
                          </a:solidFill>
                          <a:effectLst/>
                          <a:latin typeface="Calibri Light"/>
                        </a:rPr>
                        <a:t>Competitive Salaries for teachers and all district staff</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assist </a:t>
                      </a:r>
                      <a:r>
                        <a:rPr lang="en-US" sz="700" b="0" i="0" u="none" strike="noStrike" dirty="0" err="1">
                          <a:solidFill>
                            <a:srgbClr val="000000"/>
                          </a:solidFill>
                          <a:effectLst/>
                          <a:latin typeface="Calibri Light"/>
                        </a:rPr>
                        <a:t>supt</a:t>
                      </a:r>
                      <a:r>
                        <a:rPr lang="en-US" sz="700" b="0" i="0" u="none" strike="noStrike" dirty="0">
                          <a:solidFill>
                            <a:srgbClr val="000000"/>
                          </a:solidFill>
                          <a:effectLst/>
                          <a:latin typeface="Calibri Light"/>
                        </a:rPr>
                        <a:t> of talent</a:t>
                      </a:r>
                    </a:p>
                    <a:p>
                      <a:pPr algn="l" fontAlgn="t"/>
                      <a:r>
                        <a:rPr lang="en-US" sz="700" b="0" i="0" u="none" strike="noStrike" dirty="0">
                          <a:solidFill>
                            <a:srgbClr val="000000"/>
                          </a:solidFill>
                          <a:effectLst/>
                          <a:latin typeface="Calibri Light"/>
                        </a:rPr>
                        <a:t> Director of  relations</a:t>
                      </a:r>
                    </a:p>
                    <a:p>
                      <a:pPr algn="l" fontAlgn="t"/>
                      <a:r>
                        <a:rPr lang="en-US" sz="700" b="0" i="0" u="none" strike="noStrike" dirty="0">
                          <a:solidFill>
                            <a:srgbClr val="000000"/>
                          </a:solidFill>
                          <a:effectLst/>
                          <a:latin typeface="Calibri Light"/>
                        </a:rPr>
                        <a:t>  employee relations , principal </a:t>
                      </a:r>
                    </a:p>
                    <a:p>
                      <a:pPr algn="l" fontAlgn="t"/>
                      <a:r>
                        <a:rPr lang="en-US" sz="700" b="0" i="0" u="none" strike="noStrike" dirty="0">
                          <a:solidFill>
                            <a:srgbClr val="000000"/>
                          </a:solidFill>
                          <a:effectLst/>
                          <a:latin typeface="Calibri Light"/>
                        </a:rPr>
                        <a:t> assistant principal </a:t>
                      </a:r>
                    </a:p>
                    <a:p>
                      <a:pPr algn="l" fontAlgn="t"/>
                      <a:r>
                        <a:rPr lang="en-US" sz="700" b="0" i="0" u="none" strike="noStrike" dirty="0">
                          <a:solidFill>
                            <a:srgbClr val="000000"/>
                          </a:solidFill>
                          <a:effectLst/>
                          <a:latin typeface="Calibri Light"/>
                        </a:rPr>
                        <a:t>NTS Director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instructional focus walk through form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McRel</a:t>
                      </a:r>
                      <a:r>
                        <a:rPr lang="en-US" sz="700" b="0" i="0" u="none" strike="noStrike" dirty="0">
                          <a:solidFill>
                            <a:srgbClr val="000000"/>
                          </a:solidFill>
                          <a:effectLst/>
                          <a:latin typeface="Calibri Light"/>
                        </a:rPr>
                        <a:t> evaluation tool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development of revised  instructional walk through focus tool.  Collect and review data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student engagement. Closing the achievement gap. Student centered classrooms. Positive classroom environment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review walk-through focus tool mid </a:t>
                      </a:r>
                      <a:r>
                        <a:rPr lang="en-US" sz="700" u="none" strike="noStrike" dirty="0" err="1">
                          <a:effectLst/>
                        </a:rPr>
                        <a:t>mid</a:t>
                      </a:r>
                      <a:r>
                        <a:rPr lang="en-US" sz="700" u="none" strike="noStrike" dirty="0">
                          <a:effectLst/>
                        </a:rPr>
                        <a:t> year and end of year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leadership committee will ask for feedback from teachers and campus leadership team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revise/update walk-through form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train district staff on new instructional focus walk through form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implement a plan for teacher selection and retention. </a:t>
                      </a:r>
                    </a:p>
                    <a:p>
                      <a:pPr algn="l" fontAlgn="t"/>
                      <a:r>
                        <a:rPr lang="en-US" sz="700" b="0" i="0" u="none" strike="noStrike" dirty="0">
                          <a:solidFill>
                            <a:srgbClr val="000000"/>
                          </a:solidFill>
                          <a:effectLst/>
                          <a:latin typeface="Calibri Light"/>
                        </a:rPr>
                        <a:t>Provide instructional coaching support</a:t>
                      </a:r>
                    </a:p>
                    <a:p>
                      <a:pPr algn="l" fontAlgn="t"/>
                      <a:r>
                        <a:rPr lang="en-US" sz="700" b="0" i="0" u="none" strike="noStrike" dirty="0">
                          <a:solidFill>
                            <a:srgbClr val="000000"/>
                          </a:solidFill>
                          <a:effectLst/>
                          <a:latin typeface="Calibri Light"/>
                        </a:rPr>
                        <a:t>Support for those in need to improve delivery of classroom instruction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officers</a:t>
                      </a:r>
                    </a:p>
                    <a:p>
                      <a:pPr algn="l" fontAlgn="t"/>
                      <a:r>
                        <a:rPr lang="en-US" sz="700" b="0" i="0" u="none" strike="noStrike" dirty="0">
                          <a:solidFill>
                            <a:srgbClr val="000000"/>
                          </a:solidFill>
                          <a:effectLst/>
                          <a:latin typeface="Calibri Light"/>
                        </a:rPr>
                        <a:t>  curriculum coordinators</a:t>
                      </a:r>
                    </a:p>
                    <a:p>
                      <a:pPr algn="l" fontAlgn="t"/>
                      <a:r>
                        <a:rPr lang="en-US" sz="700" b="0" i="0" u="none" strike="noStrike" dirty="0">
                          <a:solidFill>
                            <a:srgbClr val="000000"/>
                          </a:solidFill>
                          <a:effectLst/>
                          <a:latin typeface="Calibri Light"/>
                        </a:rPr>
                        <a:t>  assist </a:t>
                      </a:r>
                      <a:r>
                        <a:rPr lang="en-US" sz="700" b="0" i="0" u="none" strike="noStrike" dirty="0" err="1">
                          <a:solidFill>
                            <a:srgbClr val="000000"/>
                          </a:solidFill>
                          <a:effectLst/>
                          <a:latin typeface="Calibri Light"/>
                        </a:rPr>
                        <a:t>supt</a:t>
                      </a:r>
                      <a:r>
                        <a:rPr lang="en-US" sz="700" b="0" i="0" u="none" strike="noStrike" dirty="0">
                          <a:solidFill>
                            <a:srgbClr val="000000"/>
                          </a:solidFill>
                          <a:effectLst/>
                          <a:latin typeface="Calibri Light"/>
                        </a:rPr>
                        <a:t> of talent</a:t>
                      </a:r>
                    </a:p>
                    <a:p>
                      <a:pPr algn="l" fontAlgn="t"/>
                      <a:r>
                        <a:rPr lang="en-US" sz="700" b="0" i="0" u="none" strike="noStrike" dirty="0">
                          <a:solidFill>
                            <a:srgbClr val="000000"/>
                          </a:solidFill>
                          <a:effectLst/>
                          <a:latin typeface="Calibri Light"/>
                        </a:rPr>
                        <a:t> Director of  relations</a:t>
                      </a:r>
                    </a:p>
                    <a:p>
                      <a:pPr algn="l" fontAlgn="t"/>
                      <a:r>
                        <a:rPr lang="en-US" sz="700" b="0" i="0" u="none" strike="noStrike" dirty="0">
                          <a:solidFill>
                            <a:srgbClr val="000000"/>
                          </a:solidFill>
                          <a:effectLst/>
                          <a:latin typeface="Calibri Light"/>
                        </a:rPr>
                        <a:t>  employee relations , principal </a:t>
                      </a:r>
                    </a:p>
                    <a:p>
                      <a:pPr algn="l" fontAlgn="t"/>
                      <a:r>
                        <a:rPr lang="en-US" sz="700" b="0" i="0" u="none" strike="noStrike" dirty="0">
                          <a:solidFill>
                            <a:srgbClr val="000000"/>
                          </a:solidFill>
                          <a:effectLst/>
                          <a:latin typeface="Calibri Light"/>
                        </a:rPr>
                        <a:t> assistant principal </a:t>
                      </a:r>
                    </a:p>
                    <a:p>
                      <a:pPr algn="l" fontAlgn="t"/>
                      <a:r>
                        <a:rPr lang="en-US" sz="700" b="0" i="0" u="none" strike="noStrike" dirty="0">
                          <a:solidFill>
                            <a:srgbClr val="000000"/>
                          </a:solidFill>
                          <a:effectLst/>
                          <a:latin typeface="Calibri Light"/>
                        </a:rPr>
                        <a:t>NTS Director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instructional focus walk through form</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Mcrel</a:t>
                      </a:r>
                      <a:r>
                        <a:rPr lang="en-US" sz="700" b="0" i="0" u="none" strike="noStrike" dirty="0">
                          <a:solidFill>
                            <a:srgbClr val="000000"/>
                          </a:solidFill>
                          <a:effectLst/>
                          <a:latin typeface="Calibri Light"/>
                        </a:rPr>
                        <a:t> evaluation tool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development of revised  instructional walk through focus tool.  Collect and review data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student engagement. Closing the achievement gap. Student centered classrooms. Positive classroom environment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review walk-through focus tool mid </a:t>
                      </a:r>
                      <a:r>
                        <a:rPr lang="en-US" sz="700" u="none" strike="noStrike" dirty="0" err="1">
                          <a:effectLst/>
                        </a:rPr>
                        <a:t>mid</a:t>
                      </a:r>
                      <a:r>
                        <a:rPr lang="en-US" sz="700" u="none" strike="noStrike" dirty="0">
                          <a:effectLst/>
                        </a:rPr>
                        <a:t> year and end of year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finds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collect input from teachers and teacher evaluators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use feedback to revise and update form to meet district needs</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731703663"/>
              </p:ext>
            </p:extLst>
          </p:nvPr>
        </p:nvGraphicFramePr>
        <p:xfrm>
          <a:off x="283029" y="189634"/>
          <a:ext cx="12901054" cy="6537634"/>
        </p:xfrm>
        <a:graphic>
          <a:graphicData uri="http://schemas.openxmlformats.org/drawingml/2006/table">
            <a:tbl>
              <a:tblPr firstRow="1" bandRow="1">
                <a:tableStyleId>{2D5ABB26-0587-4C30-8999-92F81FD0307C}</a:tableStyleId>
              </a:tblPr>
              <a:tblGrid>
                <a:gridCol w="1453280">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2719388">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en-US" sz="700" u="none" strike="noStrike" dirty="0">
                          <a:effectLst/>
                        </a:rPr>
                        <a:t>  Increase Staff Quality, Recruitment and Retention</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teachers will deliver high quality, engaging lessons maximizing at least 95% of the instructional time</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Use walk through data to monitor and support teacher effectiveness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83199">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campus administrators will conduct weekly walk through using instructional focus walk through form</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campus administrators, district leaders, curriculum coordinators, directors</a:t>
                      </a:r>
                    </a:p>
                    <a:p>
                      <a:pPr algn="l" fontAlgn="t"/>
                      <a:r>
                        <a:rPr lang="en-US" sz="700" b="0" i="0" u="none" strike="noStrike" dirty="0">
                          <a:solidFill>
                            <a:srgbClr val="000000"/>
                          </a:solidFill>
                          <a:effectLst/>
                          <a:latin typeface="Calibri Light"/>
                        </a:rPr>
                        <a:t>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CLL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instructional  walk through focus too</a:t>
                      </a:r>
                    </a:p>
                    <a:p>
                      <a:pPr algn="l" fontAlgn="t"/>
                      <a:r>
                        <a:rPr lang="en-US" sz="700" u="none" strike="noStrike" dirty="0">
                          <a:effectLst/>
                        </a:rPr>
                        <a:t> new teacher institute tools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err="1">
                          <a:effectLst/>
                        </a:rPr>
                        <a:t>aug.</a:t>
                      </a:r>
                      <a:r>
                        <a:rPr lang="en-US" sz="700" u="none" strike="noStrike" dirty="0">
                          <a:effectLst/>
                        </a:rPr>
                        <a:t> 2020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campus walk through data weekly reviews, student centered classroom,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growth and high-quality  teaching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walk </a:t>
                      </a:r>
                      <a:r>
                        <a:rPr lang="en-US" sz="700" u="none" strike="noStrike" dirty="0" err="1">
                          <a:effectLst/>
                        </a:rPr>
                        <a:t>throughdata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Title I funds</a:t>
                      </a:r>
                    </a:p>
                    <a:p>
                      <a:pPr algn="l" fontAlgn="t"/>
                      <a:r>
                        <a:rPr lang="en-US" sz="700" b="0" i="0" u="none" strike="noStrike" dirty="0">
                          <a:solidFill>
                            <a:srgbClr val="000000"/>
                          </a:solidFill>
                          <a:effectLst/>
                          <a:latin typeface="Calibri Light"/>
                        </a:rPr>
                        <a:t>  SCE funds </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create administrators walk through schedule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prstClr val="black"/>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complete 10 walk through per week</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en-US" sz="700" u="none" strike="noStrike" dirty="0">
                          <a:effectLst/>
                        </a:rPr>
                        <a:t>Review walk through data and address areas of need</a:t>
                      </a:r>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work on schedule for teacher observe other teachers….model teachers, and teaching techniques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All teachers will be provided with weekly instructional feedback by campus administrators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campus administrators, district leaders, curriculum coordinators, directors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instructional walk through focus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t>
                      </a:r>
                      <a:r>
                        <a:rPr lang="en-US" sz="700" u="none" strike="noStrike" dirty="0" err="1">
                          <a:effectLst/>
                        </a:rPr>
                        <a:t>aug.</a:t>
                      </a:r>
                      <a:r>
                        <a:rPr lang="en-US" sz="700" u="none" strike="noStrike" dirty="0">
                          <a:effectLst/>
                        </a:rPr>
                        <a:t>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CLC agendas</a:t>
                      </a:r>
                    </a:p>
                    <a:p>
                      <a:pPr algn="l" fontAlgn="t"/>
                      <a:r>
                        <a:rPr lang="en-US" sz="700" b="0" i="0" u="none" strike="noStrike" dirty="0">
                          <a:solidFill>
                            <a:srgbClr val="000000"/>
                          </a:solidFill>
                          <a:effectLst/>
                          <a:latin typeface="Calibri Light"/>
                        </a:rPr>
                        <a:t> Admin/teacher conferences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growth and high-quality teaching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walk through data</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a:t>
                      </a:r>
                    </a:p>
                    <a:p>
                      <a:pPr algn="l" fontAlgn="t"/>
                      <a:r>
                        <a:rPr lang="en-US" sz="700" b="0" i="0" u="none" strike="noStrike" dirty="0">
                          <a:solidFill>
                            <a:srgbClr val="000000"/>
                          </a:solidFill>
                          <a:effectLst/>
                          <a:latin typeface="Calibri Light"/>
                        </a:rPr>
                        <a:t> </a:t>
                      </a:r>
                      <a:r>
                        <a:rPr lang="en-US" sz="700" b="0" i="0" u="none" strike="noStrike" dirty="0" err="1">
                          <a:solidFill>
                            <a:srgbClr val="000000"/>
                          </a:solidFill>
                          <a:effectLst/>
                          <a:latin typeface="Calibri Light"/>
                        </a:rPr>
                        <a:t>ScE</a:t>
                      </a:r>
                      <a:r>
                        <a:rPr lang="en-US" sz="700" b="0" i="0" u="none" strike="noStrike" dirty="0">
                          <a:solidFill>
                            <a:srgbClr val="000000"/>
                          </a:solidFill>
                          <a:effectLst/>
                          <a:latin typeface="Calibri Light"/>
                        </a:rPr>
                        <a:t> Funds</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schedule time to meet with teachers focusing on addressing no more than 2 areas of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prstClr val="black"/>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provide learning opportunities, </a:t>
                      </a:r>
                      <a:r>
                        <a:rPr lang="en-US" sz="700" u="none" strike="noStrike" dirty="0" err="1">
                          <a:effectLst/>
                        </a:rPr>
                        <a:t>ie</a:t>
                      </a:r>
                      <a:r>
                        <a:rPr lang="en-US" sz="700" u="none" strike="noStrike" dirty="0">
                          <a:effectLst/>
                        </a:rPr>
                        <a:t>…peer observations to observe effective strategies based on areas of need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monitor and follow up with next steps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campus administrators will conduct weekly walk through using instructional focus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CLL</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district leaders</a:t>
                      </a:r>
                    </a:p>
                    <a:p>
                      <a:pPr algn="l" fontAlgn="t"/>
                      <a:r>
                        <a:rPr lang="en-US" sz="700" b="0" i="0" u="none" strike="noStrike" dirty="0">
                          <a:solidFill>
                            <a:srgbClr val="000000"/>
                          </a:solidFill>
                          <a:effectLst/>
                          <a:latin typeface="Calibri Light"/>
                        </a:rPr>
                        <a:t>New teacher institute</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instructional walk through focus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t>
                      </a:r>
                      <a:r>
                        <a:rPr lang="en-US" sz="700" u="none" strike="noStrike" dirty="0" err="1">
                          <a:effectLst/>
                        </a:rPr>
                        <a:t>aug.</a:t>
                      </a:r>
                      <a:r>
                        <a:rPr lang="en-US" sz="700" u="none" strike="noStrike" dirty="0">
                          <a:effectLst/>
                        </a:rPr>
                        <a:t>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campus walk through</a:t>
                      </a:r>
                    </a:p>
                    <a:p>
                      <a:pPr algn="l" fontAlgn="t"/>
                      <a:r>
                        <a:rPr lang="en-US" sz="700" b="0" i="0" u="none" strike="noStrike" dirty="0">
                          <a:solidFill>
                            <a:srgbClr val="000000"/>
                          </a:solidFill>
                          <a:effectLst/>
                          <a:latin typeface="Calibri Light"/>
                        </a:rPr>
                        <a:t> weekly reviews, student centered</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growth and high-quality teaching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weekly walkthrough</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review  walk through data and address areas of need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prstClr val="black"/>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complete 10 walk through weekly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observing other masterful teacher to get different types of techniques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49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927392546"/>
              </p:ext>
            </p:extLst>
          </p:nvPr>
        </p:nvGraphicFramePr>
        <p:xfrm>
          <a:off x="285226" y="191833"/>
          <a:ext cx="11629698" cy="6529642"/>
        </p:xfrm>
        <a:graphic>
          <a:graphicData uri="http://schemas.openxmlformats.org/drawingml/2006/table">
            <a:tbl>
              <a:tblPr firstRow="1" bandRow="1">
                <a:tableStyleId>{2D5ABB26-0587-4C30-8999-92F81FD0307C}</a:tableStyleId>
              </a:tblPr>
              <a:tblGrid>
                <a:gridCol w="144658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All teachers will be delivering  high quality  engaging lesson maximizing at least 95% of the instructional  time</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Provide professional learning opportunities for staff based on observed data using instructional focus walk through form</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Campus administration will collect and monitor data supporting maximizing instructional time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campus administrators, district leaders, curriculum coordinators, directors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dashboard, instructional walk-throughs focus tool, McRel observations, SLO data, Professional Learning Communities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Walk-throughs data, CLC agendas and sign in sheets, admin-teacher conference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quality instructional time, implement best practices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walk-throughs data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campus leadership will review walk-through data and identify areas of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campus leadership will identify staff instructional needs and develop an action plan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monitor and revise action plan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campus administration will identify areas of need by teacher</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campus administrators, district leaders, curriculum coordinators, directors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dashboard, instructional walk-throughs focus tool, McRel observations, SLO data, Professional Learning Communities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Walk-throughs data, CLC agendas and sign in sheets, admin-teacher conference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quality instructional time, implement best practices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walk-throughs data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campus administrators and teacher will develop and monitor professional development goals to address areas of need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provide professional development opportunities for staff</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review and monitor achievement of professional development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campus administration will collect and monitor data supporting maximizing instructional time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campus administrators, district leaders, curriculum coordinators, directors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dashboard, instructional walk-throughs focus tool, McRel observations, SLO data, Professional Learning Communities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June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Walk-throughs data, CLC agendas and sign in sheets, admin-teacher conference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quality instructional time, implement best practices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walk-throughs data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State Bilingual funds</a:t>
                      </a:r>
                    </a:p>
                    <a:p>
                      <a:pPr algn="l" fontAlgn="t"/>
                      <a:r>
                        <a:rPr lang="en-US" sz="700" b="0" i="0" u="none" strike="noStrike" dirty="0">
                          <a:solidFill>
                            <a:srgbClr val="000000"/>
                          </a:solidFill>
                          <a:effectLst/>
                          <a:latin typeface="Calibri Light"/>
                        </a:rPr>
                        <a:t> Migrant funds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campus leadership will review walk-through data and identify areas of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campus leadership will identify staff instructional needs and develop an action plan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monitor and revise action plan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859928498"/>
              </p:ext>
            </p:extLst>
          </p:nvPr>
        </p:nvGraphicFramePr>
        <p:xfrm>
          <a:off x="310393" y="191833"/>
          <a:ext cx="11604531" cy="6513913"/>
        </p:xfrm>
        <a:graphic>
          <a:graphicData uri="http://schemas.openxmlformats.org/drawingml/2006/table">
            <a:tbl>
              <a:tblPr firstRow="1" bandRow="1">
                <a:tableStyleId>{2D5ABB26-0587-4C30-8999-92F81FD0307C}</a:tableStyleId>
              </a:tblPr>
              <a:tblGrid>
                <a:gridCol w="1421414">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District Leaders will use evaluation systems to increase staff quality, recruitment and retention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Develop the skills in teacher and teacher evaluation needed to complete fair, valid teacher evaluations</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59478">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provide professional development for all district teachers based on  their professional development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officers</a:t>
                      </a:r>
                    </a:p>
                    <a:p>
                      <a:pPr algn="l" fontAlgn="t"/>
                      <a:r>
                        <a:rPr lang="en-US" sz="700" b="0" i="0" u="none" strike="noStrike" dirty="0">
                          <a:solidFill>
                            <a:srgbClr val="000000"/>
                          </a:solidFill>
                          <a:effectLst/>
                          <a:latin typeface="Calibri Light"/>
                        </a:rPr>
                        <a:t>Curriculum coordinators</a:t>
                      </a:r>
                    </a:p>
                    <a:p>
                      <a:pPr algn="l" fontAlgn="t"/>
                      <a:r>
                        <a:rPr lang="en-US" sz="700" b="0" i="0" u="none" strike="noStrike" dirty="0">
                          <a:solidFill>
                            <a:srgbClr val="000000"/>
                          </a:solidFill>
                          <a:effectLst/>
                          <a:latin typeface="Calibri Light"/>
                        </a:rPr>
                        <a:t> assist superintendent of talent development</a:t>
                      </a:r>
                    </a:p>
                    <a:p>
                      <a:pPr algn="l" fontAlgn="t"/>
                      <a:r>
                        <a:rPr lang="en-US" sz="700" b="0" i="0" u="none" strike="noStrike" dirty="0">
                          <a:solidFill>
                            <a:srgbClr val="000000"/>
                          </a:solidFill>
                          <a:effectLst/>
                          <a:latin typeface="Calibri Light"/>
                        </a:rPr>
                        <a:t>NTS Director , Professional Development Director, Principals, Assistant Principals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professional development needs data, professional development trainers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and spring semester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more alignment of teacher evaluations between evaluators, teacher evaluation a true reflection of teacher  performance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improved student performance, higher teacher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progress monitoring , CBA, STAAR, SLO’s McRel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 #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collect evidence of teacher professional development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review academic reports for district and campus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plan, schedule and hold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 provide professional development for all district teachers based on their professional development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officers</a:t>
                      </a:r>
                    </a:p>
                    <a:p>
                      <a:pPr algn="l" fontAlgn="t"/>
                      <a:r>
                        <a:rPr lang="en-US" sz="700" b="0" i="0" u="none" strike="noStrike" dirty="0">
                          <a:solidFill>
                            <a:srgbClr val="000000"/>
                          </a:solidFill>
                          <a:effectLst/>
                          <a:latin typeface="Calibri Light"/>
                        </a:rPr>
                        <a:t>Curriculum coordinators</a:t>
                      </a:r>
                    </a:p>
                    <a:p>
                      <a:pPr algn="l" fontAlgn="t"/>
                      <a:r>
                        <a:rPr lang="en-US" sz="700" b="0" i="0" u="none" strike="noStrike" dirty="0">
                          <a:solidFill>
                            <a:srgbClr val="000000"/>
                          </a:solidFill>
                          <a:effectLst/>
                          <a:latin typeface="Calibri Light"/>
                        </a:rPr>
                        <a:t> assist superintendent of talent development</a:t>
                      </a:r>
                    </a:p>
                    <a:p>
                      <a:pPr algn="l" fontAlgn="t"/>
                      <a:r>
                        <a:rPr lang="en-US" sz="700" b="0" i="0" u="none" strike="noStrike" dirty="0">
                          <a:solidFill>
                            <a:srgbClr val="000000"/>
                          </a:solidFill>
                          <a:effectLst/>
                          <a:latin typeface="Calibri Light"/>
                        </a:rPr>
                        <a:t>NTS Director , Professional Development Director, Principals, Assistant 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professional development needs data, professional development trainers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and spring semester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more alignment of teacher evaluations between evaluators, teacher evaluation a true reflection of teacher  performance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improved student performance, higher teacher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progress monitoring , CBA, STAAR, SLO’s McRel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schedule quarterly meetings for teacher evaluation calibration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hold quarterly principal and assistant principal team walk-through and evaluation talks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review by campus teacher evaluations and compare to student performance</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 provide professional development for all district teacher based on their professional  development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officers</a:t>
                      </a:r>
                    </a:p>
                    <a:p>
                      <a:pPr algn="l" fontAlgn="t"/>
                      <a:r>
                        <a:rPr lang="en-US" sz="700" b="0" i="0" u="none" strike="noStrike" dirty="0">
                          <a:solidFill>
                            <a:srgbClr val="000000"/>
                          </a:solidFill>
                          <a:effectLst/>
                          <a:latin typeface="Calibri Light"/>
                        </a:rPr>
                        <a:t>Curriculum coordinators</a:t>
                      </a:r>
                    </a:p>
                    <a:p>
                      <a:pPr algn="l" fontAlgn="t"/>
                      <a:r>
                        <a:rPr lang="en-US" sz="700" b="0" i="0" u="none" strike="noStrike" dirty="0">
                          <a:solidFill>
                            <a:srgbClr val="000000"/>
                          </a:solidFill>
                          <a:effectLst/>
                          <a:latin typeface="Calibri Light"/>
                        </a:rPr>
                        <a:t> assist superintendent of talent development</a:t>
                      </a:r>
                    </a:p>
                    <a:p>
                      <a:pPr algn="l" fontAlgn="t"/>
                      <a:r>
                        <a:rPr lang="en-US" sz="700" b="0" i="0" u="none" strike="noStrike" dirty="0">
                          <a:solidFill>
                            <a:srgbClr val="000000"/>
                          </a:solidFill>
                          <a:effectLst/>
                          <a:latin typeface="Calibri Light"/>
                        </a:rPr>
                        <a:t>NTS Director , Professional Development Director, Principals, Assistant Principals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professional development needs data, professional development trainers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and spring semester</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more alignment of teacher evaluations between evaluators, teacher evaluation a true reflection of teacher  performance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improved student performance, higher teacher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progress monitoring , CBA, STAAR, SLO’s McRel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collect evidence of teacher professional development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review academic reports for district and campus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plan, schedule and hold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706800594"/>
              </p:ext>
            </p:extLst>
          </p:nvPr>
        </p:nvGraphicFramePr>
        <p:xfrm>
          <a:off x="285226" y="189634"/>
          <a:ext cx="11634200" cy="6402686"/>
        </p:xfrm>
        <a:graphic>
          <a:graphicData uri="http://schemas.openxmlformats.org/drawingml/2006/table">
            <a:tbl>
              <a:tblPr firstRow="1" bandRow="1">
                <a:tableStyleId>{2D5ABB26-0587-4C30-8999-92F81FD0307C}</a:tableStyleId>
              </a:tblPr>
              <a:tblGrid>
                <a:gridCol w="1451083">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District leadership will use evaluation systems to increase staff quality, recruitment and retention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Support the professional growth of campus leaders by monitoring, evaluating, and providing feedback using McRel evaluation system twice per year</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95233">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871523">
                <a:tc>
                  <a:txBody>
                    <a:bodyPr/>
                    <a:lstStyle/>
                    <a:p>
                      <a:pPr algn="l" fontAlgn="t"/>
                      <a:r>
                        <a:rPr lang="sk-SK" sz="700" u="none" strike="noStrike" dirty="0">
                          <a:effectLst/>
                        </a:rPr>
                        <a:t> </a:t>
                      </a:r>
                      <a:r>
                        <a:rPr lang="en-US" sz="700" u="none" strike="noStrike" dirty="0">
                          <a:effectLst/>
                        </a:rPr>
                        <a:t>All campus administration will use a high-quality evaluation system (McRel) to increase staff quality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a:t>
                      </a:r>
                    </a:p>
                    <a:p>
                      <a:pPr algn="l" fontAlgn="t"/>
                      <a:r>
                        <a:rPr lang="en-US" sz="700" b="0" i="0" u="none" strike="noStrike" dirty="0">
                          <a:solidFill>
                            <a:srgbClr val="000000"/>
                          </a:solidFill>
                          <a:effectLst/>
                          <a:latin typeface="Calibri Light"/>
                        </a:rPr>
                        <a:t> Campus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Leadership Team</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 Tools, Materials</a:t>
                      </a:r>
                    </a:p>
                    <a:p>
                      <a:pPr algn="l" fontAlgn="t"/>
                      <a:r>
                        <a:rPr lang="en-US" sz="700" b="0" i="0" u="none" strike="noStrike" dirty="0">
                          <a:solidFill>
                            <a:srgbClr val="000000"/>
                          </a:solidFill>
                          <a:effectLst/>
                          <a:latin typeface="Calibri Light"/>
                        </a:rPr>
                        <a:t> McRel Rubric</a:t>
                      </a:r>
                    </a:p>
                    <a:p>
                      <a:pPr algn="l" fontAlgn="t"/>
                      <a:r>
                        <a:rPr lang="en-US" sz="700" b="0" i="0" u="none" strike="noStrike" dirty="0">
                          <a:solidFill>
                            <a:srgbClr val="000000"/>
                          </a:solidFill>
                          <a:effectLst/>
                          <a:latin typeface="Calibri Light"/>
                        </a:rPr>
                        <a:t> Walk-through sheet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CLC’s mtg</a:t>
                      </a:r>
                    </a:p>
                    <a:p>
                      <a:pPr algn="l" fontAlgn="t"/>
                      <a:r>
                        <a:rPr lang="en-US" sz="700" b="0" i="0" u="none" strike="noStrike" dirty="0">
                          <a:solidFill>
                            <a:srgbClr val="000000"/>
                          </a:solidFill>
                          <a:effectLst/>
                          <a:latin typeface="Calibri Light"/>
                        </a:rPr>
                        <a:t>  sign-in sheets</a:t>
                      </a:r>
                    </a:p>
                    <a:p>
                      <a:pPr algn="l" fontAlgn="t"/>
                      <a:r>
                        <a:rPr lang="en-US" sz="700" b="0" i="0" u="none" strike="noStrike" dirty="0">
                          <a:solidFill>
                            <a:srgbClr val="000000"/>
                          </a:solidFill>
                          <a:effectLst/>
                          <a:latin typeface="Calibri Light"/>
                        </a:rPr>
                        <a:t>  coaching logs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student achievement</a:t>
                      </a:r>
                    </a:p>
                    <a:p>
                      <a:pPr algn="l" fontAlgn="t"/>
                      <a:r>
                        <a:rPr lang="en-US" sz="700" b="0" i="0" u="none" strike="noStrike" dirty="0">
                          <a:solidFill>
                            <a:srgbClr val="000000"/>
                          </a:solidFill>
                          <a:effectLst/>
                          <a:latin typeface="Calibri Light"/>
                        </a:rPr>
                        <a:t> increase teacher retention</a:t>
                      </a:r>
                    </a:p>
                    <a:p>
                      <a:pPr algn="l" fontAlgn="t"/>
                      <a:r>
                        <a:rPr lang="en-US" sz="700" b="0" i="0" u="none" strike="noStrike" dirty="0">
                          <a:solidFill>
                            <a:srgbClr val="000000"/>
                          </a:solidFill>
                          <a:effectLst/>
                          <a:latin typeface="Calibri Light"/>
                        </a:rPr>
                        <a:t> increase academic school report card</a:t>
                      </a: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Evaluations</a:t>
                      </a:r>
                    </a:p>
                    <a:p>
                      <a:pPr algn="l" fontAlgn="t"/>
                      <a:r>
                        <a:rPr lang="en-US" sz="700" b="0" i="0" u="none" strike="noStrike" dirty="0">
                          <a:solidFill>
                            <a:srgbClr val="000000"/>
                          </a:solidFill>
                          <a:effectLst/>
                          <a:latin typeface="Calibri Light"/>
                        </a:rPr>
                        <a:t> walk </a:t>
                      </a:r>
                      <a:r>
                        <a:rPr lang="en-US" sz="700" b="0" i="0" u="none" strike="noStrike" dirty="0" err="1">
                          <a:solidFill>
                            <a:srgbClr val="000000"/>
                          </a:solidFill>
                          <a:effectLst/>
                          <a:latin typeface="Calibri Light"/>
                        </a:rPr>
                        <a:t>throuhgs</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mid year and end of year conference</a:t>
                      </a:r>
                    </a:p>
                    <a:p>
                      <a:pPr algn="l" fontAlgn="t"/>
                      <a:r>
                        <a:rPr lang="en-US" sz="700" b="0" i="0" u="none" strike="noStrike" dirty="0">
                          <a:solidFill>
                            <a:srgbClr val="000000"/>
                          </a:solidFill>
                          <a:effectLst/>
                          <a:latin typeface="Calibri Light"/>
                        </a:rPr>
                        <a:t> instructional rounds with staff members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local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Title I </a:t>
                      </a:r>
                    </a:p>
                    <a:p>
                      <a:pPr algn="l" fontAlgn="t"/>
                      <a:r>
                        <a:rPr lang="en-US" sz="700" b="0" i="0" u="none" strike="noStrike" dirty="0">
                          <a:solidFill>
                            <a:srgbClr val="000000"/>
                          </a:solidFill>
                          <a:effectLst/>
                          <a:latin typeface="Calibri Light"/>
                        </a:rPr>
                        <a:t>   Migrant </a:t>
                      </a:r>
                    </a:p>
                    <a:p>
                      <a:pPr algn="l" fontAlgn="t"/>
                      <a:r>
                        <a:rPr lang="en-US" sz="700" b="0" i="0" u="none" strike="noStrike" dirty="0">
                          <a:solidFill>
                            <a:srgbClr val="000000"/>
                          </a:solidFill>
                          <a:effectLst/>
                          <a:latin typeface="Calibri Light"/>
                        </a:rPr>
                        <a:t>   State Bilingual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Professional development for teachers and campus leadership is provided at the beginning of the school year and continued as needed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04768">
                <a:tc gridSpan="8">
                  <a:txBody>
                    <a:bodyPr/>
                    <a:lstStyle/>
                    <a:p>
                      <a:pPr algn="l" fontAlgn="t"/>
                      <a:r>
                        <a:rPr lang="sk-SK" sz="700" u="none" strike="noStrike" dirty="0">
                          <a:effectLst/>
                        </a:rPr>
                        <a:t> </a:t>
                      </a:r>
                      <a:r>
                        <a:rPr lang="en-US" sz="700" u="none" strike="noStrike" dirty="0">
                          <a:effectLst/>
                        </a:rPr>
                        <a:t>Identify areas of need and provide professional development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create opportunities for collaboration instructional reviews or instructional rounds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monitor and evaluate data gathered during instructional rounds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711699">
                <a:tc>
                  <a:txBody>
                    <a:bodyPr/>
                    <a:lstStyle/>
                    <a:p>
                      <a:pPr algn="l" fontAlgn="t"/>
                      <a:r>
                        <a:rPr lang="sk-SK" sz="700" u="none" strike="noStrike" dirty="0">
                          <a:effectLst/>
                        </a:rPr>
                        <a:t> </a:t>
                      </a:r>
                      <a:r>
                        <a:rPr lang="en-US" sz="700" u="none" strike="noStrike" dirty="0">
                          <a:effectLst/>
                        </a:rPr>
                        <a:t>continue providing annual McRel calibration certification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a:t>
                      </a:r>
                    </a:p>
                    <a:p>
                      <a:pPr algn="l" fontAlgn="t"/>
                      <a:r>
                        <a:rPr lang="en-US" sz="700" b="0" i="0" u="none" strike="noStrike" dirty="0">
                          <a:solidFill>
                            <a:srgbClr val="000000"/>
                          </a:solidFill>
                          <a:effectLst/>
                          <a:latin typeface="Calibri Light"/>
                        </a:rPr>
                        <a:t> Campus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Leadership Team</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 Tools, Materials</a:t>
                      </a:r>
                    </a:p>
                    <a:p>
                      <a:pPr algn="l" fontAlgn="t"/>
                      <a:r>
                        <a:rPr lang="en-US" sz="700" b="0" i="0" u="none" strike="noStrike" dirty="0">
                          <a:solidFill>
                            <a:srgbClr val="000000"/>
                          </a:solidFill>
                          <a:effectLst/>
                          <a:latin typeface="Calibri Light"/>
                        </a:rPr>
                        <a:t> McRel Rubric</a:t>
                      </a:r>
                    </a:p>
                    <a:p>
                      <a:pPr algn="l" fontAlgn="t"/>
                      <a:r>
                        <a:rPr lang="en-US" sz="700" b="0" i="0" u="none" strike="noStrike" dirty="0">
                          <a:solidFill>
                            <a:srgbClr val="000000"/>
                          </a:solidFill>
                          <a:effectLst/>
                          <a:latin typeface="Calibri Light"/>
                        </a:rPr>
                        <a:t> Walk-through sheet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CLC’s mtg</a:t>
                      </a:r>
                    </a:p>
                    <a:p>
                      <a:pPr algn="l" fontAlgn="t"/>
                      <a:r>
                        <a:rPr lang="en-US" sz="700" b="0" i="0" u="none" strike="noStrike" dirty="0">
                          <a:solidFill>
                            <a:srgbClr val="000000"/>
                          </a:solidFill>
                          <a:effectLst/>
                          <a:latin typeface="Calibri Light"/>
                        </a:rPr>
                        <a:t>  sign-in sheets</a:t>
                      </a:r>
                    </a:p>
                    <a:p>
                      <a:pPr algn="l" fontAlgn="t"/>
                      <a:r>
                        <a:rPr lang="en-US" sz="700" b="0" i="0" u="none" strike="noStrike" dirty="0">
                          <a:solidFill>
                            <a:srgbClr val="000000"/>
                          </a:solidFill>
                          <a:effectLst/>
                          <a:latin typeface="Calibri Light"/>
                        </a:rPr>
                        <a:t>  coaching logs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student achievement</a:t>
                      </a:r>
                    </a:p>
                    <a:p>
                      <a:pPr algn="l" fontAlgn="t"/>
                      <a:r>
                        <a:rPr lang="en-US" sz="700" b="0" i="0" u="none" strike="noStrike" dirty="0">
                          <a:solidFill>
                            <a:srgbClr val="000000"/>
                          </a:solidFill>
                          <a:effectLst/>
                          <a:latin typeface="Calibri Light"/>
                        </a:rPr>
                        <a:t> increase teacher retention</a:t>
                      </a:r>
                    </a:p>
                    <a:p>
                      <a:pPr algn="l" fontAlgn="t"/>
                      <a:r>
                        <a:rPr lang="en-US" sz="700" b="0" i="0" u="none" strike="noStrike" dirty="0">
                          <a:solidFill>
                            <a:srgbClr val="000000"/>
                          </a:solidFill>
                          <a:effectLst/>
                          <a:latin typeface="Calibri Light"/>
                        </a:rPr>
                        <a:t> increase academic school report card</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Evaluations</a:t>
                      </a:r>
                    </a:p>
                    <a:p>
                      <a:pPr algn="l" fontAlgn="t"/>
                      <a:r>
                        <a:rPr lang="en-US" sz="700" b="0" i="0" u="none" strike="noStrike" dirty="0">
                          <a:solidFill>
                            <a:srgbClr val="000000"/>
                          </a:solidFill>
                          <a:effectLst/>
                          <a:latin typeface="Calibri Light"/>
                        </a:rPr>
                        <a:t> walk </a:t>
                      </a:r>
                      <a:r>
                        <a:rPr lang="en-US" sz="700" b="0" i="0" u="none" strike="noStrike" dirty="0" err="1">
                          <a:solidFill>
                            <a:srgbClr val="000000"/>
                          </a:solidFill>
                          <a:effectLst/>
                          <a:latin typeface="Calibri Light"/>
                        </a:rPr>
                        <a:t>throuhgs</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mid year and end of year conference</a:t>
                      </a:r>
                    </a:p>
                    <a:p>
                      <a:pPr algn="l" fontAlgn="t"/>
                      <a:r>
                        <a:rPr lang="en-US" sz="700" b="0" i="0" u="none" strike="noStrike" dirty="0">
                          <a:solidFill>
                            <a:srgbClr val="000000"/>
                          </a:solidFill>
                          <a:effectLst/>
                          <a:latin typeface="Calibri Light"/>
                        </a:rPr>
                        <a:t> instructional rounds with staff members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Title I </a:t>
                      </a:r>
                    </a:p>
                    <a:p>
                      <a:pPr algn="l" fontAlgn="t"/>
                      <a:r>
                        <a:rPr lang="en-US" sz="700" b="0" i="0" u="none" strike="noStrike" dirty="0">
                          <a:solidFill>
                            <a:srgbClr val="000000"/>
                          </a:solidFill>
                          <a:effectLst/>
                          <a:latin typeface="Calibri Light"/>
                        </a:rPr>
                        <a:t>   Migrant </a:t>
                      </a:r>
                    </a:p>
                    <a:p>
                      <a:pPr algn="l" fontAlgn="t"/>
                      <a:r>
                        <a:rPr lang="en-US" sz="700" b="0" i="0" u="none" strike="noStrike" dirty="0">
                          <a:solidFill>
                            <a:srgbClr val="000000"/>
                          </a:solidFill>
                          <a:effectLst/>
                          <a:latin typeface="Calibri Light"/>
                        </a:rPr>
                        <a:t>   State Bilingual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Professional development for teachers and campus leadership is provided at the beginning of the school year and continued as needed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57364">
                <a:tc gridSpan="8">
                  <a:txBody>
                    <a:bodyPr/>
                    <a:lstStyle/>
                    <a:p>
                      <a:pPr algn="l" fontAlgn="t"/>
                      <a:r>
                        <a:rPr lang="sk-SK" sz="700" u="none" strike="noStrike" dirty="0">
                          <a:effectLst/>
                        </a:rPr>
                        <a:t> </a:t>
                      </a:r>
                      <a:r>
                        <a:rPr lang="en-US" sz="700" u="none" strike="noStrike" dirty="0">
                          <a:effectLst/>
                        </a:rPr>
                        <a:t>Identify areas of need and provide professional development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61365">
                <a:tc gridSpan="8">
                  <a:txBody>
                    <a:bodyPr/>
                    <a:lstStyle/>
                    <a:p>
                      <a:pPr algn="l" fontAlgn="t"/>
                      <a:r>
                        <a:rPr lang="sk-SK" sz="700" u="none" strike="noStrike" dirty="0">
                          <a:effectLst/>
                        </a:rPr>
                        <a:t> </a:t>
                      </a:r>
                      <a:r>
                        <a:rPr lang="en-US" sz="700" u="none" strike="noStrike" dirty="0">
                          <a:effectLst/>
                        </a:rPr>
                        <a:t>create opportunities for collaboration instructional reviews or instructional rounds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38504">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k-SK" sz="700" u="none" strike="noStrike" dirty="0">
                          <a:effectLst/>
                        </a:rPr>
                        <a:t> </a:t>
                      </a:r>
                      <a:r>
                        <a:rPr lang="en-US" sz="700" u="none" strike="noStrike" dirty="0">
                          <a:effectLst/>
                        </a:rPr>
                        <a:t>monitor and evaluate data gathered during instructional rounds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2102162"/>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727509">
                <a:tc>
                  <a:txBody>
                    <a:bodyPr/>
                    <a:lstStyle/>
                    <a:p>
                      <a:pPr algn="l" fontAlgn="t"/>
                      <a:r>
                        <a:rPr lang="sk-SK" sz="700" u="none" strike="noStrike" dirty="0">
                          <a:effectLst/>
                        </a:rPr>
                        <a:t> </a:t>
                      </a:r>
                      <a:r>
                        <a:rPr lang="en-US" sz="700" u="none" strike="noStrike" dirty="0">
                          <a:effectLst/>
                        </a:rPr>
                        <a:t>all campus administration will use a high-quality evaluation system to increase staff retention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Executive officer</a:t>
                      </a:r>
                    </a:p>
                    <a:p>
                      <a:pPr algn="l" fontAlgn="t"/>
                      <a:r>
                        <a:rPr lang="en-US" sz="700" b="0" i="0" u="none" strike="noStrike" dirty="0">
                          <a:solidFill>
                            <a:srgbClr val="000000"/>
                          </a:solidFill>
                          <a:effectLst/>
                          <a:latin typeface="Calibri Light"/>
                        </a:rPr>
                        <a:t> Campus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CLL</a:t>
                      </a:r>
                    </a:p>
                    <a:p>
                      <a:pPr algn="l" fontAlgn="t"/>
                      <a:r>
                        <a:rPr lang="en-US" sz="700" b="0" i="0" u="none" strike="noStrike" dirty="0">
                          <a:solidFill>
                            <a:srgbClr val="000000"/>
                          </a:solidFill>
                          <a:effectLst/>
                          <a:latin typeface="Calibri Light"/>
                        </a:rPr>
                        <a:t> Leadership Team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 Tools, Materials</a:t>
                      </a:r>
                    </a:p>
                    <a:p>
                      <a:pPr algn="l" fontAlgn="t"/>
                      <a:r>
                        <a:rPr lang="en-US" sz="700" b="0" i="0" u="none" strike="noStrike" dirty="0">
                          <a:solidFill>
                            <a:srgbClr val="000000"/>
                          </a:solidFill>
                          <a:effectLst/>
                          <a:latin typeface="Calibri Light"/>
                        </a:rPr>
                        <a:t> McRel Rubric</a:t>
                      </a:r>
                    </a:p>
                    <a:p>
                      <a:pPr algn="l" fontAlgn="t"/>
                      <a:r>
                        <a:rPr lang="en-US" sz="700" b="0" i="0" u="none" strike="noStrike" dirty="0">
                          <a:solidFill>
                            <a:srgbClr val="000000"/>
                          </a:solidFill>
                          <a:effectLst/>
                          <a:latin typeface="Calibri Light"/>
                        </a:rPr>
                        <a:t> Walk-through sheet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a:t>
                      </a:r>
                    </a:p>
                    <a:p>
                      <a:pPr algn="l" fontAlgn="t"/>
                      <a:r>
                        <a:rPr lang="en-US" sz="700" b="0" i="0" u="none" strike="noStrike" dirty="0">
                          <a:solidFill>
                            <a:srgbClr val="000000"/>
                          </a:solidFill>
                          <a:effectLst/>
                          <a:latin typeface="Calibri Light"/>
                        </a:rPr>
                        <a:t> agendas</a:t>
                      </a:r>
                    </a:p>
                    <a:p>
                      <a:pPr algn="l" fontAlgn="t"/>
                      <a:r>
                        <a:rPr lang="en-US" sz="700" b="0" i="0" u="none" strike="noStrike" dirty="0">
                          <a:solidFill>
                            <a:srgbClr val="000000"/>
                          </a:solidFill>
                          <a:effectLst/>
                          <a:latin typeface="Calibri Light"/>
                        </a:rPr>
                        <a:t> CLC’s mtg</a:t>
                      </a:r>
                    </a:p>
                    <a:p>
                      <a:pPr algn="l" fontAlgn="t"/>
                      <a:r>
                        <a:rPr lang="en-US" sz="700" b="0" i="0" u="none" strike="noStrike" dirty="0">
                          <a:solidFill>
                            <a:srgbClr val="000000"/>
                          </a:solidFill>
                          <a:effectLst/>
                          <a:latin typeface="Calibri Light"/>
                        </a:rPr>
                        <a:t>  sign-in sheets</a:t>
                      </a:r>
                    </a:p>
                    <a:p>
                      <a:pPr algn="l" fontAlgn="t"/>
                      <a:r>
                        <a:rPr lang="en-US" sz="700" b="0" i="0" u="none" strike="noStrike" dirty="0">
                          <a:solidFill>
                            <a:srgbClr val="000000"/>
                          </a:solidFill>
                          <a:effectLst/>
                          <a:latin typeface="Calibri Light"/>
                        </a:rPr>
                        <a:t>  coaching logs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increase student achievement</a:t>
                      </a:r>
                    </a:p>
                    <a:p>
                      <a:pPr algn="l" fontAlgn="t"/>
                      <a:r>
                        <a:rPr lang="en-US" sz="700" b="0" i="0" u="none" strike="noStrike" dirty="0">
                          <a:solidFill>
                            <a:srgbClr val="000000"/>
                          </a:solidFill>
                          <a:effectLst/>
                          <a:latin typeface="Calibri Light"/>
                        </a:rPr>
                        <a:t> increase teacher retention</a:t>
                      </a:r>
                    </a:p>
                    <a:p>
                      <a:pPr algn="l" fontAlgn="t"/>
                      <a:r>
                        <a:rPr lang="en-US" sz="700" b="0" i="0" u="none" strike="noStrike" dirty="0">
                          <a:solidFill>
                            <a:srgbClr val="000000"/>
                          </a:solidFill>
                          <a:effectLst/>
                          <a:latin typeface="Calibri Light"/>
                        </a:rPr>
                        <a:t> increase academic school report card</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McREL Evaluations</a:t>
                      </a:r>
                    </a:p>
                    <a:p>
                      <a:pPr algn="l" fontAlgn="t"/>
                      <a:r>
                        <a:rPr lang="en-US" sz="700" b="0" i="0" u="none" strike="noStrike" dirty="0">
                          <a:solidFill>
                            <a:srgbClr val="000000"/>
                          </a:solidFill>
                          <a:effectLst/>
                          <a:latin typeface="Calibri Light"/>
                        </a:rPr>
                        <a:t> walk </a:t>
                      </a:r>
                      <a:r>
                        <a:rPr lang="en-US" sz="700" b="0" i="0" u="none" strike="noStrike" dirty="0" err="1">
                          <a:solidFill>
                            <a:srgbClr val="000000"/>
                          </a:solidFill>
                          <a:effectLst/>
                          <a:latin typeface="Calibri Light"/>
                        </a:rPr>
                        <a:t>throuhgs</a:t>
                      </a:r>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mid year and end of year conference</a:t>
                      </a:r>
                    </a:p>
                    <a:p>
                      <a:pPr algn="l" fontAlgn="t"/>
                      <a:r>
                        <a:rPr lang="en-US" sz="700" b="0" i="0" u="none" strike="noStrike" dirty="0">
                          <a:solidFill>
                            <a:srgbClr val="000000"/>
                          </a:solidFill>
                          <a:effectLst/>
                          <a:latin typeface="Calibri Light"/>
                        </a:rPr>
                        <a:t> instructional rounds with staff members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SCE funds</a:t>
                      </a:r>
                    </a:p>
                    <a:p>
                      <a:pPr algn="l" fontAlgn="t"/>
                      <a:r>
                        <a:rPr lang="en-US" sz="700" b="0" i="0" u="none" strike="noStrike" dirty="0">
                          <a:solidFill>
                            <a:srgbClr val="000000"/>
                          </a:solidFill>
                          <a:effectLst/>
                          <a:latin typeface="Calibri Light"/>
                        </a:rPr>
                        <a:t>  Title I </a:t>
                      </a:r>
                    </a:p>
                    <a:p>
                      <a:pPr algn="l" fontAlgn="t"/>
                      <a:r>
                        <a:rPr lang="en-US" sz="700" b="0" i="0" u="none" strike="noStrike" dirty="0">
                          <a:solidFill>
                            <a:srgbClr val="000000"/>
                          </a:solidFill>
                          <a:effectLst/>
                          <a:latin typeface="Calibri Light"/>
                        </a:rPr>
                        <a:t>   Migrant </a:t>
                      </a:r>
                    </a:p>
                    <a:p>
                      <a:pPr algn="l" fontAlgn="t"/>
                      <a:r>
                        <a:rPr lang="en-US" sz="700" b="0" i="0" u="none" strike="noStrike" dirty="0">
                          <a:solidFill>
                            <a:srgbClr val="000000"/>
                          </a:solidFill>
                          <a:effectLst/>
                          <a:latin typeface="Calibri Light"/>
                        </a:rPr>
                        <a:t>   State Bilingual</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Professional development for teachers and campus leadership is provided at the beginning of the school year and continued as needed</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Identify areas of need and provide professional development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09725566"/>
                  </a:ext>
                </a:extLst>
              </a:tr>
              <a:tr h="144947">
                <a:tc gridSpan="8">
                  <a:txBody>
                    <a:bodyPr/>
                    <a:lstStyle/>
                    <a:p>
                      <a:pPr algn="l" fontAlgn="t"/>
                      <a:r>
                        <a:rPr lang="sk-SK" sz="700" u="none" strike="noStrike" dirty="0">
                          <a:effectLst/>
                        </a:rPr>
                        <a:t> </a:t>
                      </a:r>
                      <a:r>
                        <a:rPr lang="en-US" sz="700" u="none" strike="noStrike" dirty="0">
                          <a:effectLst/>
                        </a:rPr>
                        <a:t>create opportunities for collaboration instructional reviews or instructional rounds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monitor and evaluate data gathered during instructional rounds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600087303"/>
              </p:ext>
            </p:extLst>
          </p:nvPr>
        </p:nvGraphicFramePr>
        <p:xfrm>
          <a:off x="264373" y="63159"/>
          <a:ext cx="11663254" cy="6605565"/>
        </p:xfrm>
        <a:graphic>
          <a:graphicData uri="http://schemas.openxmlformats.org/drawingml/2006/table">
            <a:tbl>
              <a:tblPr firstRow="1" bandRow="1">
                <a:tableStyleId>{2D5ABB26-0587-4C30-8999-92F81FD0307C}</a:tableStyleId>
              </a:tblPr>
              <a:tblGrid>
                <a:gridCol w="1480137">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District leadership will use evaluation systems to increase staff quality, recruitment and retention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Complete Spirit of PSJA Evaluations twice a year of all staff not evaluated by McRel evaluation tool</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0066">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Provide training for staff on the Spirit of PSJA Evaluation tool.</a:t>
                      </a:r>
                    </a:p>
                    <a:p>
                      <a:pPr algn="l" fontAlgn="t"/>
                      <a:r>
                        <a:rPr lang="en-US" sz="700" b="0" i="0" u="none" strike="noStrike" dirty="0">
                          <a:solidFill>
                            <a:srgbClr val="000000"/>
                          </a:solidFill>
                          <a:effectLst/>
                          <a:latin typeface="Calibri Light"/>
                        </a:rPr>
                        <a:t> staff will be creating clear professional development goals and expectations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Ass. Supt. Of Talent</a:t>
                      </a:r>
                    </a:p>
                    <a:p>
                      <a:pPr algn="l" fontAlgn="t"/>
                      <a:r>
                        <a:rPr lang="en-US" sz="700" b="0" i="0" u="none" strike="noStrike" dirty="0">
                          <a:solidFill>
                            <a:srgbClr val="000000"/>
                          </a:solidFill>
                          <a:effectLst/>
                          <a:latin typeface="Calibri Light"/>
                        </a:rPr>
                        <a:t> NTS Director</a:t>
                      </a:r>
                    </a:p>
                    <a:p>
                      <a:pPr algn="l" fontAlgn="t"/>
                      <a:r>
                        <a:rPr lang="en-US" sz="700" b="0" i="0" u="none" strike="noStrike" dirty="0">
                          <a:solidFill>
                            <a:srgbClr val="000000"/>
                          </a:solidFill>
                          <a:effectLst/>
                          <a:latin typeface="Calibri Light"/>
                        </a:rPr>
                        <a:t>  Director for Professional Development</a:t>
                      </a:r>
                    </a:p>
                    <a:p>
                      <a:pPr algn="l" fontAlgn="t"/>
                      <a:r>
                        <a:rPr lang="en-US" sz="700" b="0" i="0" u="none" strike="noStrike" dirty="0">
                          <a:solidFill>
                            <a:srgbClr val="000000"/>
                          </a:solidFill>
                          <a:effectLst/>
                          <a:latin typeface="Calibri Light"/>
                        </a:rPr>
                        <a:t>  PR Director</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Executive Officer</a:t>
                      </a:r>
                    </a:p>
                    <a:p>
                      <a:pPr algn="l" fontAlgn="t"/>
                      <a:endParaRPr lang="en-US" sz="700" b="0" i="0" u="none" strike="noStrike" dirty="0">
                        <a:solidFill>
                          <a:srgbClr val="000000"/>
                        </a:solidFill>
                        <a:effectLst/>
                        <a:latin typeface="Calibri Light"/>
                      </a:endParaRPr>
                    </a:p>
                    <a:p>
                      <a:pPr algn="l" fontAlgn="t"/>
                      <a:r>
                        <a:rPr lang="en-US" sz="700" b="0" i="0" u="none" strike="noStrike" dirty="0">
                          <a:solidFill>
                            <a:srgbClr val="000000"/>
                          </a:solidFill>
                          <a:effectLst/>
                          <a:latin typeface="Calibri Light"/>
                        </a:rPr>
                        <a:t>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training</a:t>
                      </a:r>
                    </a:p>
                    <a:p>
                      <a:pPr algn="l" fontAlgn="t"/>
                      <a:r>
                        <a:rPr lang="en-US" sz="700" b="0" i="0" u="none" strike="noStrike" dirty="0">
                          <a:solidFill>
                            <a:srgbClr val="000000"/>
                          </a:solidFill>
                          <a:effectLst/>
                          <a:latin typeface="Calibri Light"/>
                        </a:rPr>
                        <a:t>  Spirit of PSJA Evaluation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use of the evaluation tool, two evaluations entered per staff members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improve customer service,</a:t>
                      </a:r>
                    </a:p>
                    <a:p>
                      <a:pPr algn="l" fontAlgn="t"/>
                      <a:r>
                        <a:rPr lang="en-US" sz="700" b="0" i="0" u="none" strike="noStrike" dirty="0">
                          <a:solidFill>
                            <a:srgbClr val="000000"/>
                          </a:solidFill>
                          <a:effectLst/>
                          <a:latin typeface="Calibri Light"/>
                        </a:rPr>
                        <a:t>  increase efficiency and retain employees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Evaluation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 #3,#5</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Schedule the fall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monitor and review professional development goals to create training based on needs and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schedule Spirit of PSJA Categories and behaviors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offer growth opportunities to staff</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764491">
                <a:tc>
                  <a:txBody>
                    <a:bodyPr/>
                    <a:lstStyle/>
                    <a:p>
                      <a:pPr algn="l" fontAlgn="t"/>
                      <a:r>
                        <a:rPr lang="sk-SK" sz="700" u="none" strike="noStrike" dirty="0">
                          <a:effectLst/>
                        </a:rPr>
                        <a:t> </a:t>
                      </a:r>
                      <a:r>
                        <a:rPr lang="en-US" sz="700" u="none" strike="noStrike" dirty="0">
                          <a:effectLst/>
                        </a:rPr>
                        <a:t>provide training for staff on the spirit of </a:t>
                      </a:r>
                      <a:r>
                        <a:rPr lang="en-US" sz="700" u="none" strike="noStrike" dirty="0" err="1">
                          <a:effectLst/>
                        </a:rPr>
                        <a:t>psja</a:t>
                      </a:r>
                      <a:r>
                        <a:rPr lang="en-US" sz="700" u="none" strike="noStrike" dirty="0">
                          <a:effectLst/>
                        </a:rPr>
                        <a:t> evaluation tool.</a:t>
                      </a:r>
                    </a:p>
                    <a:p>
                      <a:pPr algn="l" fontAlgn="t"/>
                      <a:r>
                        <a:rPr lang="en-US" sz="700" b="0" i="0" u="none" strike="noStrike" dirty="0">
                          <a:solidFill>
                            <a:srgbClr val="000000"/>
                          </a:solidFill>
                          <a:effectLst/>
                          <a:latin typeface="Calibri Light"/>
                        </a:rPr>
                        <a:t>Staff will be creating clear professional development goals and expectations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Ass. Supt. Of Talent</a:t>
                      </a:r>
                    </a:p>
                    <a:p>
                      <a:pPr algn="l" fontAlgn="t"/>
                      <a:r>
                        <a:rPr lang="en-US" sz="700" b="0" i="0" u="none" strike="noStrike" dirty="0">
                          <a:solidFill>
                            <a:srgbClr val="000000"/>
                          </a:solidFill>
                          <a:effectLst/>
                          <a:latin typeface="Calibri Light"/>
                        </a:rPr>
                        <a:t> NTS Director</a:t>
                      </a:r>
                    </a:p>
                    <a:p>
                      <a:pPr algn="l" fontAlgn="t"/>
                      <a:r>
                        <a:rPr lang="en-US" sz="700" b="0" i="0" u="none" strike="noStrike" dirty="0">
                          <a:solidFill>
                            <a:srgbClr val="000000"/>
                          </a:solidFill>
                          <a:effectLst/>
                          <a:latin typeface="Calibri Light"/>
                        </a:rPr>
                        <a:t>  Director for Professional Development</a:t>
                      </a:r>
                    </a:p>
                    <a:p>
                      <a:pPr algn="l" fontAlgn="t"/>
                      <a:r>
                        <a:rPr lang="en-US" sz="700" b="0" i="0" u="none" strike="noStrike" dirty="0">
                          <a:solidFill>
                            <a:srgbClr val="000000"/>
                          </a:solidFill>
                          <a:effectLst/>
                          <a:latin typeface="Calibri Light"/>
                        </a:rPr>
                        <a:t>  PR Director</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Executive Officer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training</a:t>
                      </a:r>
                    </a:p>
                    <a:p>
                      <a:pPr algn="l" fontAlgn="t"/>
                      <a:r>
                        <a:rPr lang="en-US" sz="700" b="0" i="0" u="none" strike="noStrike" dirty="0">
                          <a:solidFill>
                            <a:srgbClr val="000000"/>
                          </a:solidFill>
                          <a:effectLst/>
                          <a:latin typeface="Calibri Light"/>
                        </a:rPr>
                        <a:t>  Spirit of PSJA Evaluation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use of the evaluation tool, two evaluations entered per staff members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 customer service,</a:t>
                      </a:r>
                    </a:p>
                    <a:p>
                      <a:pPr algn="l" fontAlgn="t"/>
                      <a:r>
                        <a:rPr lang="en-US" sz="700" b="0" i="0" u="none" strike="noStrike" dirty="0">
                          <a:solidFill>
                            <a:srgbClr val="000000"/>
                          </a:solidFill>
                          <a:effectLst/>
                          <a:latin typeface="Calibri Light"/>
                        </a:rPr>
                        <a:t>  increase efficiency and retain employees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Evaluation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 #3,#5</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Schedule the fall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monitor and review professional development goals to create training based on needs and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schedule Spirit of PSJA Categories and behaviors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55657">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k-SK" sz="700" u="none" strike="noStrike" dirty="0">
                          <a:effectLst/>
                        </a:rPr>
                        <a:t> </a:t>
                      </a:r>
                      <a:r>
                        <a:rPr lang="en-US" sz="700" u="none" strike="noStrike" dirty="0">
                          <a:effectLst/>
                        </a:rPr>
                        <a:t>offer growth opportunities to staff</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43651023"/>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provide training for staff on the spirit of </a:t>
                      </a:r>
                      <a:r>
                        <a:rPr lang="en-US" sz="700" u="none" strike="noStrike" dirty="0" err="1">
                          <a:effectLst/>
                        </a:rPr>
                        <a:t>psja</a:t>
                      </a:r>
                      <a:r>
                        <a:rPr lang="en-US" sz="700" u="none" strike="noStrike" dirty="0">
                          <a:effectLst/>
                        </a:rPr>
                        <a:t> evaluation tool.</a:t>
                      </a:r>
                    </a:p>
                    <a:p>
                      <a:pPr algn="l" fontAlgn="t"/>
                      <a:r>
                        <a:rPr lang="en-US" sz="700" b="0" i="0" u="none" strike="noStrike" dirty="0">
                          <a:solidFill>
                            <a:srgbClr val="000000"/>
                          </a:solidFill>
                          <a:effectLst/>
                          <a:latin typeface="Calibri Light"/>
                        </a:rPr>
                        <a:t>Staff will be creating clear professional development goals and expectations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Ass. Supt. Of Talent</a:t>
                      </a:r>
                    </a:p>
                    <a:p>
                      <a:pPr algn="l" fontAlgn="t"/>
                      <a:r>
                        <a:rPr lang="en-US" sz="700" b="0" i="0" u="none" strike="noStrike" dirty="0">
                          <a:solidFill>
                            <a:srgbClr val="000000"/>
                          </a:solidFill>
                          <a:effectLst/>
                          <a:latin typeface="Calibri Light"/>
                        </a:rPr>
                        <a:t> NTS Director</a:t>
                      </a:r>
                    </a:p>
                    <a:p>
                      <a:pPr algn="l" fontAlgn="t"/>
                      <a:r>
                        <a:rPr lang="en-US" sz="700" b="0" i="0" u="none" strike="noStrike" dirty="0">
                          <a:solidFill>
                            <a:srgbClr val="000000"/>
                          </a:solidFill>
                          <a:effectLst/>
                          <a:latin typeface="Calibri Light"/>
                        </a:rPr>
                        <a:t>  Director for Professional Development</a:t>
                      </a:r>
                    </a:p>
                    <a:p>
                      <a:pPr algn="l" fontAlgn="t"/>
                      <a:r>
                        <a:rPr lang="en-US" sz="700" b="0" i="0" u="none" strike="noStrike" dirty="0">
                          <a:solidFill>
                            <a:srgbClr val="000000"/>
                          </a:solidFill>
                          <a:effectLst/>
                          <a:latin typeface="Calibri Light"/>
                        </a:rPr>
                        <a:t>  PR Director</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Executive Officer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training</a:t>
                      </a:r>
                    </a:p>
                    <a:p>
                      <a:pPr algn="l" fontAlgn="t"/>
                      <a:r>
                        <a:rPr lang="en-US" sz="700" b="0" i="0" u="none" strike="noStrike" dirty="0">
                          <a:solidFill>
                            <a:srgbClr val="000000"/>
                          </a:solidFill>
                          <a:effectLst/>
                          <a:latin typeface="Calibri Light"/>
                        </a:rPr>
                        <a:t>  Spirit of PSJA Evaluation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use of the evaluation tool, two evaluations entered per staff members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 customer service,</a:t>
                      </a:r>
                    </a:p>
                    <a:p>
                      <a:pPr algn="l" fontAlgn="t"/>
                      <a:r>
                        <a:rPr lang="en-US" sz="700" b="0" i="0" u="none" strike="noStrike" dirty="0">
                          <a:solidFill>
                            <a:srgbClr val="000000"/>
                          </a:solidFill>
                          <a:effectLst/>
                          <a:latin typeface="Calibri Light"/>
                        </a:rPr>
                        <a:t>  increase efficiency and retain employees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Spirit of PSJA Evaluation Tool</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Local funds</a:t>
                      </a:r>
                    </a:p>
                    <a:p>
                      <a:pPr algn="l" fontAlgn="t"/>
                      <a:r>
                        <a:rPr lang="en-US" sz="700" b="0" i="0" u="none" strike="noStrike" dirty="0">
                          <a:solidFill>
                            <a:srgbClr val="000000"/>
                          </a:solidFill>
                          <a:effectLst/>
                          <a:latin typeface="Calibri Light"/>
                        </a:rPr>
                        <a:t>  Title I funds #3,#5</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Schedule the fall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monitor and review professional development goals to create training based on needs and goals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1145735"/>
                  </a:ext>
                </a:extLst>
              </a:tr>
              <a:tr h="144947">
                <a:tc gridSpan="8">
                  <a:txBody>
                    <a:bodyPr/>
                    <a:lstStyle/>
                    <a:p>
                      <a:pPr algn="l" fontAlgn="t"/>
                      <a:r>
                        <a:rPr lang="sk-SK" sz="700" u="none" strike="noStrike" dirty="0">
                          <a:effectLst/>
                        </a:rPr>
                        <a:t> </a:t>
                      </a:r>
                      <a:r>
                        <a:rPr lang="en-US" sz="700" u="none" strike="noStrike" dirty="0">
                          <a:effectLst/>
                        </a:rPr>
                        <a:t>schedule Spirit of PSJA Categories and behaviors training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offer growth opportunities to staff</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6521970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993652663"/>
              </p:ext>
            </p:extLst>
          </p:nvPr>
        </p:nvGraphicFramePr>
        <p:xfrm>
          <a:off x="285226" y="136525"/>
          <a:ext cx="11629698" cy="6529642"/>
        </p:xfrm>
        <a:graphic>
          <a:graphicData uri="http://schemas.openxmlformats.org/drawingml/2006/table">
            <a:tbl>
              <a:tblPr firstRow="1" bandRow="1">
                <a:tableStyleId>{2D5ABB26-0587-4C30-8999-92F81FD0307C}</a:tableStyleId>
              </a:tblPr>
              <a:tblGrid>
                <a:gridCol w="1446581">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District leadership will use evaluation systems to increase staff quality, recruitment and retention by May 2021 </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Use data collected in the evaluation system to offer professional growth opportunities for all staff as means of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1043727">
                <a:tc>
                  <a:txBody>
                    <a:bodyPr/>
                    <a:lstStyle/>
                    <a:p>
                      <a:pPr algn="l" fontAlgn="t"/>
                      <a:r>
                        <a:rPr lang="sk-SK" sz="700" u="none" strike="noStrike" dirty="0">
                          <a:effectLst/>
                        </a:rPr>
                        <a:t> </a:t>
                      </a:r>
                      <a:r>
                        <a:rPr lang="en-US" sz="700" u="none" strike="noStrike" dirty="0">
                          <a:effectLst/>
                        </a:rPr>
                        <a:t>use data to identify district wide areas of needs and create professional development opportunities for staff. Offer career pathway professional leadership growth opportunities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Talent Development Dept.,</a:t>
                      </a:r>
                    </a:p>
                    <a:p>
                      <a:pPr algn="l" fontAlgn="t"/>
                      <a:r>
                        <a:rPr lang="en-US" sz="700" b="0" i="0" u="none" strike="noStrike" dirty="0">
                          <a:solidFill>
                            <a:srgbClr val="000000"/>
                          </a:solidFill>
                          <a:effectLst/>
                          <a:latin typeface="Calibri Light"/>
                        </a:rPr>
                        <a:t>  NTS Dept.</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District Admin</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Professional Development</a:t>
                      </a:r>
                    </a:p>
                    <a:p>
                      <a:pPr algn="l" fontAlgn="t"/>
                      <a:r>
                        <a:rPr lang="en-US" sz="700" b="0" i="0" u="none" strike="noStrike" dirty="0">
                          <a:solidFill>
                            <a:srgbClr val="000000"/>
                          </a:solidFill>
                          <a:effectLst/>
                          <a:latin typeface="Calibri Light"/>
                        </a:rPr>
                        <a:t>   NTS activities and strategies </a:t>
                      </a:r>
                    </a:p>
                    <a:p>
                      <a:pPr algn="l" fontAlgn="t"/>
                      <a:r>
                        <a:rPr lang="en-US" sz="700" b="0" i="0" u="none" strike="noStrike" dirty="0">
                          <a:solidFill>
                            <a:srgbClr val="000000"/>
                          </a:solidFill>
                          <a:effectLst/>
                          <a:latin typeface="Calibri Light"/>
                        </a:rPr>
                        <a:t>  Professional Trainings/ In house</a:t>
                      </a:r>
                    </a:p>
                    <a:p>
                      <a:pPr algn="l" fontAlgn="t"/>
                      <a:r>
                        <a:rPr lang="en-US" sz="700" b="0" i="0" u="none" strike="noStrike" dirty="0">
                          <a:solidFill>
                            <a:srgbClr val="000000"/>
                          </a:solidFill>
                          <a:effectLst/>
                          <a:latin typeface="Calibri Light"/>
                        </a:rPr>
                        <a:t> PLC, CLC</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Quarterly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Career pathways, professional trainings, admin. Accountability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 staff morale and customer service, increase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feed back survey, CLC agendas, PLC sign in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#3 ,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Conduct Professional Development goals survey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Work with staff to create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schedule and hold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  use data to identify district wide areas of needs and create professional development opportunities for staff.  Offer career pathways professional leadership growth opportunities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Talent Development Dept.,</a:t>
                      </a:r>
                    </a:p>
                    <a:p>
                      <a:pPr algn="l" fontAlgn="t"/>
                      <a:r>
                        <a:rPr lang="en-US" sz="700" b="0" i="0" u="none" strike="noStrike" dirty="0">
                          <a:solidFill>
                            <a:srgbClr val="000000"/>
                          </a:solidFill>
                          <a:effectLst/>
                          <a:latin typeface="Calibri Light"/>
                        </a:rPr>
                        <a:t>  NTS Dept.</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District Admin</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Professional Development</a:t>
                      </a:r>
                    </a:p>
                    <a:p>
                      <a:pPr algn="l" fontAlgn="t"/>
                      <a:r>
                        <a:rPr lang="en-US" sz="700" b="0" i="0" u="none" strike="noStrike" dirty="0">
                          <a:solidFill>
                            <a:srgbClr val="000000"/>
                          </a:solidFill>
                          <a:effectLst/>
                          <a:latin typeface="Calibri Light"/>
                        </a:rPr>
                        <a:t>   NTS activities and strategies </a:t>
                      </a:r>
                    </a:p>
                    <a:p>
                      <a:pPr algn="l" fontAlgn="t"/>
                      <a:r>
                        <a:rPr lang="en-US" sz="700" b="0" i="0" u="none" strike="noStrike" dirty="0">
                          <a:solidFill>
                            <a:srgbClr val="000000"/>
                          </a:solidFill>
                          <a:effectLst/>
                          <a:latin typeface="Calibri Light"/>
                        </a:rPr>
                        <a:t>  Professional Trainings/ In house</a:t>
                      </a:r>
                    </a:p>
                    <a:p>
                      <a:pPr algn="l" fontAlgn="t"/>
                      <a:r>
                        <a:rPr lang="en-US" sz="700" b="0" i="0" u="none" strike="noStrike" dirty="0">
                          <a:solidFill>
                            <a:srgbClr val="000000"/>
                          </a:solidFill>
                          <a:effectLst/>
                          <a:latin typeface="Calibri Light"/>
                        </a:rPr>
                        <a:t> PLC, CLC</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Quarterly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Career pathways, professional trainings, admin. Accountability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 staff morale and customer service, increase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feed back survey, CLC agendas, PLC sign in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#3 ,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Conduct Professional Development goals survey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Work with staff to create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schedule and hold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use data to identify district wide areas of needs and create professional development opportunities for staff.  Offer career pathways professional leadership growth opportunities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Talent Development Dept.,</a:t>
                      </a:r>
                    </a:p>
                    <a:p>
                      <a:pPr algn="l" fontAlgn="t"/>
                      <a:r>
                        <a:rPr lang="en-US" sz="700" b="0" i="0" u="none" strike="noStrike" dirty="0">
                          <a:solidFill>
                            <a:srgbClr val="000000"/>
                          </a:solidFill>
                          <a:effectLst/>
                          <a:latin typeface="Calibri Light"/>
                        </a:rPr>
                        <a:t>  NTS Dept.</a:t>
                      </a:r>
                    </a:p>
                    <a:p>
                      <a:pPr algn="l" fontAlgn="t"/>
                      <a:r>
                        <a:rPr lang="en-US" sz="700" b="0" i="0" u="none" strike="noStrike" dirty="0">
                          <a:solidFill>
                            <a:srgbClr val="000000"/>
                          </a:solidFill>
                          <a:effectLst/>
                          <a:latin typeface="Calibri Light"/>
                        </a:rPr>
                        <a:t>  Executive Officers</a:t>
                      </a:r>
                    </a:p>
                    <a:p>
                      <a:pPr algn="l" fontAlgn="t"/>
                      <a:r>
                        <a:rPr lang="en-US" sz="700" b="0" i="0" u="none" strike="noStrike" dirty="0">
                          <a:solidFill>
                            <a:srgbClr val="000000"/>
                          </a:solidFill>
                          <a:effectLst/>
                          <a:latin typeface="Calibri Light"/>
                        </a:rPr>
                        <a:t>  District Admin</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Professional Development</a:t>
                      </a:r>
                    </a:p>
                    <a:p>
                      <a:pPr algn="l" fontAlgn="t"/>
                      <a:r>
                        <a:rPr lang="en-US" sz="700" b="0" i="0" u="none" strike="noStrike" dirty="0">
                          <a:solidFill>
                            <a:srgbClr val="000000"/>
                          </a:solidFill>
                          <a:effectLst/>
                          <a:latin typeface="Calibri Light"/>
                        </a:rPr>
                        <a:t>   NTS activities and strategies </a:t>
                      </a:r>
                    </a:p>
                    <a:p>
                      <a:pPr algn="l" fontAlgn="t"/>
                      <a:r>
                        <a:rPr lang="en-US" sz="700" b="0" i="0" u="none" strike="noStrike" dirty="0">
                          <a:solidFill>
                            <a:srgbClr val="000000"/>
                          </a:solidFill>
                          <a:effectLst/>
                          <a:latin typeface="Calibri Light"/>
                        </a:rPr>
                        <a:t>  Professional Trainings/ In house</a:t>
                      </a:r>
                    </a:p>
                    <a:p>
                      <a:pPr algn="l" fontAlgn="t"/>
                      <a:r>
                        <a:rPr lang="en-US" sz="700" b="0" i="0" u="none" strike="noStrike" dirty="0">
                          <a:solidFill>
                            <a:srgbClr val="000000"/>
                          </a:solidFill>
                          <a:effectLst/>
                          <a:latin typeface="Calibri Light"/>
                        </a:rPr>
                        <a:t> PLC, CLC</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Quarterly</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Career pathways, professional trainings, admin. Accountability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improve staff morale and customer service, increase retention rate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professional feed back survey, CLC agendas, PLC sign in sheets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#3 ,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Conduct Professional Development goals survey</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44947">
                <a:tc gridSpan="8">
                  <a:txBody>
                    <a:bodyPr/>
                    <a:lstStyle/>
                    <a:p>
                      <a:pPr algn="l" fontAlgn="t"/>
                      <a:r>
                        <a:rPr lang="sk-SK" sz="700" u="none" strike="noStrike" dirty="0">
                          <a:effectLst/>
                        </a:rPr>
                        <a:t> </a:t>
                      </a:r>
                      <a:r>
                        <a:rPr lang="en-US" sz="700" u="none" strike="noStrike" dirty="0">
                          <a:effectLst/>
                        </a:rPr>
                        <a:t>Work with staff to create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schedule and hold trainings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5065979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144351784"/>
              </p:ext>
            </p:extLst>
          </p:nvPr>
        </p:nvGraphicFramePr>
        <p:xfrm>
          <a:off x="293615" y="189634"/>
          <a:ext cx="11625811" cy="6606383"/>
        </p:xfrm>
        <a:graphic>
          <a:graphicData uri="http://schemas.openxmlformats.org/drawingml/2006/table">
            <a:tbl>
              <a:tblPr firstRow="1" bandRow="1">
                <a:tableStyleId>{2D5ABB26-0587-4C30-8999-92F81FD0307C}</a:tableStyleId>
              </a:tblPr>
              <a:tblGrid>
                <a:gridCol w="1442694">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teachers will be certified for teaching assignment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1</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Secondary ESL ELA teachers will be certified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933384">
                <a:tc>
                  <a:txBody>
                    <a:bodyPr/>
                    <a:lstStyle/>
                    <a:p>
                      <a:pPr algn="l" fontAlgn="t"/>
                      <a:r>
                        <a:rPr lang="sk-SK" sz="700" u="none" strike="noStrike" dirty="0">
                          <a:effectLst/>
                        </a:rPr>
                        <a:t> </a:t>
                      </a:r>
                      <a:r>
                        <a:rPr lang="en-US" sz="700" u="none" strike="noStrike" dirty="0">
                          <a:effectLst/>
                        </a:rPr>
                        <a:t>identify areas of need and provide support to complete certification. Schedule professional development opportunities in areas of need to improve quality of teaching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Principal</a:t>
                      </a:r>
                    </a:p>
                    <a:p>
                      <a:pPr algn="l" fontAlgn="t"/>
                      <a:r>
                        <a:rPr lang="en-US" sz="700" b="0" i="0" u="none" strike="noStrike" dirty="0">
                          <a:solidFill>
                            <a:srgbClr val="000000"/>
                          </a:solidFill>
                          <a:effectLst/>
                          <a:latin typeface="Calibri Light"/>
                        </a:rPr>
                        <a:t>Assistant Principal</a:t>
                      </a:r>
                    </a:p>
                    <a:p>
                      <a:pPr algn="l" fontAlgn="t"/>
                      <a:r>
                        <a:rPr lang="en-US" sz="700" b="0" i="0" u="none" strike="noStrike" dirty="0">
                          <a:solidFill>
                            <a:srgbClr val="000000"/>
                          </a:solidFill>
                          <a:effectLst/>
                          <a:latin typeface="Calibri Light"/>
                        </a:rPr>
                        <a:t> Human Resource</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 Chief of Staff</a:t>
                      </a:r>
                    </a:p>
                    <a:p>
                      <a:pPr algn="l" fontAlgn="t"/>
                      <a:r>
                        <a:rPr lang="en-US" sz="700" b="0" i="0" u="none" strike="noStrike" dirty="0">
                          <a:solidFill>
                            <a:srgbClr val="000000"/>
                          </a:solidFill>
                          <a:effectLst/>
                          <a:latin typeface="Calibri Light"/>
                        </a:rPr>
                        <a:t> Chief of Instruction</a:t>
                      </a:r>
                    </a:p>
                    <a:p>
                      <a:pPr algn="l" fontAlgn="t"/>
                      <a:r>
                        <a:rPr lang="en-US" sz="700" b="0" i="0" u="none" strike="noStrike" dirty="0">
                          <a:solidFill>
                            <a:srgbClr val="000000"/>
                          </a:solidFill>
                          <a:effectLst/>
                          <a:latin typeface="Calibri Light"/>
                        </a:rPr>
                        <a:t>ACTRGV</a:t>
                      </a:r>
                    </a:p>
                    <a:p>
                      <a:pPr algn="l" fontAlgn="t"/>
                      <a:r>
                        <a:rPr lang="en-US" sz="700" b="0" i="0" u="none" strike="noStrike" dirty="0">
                          <a:solidFill>
                            <a:srgbClr val="000000"/>
                          </a:solidFill>
                          <a:effectLst/>
                          <a:latin typeface="Calibri Light"/>
                        </a:rPr>
                        <a:t> Dual Language Director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Staffing reports, certification records, TEA preparation material, SBEC funding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teachers certified</a:t>
                      </a:r>
                    </a:p>
                    <a:p>
                      <a:pPr algn="l" fontAlgn="t"/>
                      <a:r>
                        <a:rPr lang="en-US" sz="700" b="0" i="0" u="none" strike="noStrike" dirty="0">
                          <a:solidFill>
                            <a:srgbClr val="000000"/>
                          </a:solidFill>
                          <a:effectLst/>
                          <a:latin typeface="Calibri Light"/>
                        </a:rPr>
                        <a:t>100% ESL or bilingual teachers' complete certification</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content certified teacher in every classroom</a:t>
                      </a:r>
                    </a:p>
                    <a:p>
                      <a:pPr algn="l" fontAlgn="t"/>
                      <a:r>
                        <a:rPr lang="en-US" sz="700" b="0" i="0" u="none" strike="noStrike" dirty="0">
                          <a:solidFill>
                            <a:srgbClr val="000000"/>
                          </a:solidFill>
                          <a:effectLst/>
                          <a:latin typeface="Calibri Light"/>
                        </a:rPr>
                        <a:t> teachers have knowledge to support the bilingual students and student’s achievement increases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certification exam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187670">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meet with staff pending certification to find out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provide training to prepare for testing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collect passing testing results to reimburse testing cost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evaluate professional development feed back to ensure it meets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928778">
                <a:tc>
                  <a:txBody>
                    <a:bodyPr/>
                    <a:lstStyle/>
                    <a:p>
                      <a:pPr algn="l" fontAlgn="t"/>
                      <a:r>
                        <a:rPr lang="sk-SK" sz="700" u="none" strike="noStrike" dirty="0">
                          <a:effectLst/>
                        </a:rPr>
                        <a:t> </a:t>
                      </a:r>
                      <a:r>
                        <a:rPr lang="en-US" sz="700" u="none" strike="noStrike" dirty="0">
                          <a:effectLst/>
                        </a:rPr>
                        <a:t>  identify areas of need and provide support to complete certification. Schedule professional development opportunities in areas of need to improve quality of teaching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Principal</a:t>
                      </a:r>
                    </a:p>
                    <a:p>
                      <a:pPr algn="l" fontAlgn="t"/>
                      <a:r>
                        <a:rPr lang="en-US" sz="700" b="0" i="0" u="none" strike="noStrike" dirty="0">
                          <a:solidFill>
                            <a:srgbClr val="000000"/>
                          </a:solidFill>
                          <a:effectLst/>
                          <a:latin typeface="Calibri Light"/>
                        </a:rPr>
                        <a:t>Assistant Principal</a:t>
                      </a:r>
                    </a:p>
                    <a:p>
                      <a:pPr algn="l" fontAlgn="t"/>
                      <a:r>
                        <a:rPr lang="en-US" sz="700" b="0" i="0" u="none" strike="noStrike" dirty="0">
                          <a:solidFill>
                            <a:srgbClr val="000000"/>
                          </a:solidFill>
                          <a:effectLst/>
                          <a:latin typeface="Calibri Light"/>
                        </a:rPr>
                        <a:t> Human Resource</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 Chief of Staff</a:t>
                      </a:r>
                    </a:p>
                    <a:p>
                      <a:pPr algn="l" fontAlgn="t"/>
                      <a:r>
                        <a:rPr lang="en-US" sz="700" b="0" i="0" u="none" strike="noStrike" dirty="0">
                          <a:solidFill>
                            <a:srgbClr val="000000"/>
                          </a:solidFill>
                          <a:effectLst/>
                          <a:latin typeface="Calibri Light"/>
                        </a:rPr>
                        <a:t> Chief of Instruction</a:t>
                      </a:r>
                    </a:p>
                    <a:p>
                      <a:pPr algn="l" fontAlgn="t"/>
                      <a:r>
                        <a:rPr lang="en-US" sz="700" b="0" i="0" u="none" strike="noStrike" dirty="0">
                          <a:solidFill>
                            <a:srgbClr val="000000"/>
                          </a:solidFill>
                          <a:effectLst/>
                          <a:latin typeface="Calibri Light"/>
                        </a:rPr>
                        <a:t>ACTRGV</a:t>
                      </a:r>
                    </a:p>
                    <a:p>
                      <a:pPr algn="l" fontAlgn="t"/>
                      <a:r>
                        <a:rPr lang="en-US" sz="700" b="0" i="0" u="none" strike="noStrike" dirty="0">
                          <a:solidFill>
                            <a:srgbClr val="000000"/>
                          </a:solidFill>
                          <a:effectLst/>
                          <a:latin typeface="Calibri Light"/>
                        </a:rPr>
                        <a:t> Dual Language Director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Staffing reports, certification records, TEA preparation material, SBEC funding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teachers certified</a:t>
                      </a:r>
                    </a:p>
                    <a:p>
                      <a:pPr algn="l" fontAlgn="t"/>
                      <a:r>
                        <a:rPr lang="en-US" sz="700" b="0" i="0" u="none" strike="noStrike" dirty="0">
                          <a:solidFill>
                            <a:srgbClr val="000000"/>
                          </a:solidFill>
                          <a:effectLst/>
                          <a:latin typeface="Calibri Light"/>
                        </a:rPr>
                        <a:t>100% ESL or bilingual teachers' complete certification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content certified teacher in every classroom</a:t>
                      </a:r>
                    </a:p>
                    <a:p>
                      <a:pPr algn="l" fontAlgn="t"/>
                      <a:r>
                        <a:rPr lang="en-US" sz="700" b="0" i="0" u="none" strike="noStrike" dirty="0">
                          <a:solidFill>
                            <a:srgbClr val="000000"/>
                          </a:solidFill>
                          <a:effectLst/>
                          <a:latin typeface="Calibri Light"/>
                        </a:rPr>
                        <a:t> teachers have knowledge to support the bilingual students and student’s achievement increases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certification exam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19501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meet with staff pending certification to find out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69072">
                <a:tc gridSpan="8">
                  <a:txBody>
                    <a:bodyPr/>
                    <a:lstStyle/>
                    <a:p>
                      <a:pPr algn="l" fontAlgn="t"/>
                      <a:r>
                        <a:rPr lang="sk-SK" sz="700" u="none" strike="noStrike" dirty="0">
                          <a:effectLst/>
                        </a:rPr>
                        <a:t> </a:t>
                      </a:r>
                      <a:r>
                        <a:rPr lang="en-US" sz="700" u="none" strike="noStrike" dirty="0">
                          <a:effectLst/>
                        </a:rPr>
                        <a:t>provide training to prepare for testing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collect passing testing results to reimburse testing cost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135284">
                <a:tc gridSpan="8">
                  <a:txBody>
                    <a:bodyPr/>
                    <a:lstStyle/>
                    <a:p>
                      <a:pPr algn="l" fontAlgn="t"/>
                      <a:r>
                        <a:rPr lang="en-US" sz="700" u="none" strike="noStrike" dirty="0">
                          <a:effectLst/>
                        </a:rPr>
                        <a:t>evaluate professional development feed back to ensure it meets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9661070"/>
                  </a:ext>
                </a:extLst>
              </a:tr>
              <a:tr h="231455">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identify areas of need and provide support to complete certification. Schedule professional development opportunities in areas of need to improve quality of teaching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Principal</a:t>
                      </a:r>
                    </a:p>
                    <a:p>
                      <a:pPr algn="l" fontAlgn="t"/>
                      <a:r>
                        <a:rPr lang="en-US" sz="700" b="0" i="0" u="none" strike="noStrike" dirty="0">
                          <a:solidFill>
                            <a:srgbClr val="000000"/>
                          </a:solidFill>
                          <a:effectLst/>
                          <a:latin typeface="Calibri Light"/>
                        </a:rPr>
                        <a:t>Assistant Principal</a:t>
                      </a:r>
                    </a:p>
                    <a:p>
                      <a:pPr algn="l" fontAlgn="t"/>
                      <a:r>
                        <a:rPr lang="en-US" sz="700" b="0" i="0" u="none" strike="noStrike" dirty="0">
                          <a:solidFill>
                            <a:srgbClr val="000000"/>
                          </a:solidFill>
                          <a:effectLst/>
                          <a:latin typeface="Calibri Light"/>
                        </a:rPr>
                        <a:t> Human Resource</a:t>
                      </a:r>
                    </a:p>
                    <a:p>
                      <a:pPr algn="l" fontAlgn="t"/>
                      <a:r>
                        <a:rPr lang="en-US" sz="700" b="0" i="0" u="none" strike="noStrike" dirty="0">
                          <a:solidFill>
                            <a:srgbClr val="000000"/>
                          </a:solidFill>
                          <a:effectLst/>
                          <a:latin typeface="Calibri Light"/>
                        </a:rPr>
                        <a:t>Executive Officers</a:t>
                      </a:r>
                    </a:p>
                    <a:p>
                      <a:pPr algn="l" fontAlgn="t"/>
                      <a:r>
                        <a:rPr lang="en-US" sz="700" b="0" i="0" u="none" strike="noStrike" dirty="0">
                          <a:solidFill>
                            <a:srgbClr val="000000"/>
                          </a:solidFill>
                          <a:effectLst/>
                          <a:latin typeface="Calibri Light"/>
                        </a:rPr>
                        <a:t> Chief of Staff</a:t>
                      </a:r>
                    </a:p>
                    <a:p>
                      <a:pPr algn="l" fontAlgn="t"/>
                      <a:r>
                        <a:rPr lang="en-US" sz="700" b="0" i="0" u="none" strike="noStrike" dirty="0">
                          <a:solidFill>
                            <a:srgbClr val="000000"/>
                          </a:solidFill>
                          <a:effectLst/>
                          <a:latin typeface="Calibri Light"/>
                        </a:rPr>
                        <a:t> Chief of Instruction</a:t>
                      </a:r>
                    </a:p>
                    <a:p>
                      <a:pPr algn="l" fontAlgn="t"/>
                      <a:r>
                        <a:rPr lang="en-US" sz="700" b="0" i="0" u="none" strike="noStrike" dirty="0">
                          <a:solidFill>
                            <a:srgbClr val="000000"/>
                          </a:solidFill>
                          <a:effectLst/>
                          <a:latin typeface="Calibri Light"/>
                        </a:rPr>
                        <a:t>ACTRGV</a:t>
                      </a:r>
                    </a:p>
                    <a:p>
                      <a:pPr algn="l" fontAlgn="t"/>
                      <a:r>
                        <a:rPr lang="en-US" sz="700" b="0" i="0" u="none" strike="noStrike" dirty="0">
                          <a:solidFill>
                            <a:srgbClr val="000000"/>
                          </a:solidFill>
                          <a:effectLst/>
                          <a:latin typeface="Calibri Light"/>
                        </a:rPr>
                        <a:t> Dual Language Director</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Staffing reports, certification records, TEA preparation material, SBEC funding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Aug. 2020 – May 2021</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teachers certified</a:t>
                      </a:r>
                    </a:p>
                    <a:p>
                      <a:pPr algn="l" fontAlgn="t"/>
                      <a:r>
                        <a:rPr lang="en-US" sz="700" b="0" i="0" u="none" strike="noStrike" dirty="0">
                          <a:solidFill>
                            <a:srgbClr val="000000"/>
                          </a:solidFill>
                          <a:effectLst/>
                          <a:latin typeface="Calibri Light"/>
                        </a:rPr>
                        <a:t>100% ESL or bilingual teachers' complete certification</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content certified teacher in every classroom</a:t>
                      </a:r>
                    </a:p>
                    <a:p>
                      <a:pPr algn="l" fontAlgn="t"/>
                      <a:r>
                        <a:rPr lang="en-US" sz="700" b="0" i="0" u="none" strike="noStrike" dirty="0">
                          <a:solidFill>
                            <a:srgbClr val="000000"/>
                          </a:solidFill>
                          <a:effectLst/>
                          <a:latin typeface="Calibri Light"/>
                        </a:rPr>
                        <a:t> teachers have knowledge to support the bilingual students and student’s achievement increases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certification exam</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#3,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meet with staff pending certification to find out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provide training to prepare for testing</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82197051"/>
                  </a:ext>
                </a:extLst>
              </a:tr>
              <a:tr h="144947">
                <a:tc gridSpan="8">
                  <a:txBody>
                    <a:bodyPr/>
                    <a:lstStyle/>
                    <a:p>
                      <a:pPr algn="l" fontAlgn="t"/>
                      <a:r>
                        <a:rPr lang="sk-SK" sz="700" u="none" strike="noStrike" dirty="0">
                          <a:effectLst/>
                        </a:rPr>
                        <a:t> </a:t>
                      </a:r>
                      <a:r>
                        <a:rPr lang="en-US" sz="700" u="none" strike="noStrike" dirty="0">
                          <a:effectLst/>
                        </a:rPr>
                        <a:t>collect passing testing results to reimburse testing cost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evaluate professional development feed back to ensure it meets needs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783004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r>
              <a:rPr lang="en-US" b="1" dirty="0"/>
              <a:t> </a:t>
            </a:r>
            <a:r>
              <a:rPr lang="en-US" dirty="0"/>
              <a:t>       </a:t>
            </a:r>
          </a:p>
        </p:txBody>
      </p:sp>
      <p:sp>
        <p:nvSpPr>
          <p:cNvPr id="4" name="Slide Number Placeholder 3"/>
          <p:cNvSpPr>
            <a:spLocks noGrp="1"/>
          </p:cNvSpPr>
          <p:nvPr>
            <p:ph type="sldNum" sz="quarter" idx="12"/>
          </p:nvPr>
        </p:nvSpPr>
        <p:spPr/>
        <p:txBody>
          <a:bodyPr/>
          <a:lstStyle/>
          <a:p>
            <a:fld id="{B1B832BD-3D50-45A9-9662-7F419B1F1C14}" type="slidenum">
              <a:rPr lang="en-US" smtClean="0"/>
              <a:t>55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704382862"/>
              </p:ext>
            </p:extLst>
          </p:nvPr>
        </p:nvGraphicFramePr>
        <p:xfrm>
          <a:off x="369116" y="136525"/>
          <a:ext cx="11609033" cy="6655534"/>
        </p:xfrm>
        <a:graphic>
          <a:graphicData uri="http://schemas.openxmlformats.org/drawingml/2006/table">
            <a:tbl>
              <a:tblPr firstRow="1" bandRow="1">
                <a:tableStyleId>{2D5ABB26-0587-4C30-8999-92F81FD0307C}</a:tableStyleId>
              </a:tblPr>
              <a:tblGrid>
                <a:gridCol w="1425916">
                  <a:extLst>
                    <a:ext uri="{9D8B030D-6E8A-4147-A177-3AD203B41FA5}">
                      <a16:colId xmlns:a16="http://schemas.microsoft.com/office/drawing/2014/main" val="20000"/>
                    </a:ext>
                  </a:extLst>
                </a:gridCol>
                <a:gridCol w="1454731">
                  <a:extLst>
                    <a:ext uri="{9D8B030D-6E8A-4147-A177-3AD203B41FA5}">
                      <a16:colId xmlns:a16="http://schemas.microsoft.com/office/drawing/2014/main" val="20001"/>
                    </a:ext>
                  </a:extLst>
                </a:gridCol>
                <a:gridCol w="1454731">
                  <a:extLst>
                    <a:ext uri="{9D8B030D-6E8A-4147-A177-3AD203B41FA5}">
                      <a16:colId xmlns:a16="http://schemas.microsoft.com/office/drawing/2014/main" val="20002"/>
                    </a:ext>
                  </a:extLst>
                </a:gridCol>
                <a:gridCol w="1454731">
                  <a:extLst>
                    <a:ext uri="{9D8B030D-6E8A-4147-A177-3AD203B41FA5}">
                      <a16:colId xmlns:a16="http://schemas.microsoft.com/office/drawing/2014/main" val="20003"/>
                    </a:ext>
                  </a:extLst>
                </a:gridCol>
                <a:gridCol w="1454731">
                  <a:extLst>
                    <a:ext uri="{9D8B030D-6E8A-4147-A177-3AD203B41FA5}">
                      <a16:colId xmlns:a16="http://schemas.microsoft.com/office/drawing/2014/main" val="20004"/>
                    </a:ext>
                  </a:extLst>
                </a:gridCol>
                <a:gridCol w="1454731">
                  <a:extLst>
                    <a:ext uri="{9D8B030D-6E8A-4147-A177-3AD203B41FA5}">
                      <a16:colId xmlns:a16="http://schemas.microsoft.com/office/drawing/2014/main" val="20005"/>
                    </a:ext>
                  </a:extLst>
                </a:gridCol>
                <a:gridCol w="1454731">
                  <a:extLst>
                    <a:ext uri="{9D8B030D-6E8A-4147-A177-3AD203B41FA5}">
                      <a16:colId xmlns:a16="http://schemas.microsoft.com/office/drawing/2014/main" val="20006"/>
                    </a:ext>
                  </a:extLst>
                </a:gridCol>
                <a:gridCol w="1454731">
                  <a:extLst>
                    <a:ext uri="{9D8B030D-6E8A-4147-A177-3AD203B41FA5}">
                      <a16:colId xmlns:a16="http://schemas.microsoft.com/office/drawing/2014/main" val="20007"/>
                    </a:ext>
                  </a:extLst>
                </a:gridCol>
              </a:tblGrid>
              <a:tr h="125633">
                <a:tc>
                  <a:txBody>
                    <a:bodyPr/>
                    <a:lstStyle/>
                    <a:p>
                      <a:pPr algn="l" fontAlgn="ctr"/>
                      <a:r>
                        <a:rPr lang="en-US" sz="700" u="none" strike="noStrike" dirty="0">
                          <a:effectLst/>
                        </a:rPr>
                        <a:t>Goal Area:  4</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Increase Staff Quality, Recruitment and Retention</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3542">
                <a:tc>
                  <a:txBody>
                    <a:bodyPr/>
                    <a:lstStyle/>
                    <a:p>
                      <a:pPr algn="l" fontAlgn="ctr"/>
                      <a:r>
                        <a:rPr lang="en-US" sz="700" u="none" strike="noStrike" dirty="0">
                          <a:effectLst/>
                        </a:rPr>
                        <a:t>Annual Goal: 3</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All teachers will be certified for teaching assignment by May 2021</a:t>
                      </a:r>
                      <a:endParaRPr lang="sk-SK" sz="700" b="0"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5797">
                <a:tc>
                  <a:txBody>
                    <a:bodyPr/>
                    <a:lstStyle/>
                    <a:p>
                      <a:pPr algn="l" fontAlgn="ctr"/>
                      <a:r>
                        <a:rPr lang="en-US" sz="700" u="none" strike="noStrike" dirty="0">
                          <a:effectLst/>
                        </a:rPr>
                        <a:t>Objective: 2</a:t>
                      </a:r>
                      <a:endParaRPr lang="en-US" sz="700" b="1" i="0" u="none" strike="noStrike" dirty="0">
                        <a:solidFill>
                          <a:srgbClr val="000000"/>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gridSpan="7">
                  <a:txBody>
                    <a:bodyPr/>
                    <a:lstStyle/>
                    <a:p>
                      <a:pPr algn="l" fontAlgn="ctr"/>
                      <a:r>
                        <a:rPr lang="sk-SK" sz="700" u="none" strike="noStrike" dirty="0">
                          <a:effectLst/>
                        </a:rPr>
                        <a:t> </a:t>
                      </a:r>
                      <a:r>
                        <a:rPr lang="en-US" sz="700" u="none" strike="noStrike" dirty="0">
                          <a:effectLst/>
                        </a:rPr>
                        <a:t> All Elementary Bilingual teachers will be certified</a:t>
                      </a:r>
                      <a:endParaRPr lang="sk-SK" sz="700" b="0" i="0" u="none" strike="noStrike" dirty="0">
                        <a:solidFill>
                          <a:srgbClr val="000000"/>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5207">
                <a:tc>
                  <a:txBody>
                    <a:bodyPr/>
                    <a:lstStyle/>
                    <a:p>
                      <a:pPr algn="ctr" fontAlgn="ctr"/>
                      <a:r>
                        <a:rPr lang="en-US" sz="700" u="none" strike="noStrike" dirty="0">
                          <a:solidFill>
                            <a:srgbClr val="FFFFFF"/>
                          </a:solidFill>
                          <a:effectLst/>
                        </a:rPr>
                        <a:t>Strategy 1</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solidFill>
                      <a:srgbClr val="490219"/>
                    </a:solidFill>
                  </a:tcPr>
                </a:tc>
                <a:extLst>
                  <a:ext uri="{0D108BD9-81ED-4DB2-BD59-A6C34878D82A}">
                    <a16:rowId xmlns:a16="http://schemas.microsoft.com/office/drawing/2014/main" val="10003"/>
                  </a:ext>
                </a:extLst>
              </a:tr>
              <a:tr h="843058">
                <a:tc>
                  <a:txBody>
                    <a:bodyPr/>
                    <a:lstStyle/>
                    <a:p>
                      <a:pPr algn="l" fontAlgn="t"/>
                      <a:r>
                        <a:rPr lang="sk-SK" sz="700" u="none" strike="noStrike" dirty="0">
                          <a:effectLst/>
                        </a:rPr>
                        <a:t> </a:t>
                      </a:r>
                      <a:r>
                        <a:rPr lang="en-US" sz="700" u="none" strike="noStrike" dirty="0">
                          <a:effectLst/>
                        </a:rPr>
                        <a:t>new teachers sign a need to complete certification letter when signing contract. Provide professional development opportunities to improve bilingual lesson delivery and instruction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Human Resource</a:t>
                      </a:r>
                    </a:p>
                    <a:p>
                      <a:pPr algn="l" fontAlgn="t"/>
                      <a:r>
                        <a:rPr lang="en-US" sz="700" b="0" i="0" u="none" strike="noStrike" dirty="0">
                          <a:solidFill>
                            <a:srgbClr val="000000"/>
                          </a:solidFill>
                          <a:effectLst/>
                          <a:latin typeface="Calibri Light"/>
                        </a:rPr>
                        <a:t>  Dual Language Department</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Talent Development</a:t>
                      </a:r>
                    </a:p>
                    <a:p>
                      <a:pPr algn="l" fontAlgn="t"/>
                      <a:r>
                        <a:rPr lang="en-US" sz="700" b="0" i="0" u="none" strike="noStrike" dirty="0">
                          <a:solidFill>
                            <a:srgbClr val="000000"/>
                          </a:solidFill>
                          <a:effectLst/>
                          <a:latin typeface="Calibri Light"/>
                        </a:rPr>
                        <a:t>  NTS Department</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materials, materials for professional development, delivery of instruction, preparation and time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 the bilingual students' academic needs, letter on file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bilingual teacher certified, improved scores for bilingual students, closing the gap and student progress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complete fed/ state requirement </a:t>
                      </a:r>
                    </a:p>
                    <a:p>
                      <a:pPr algn="l" fontAlgn="t"/>
                      <a:r>
                        <a:rPr lang="en-US" sz="700" b="0" i="0" u="none" strike="noStrike" dirty="0">
                          <a:solidFill>
                            <a:srgbClr val="000000"/>
                          </a:solidFill>
                          <a:effectLst/>
                          <a:latin typeface="Calibri Light"/>
                        </a:rPr>
                        <a:t>  STAAR, TELPAS</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 #3 and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04"/>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05"/>
                  </a:ext>
                </a:extLst>
              </a:tr>
              <a:tr h="123788">
                <a:tc gridSpan="8">
                  <a:txBody>
                    <a:bodyPr/>
                    <a:lstStyle/>
                    <a:p>
                      <a:pPr algn="l" fontAlgn="t"/>
                      <a:r>
                        <a:rPr lang="sk-SK" sz="700" u="none" strike="noStrike" dirty="0">
                          <a:effectLst/>
                        </a:rPr>
                        <a:t> </a:t>
                      </a:r>
                      <a:r>
                        <a:rPr lang="en-US" sz="700" u="none" strike="noStrike" dirty="0">
                          <a:effectLst/>
                        </a:rPr>
                        <a:t>advertise the vacancy requesting the bilingual certification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7390">
                <a:tc gridSpan="8">
                  <a:txBody>
                    <a:bodyPr/>
                    <a:lstStyle/>
                    <a:p>
                      <a:pPr algn="l" fontAlgn="t"/>
                      <a:r>
                        <a:rPr lang="sk-SK" sz="700" u="none" strike="noStrike" dirty="0">
                          <a:effectLst/>
                        </a:rPr>
                        <a:t> </a:t>
                      </a:r>
                      <a:r>
                        <a:rPr lang="en-US" sz="700" u="none" strike="noStrike" dirty="0">
                          <a:effectLst/>
                        </a:rPr>
                        <a:t>monitor testing opportunities for success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54610">
                <a:tc gridSpan="8">
                  <a:txBody>
                    <a:bodyPr/>
                    <a:lstStyle/>
                    <a:p>
                      <a:pPr algn="l" fontAlgn="t"/>
                      <a:r>
                        <a:rPr lang="sk-SK" sz="700" u="none" strike="noStrike" dirty="0">
                          <a:effectLst/>
                        </a:rPr>
                        <a:t> </a:t>
                      </a:r>
                      <a:r>
                        <a:rPr lang="en-US" sz="700" u="none" strike="noStrike" dirty="0">
                          <a:effectLst/>
                        </a:rPr>
                        <a:t>staff that complete testing may be considered for continued employment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5957">
                <a:tc gridSpan="8">
                  <a:txBody>
                    <a:bodyPr/>
                    <a:lstStyle/>
                    <a:p>
                      <a:pPr algn="l" fontAlgn="t"/>
                      <a:r>
                        <a:rPr lang="sk-SK" sz="700" u="none" strike="noStrike" dirty="0">
                          <a:effectLst/>
                        </a:rPr>
                        <a:t> </a:t>
                      </a:r>
                      <a:r>
                        <a:rPr lang="en-US" sz="700" u="none" strike="noStrike" dirty="0">
                          <a:effectLst/>
                        </a:rPr>
                        <a:t>develop trainings and schedule the professional develop for teachers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75207">
                <a:tc>
                  <a:txBody>
                    <a:bodyPr/>
                    <a:lstStyle/>
                    <a:p>
                      <a:pPr algn="ctr" fontAlgn="ctr"/>
                      <a:r>
                        <a:rPr lang="en-US" sz="700" u="none" strike="noStrike" dirty="0">
                          <a:solidFill>
                            <a:srgbClr val="FFFFFF"/>
                          </a:solidFill>
                          <a:effectLst/>
                        </a:rPr>
                        <a:t>Strategy 2</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0"/>
                  </a:ext>
                </a:extLst>
              </a:tr>
              <a:tr h="1009988">
                <a:tc>
                  <a:txBody>
                    <a:bodyPr/>
                    <a:lstStyle/>
                    <a:p>
                      <a:pPr algn="l" fontAlgn="t"/>
                      <a:r>
                        <a:rPr lang="sk-SK" sz="700" u="none" strike="noStrike" dirty="0">
                          <a:effectLst/>
                        </a:rPr>
                        <a:t> </a:t>
                      </a:r>
                      <a:r>
                        <a:rPr lang="en-US" sz="700" u="none" strike="noStrike" dirty="0">
                          <a:effectLst/>
                        </a:rPr>
                        <a:t>  new teachers sign a need to complete certification letter when signing contract. Provide professional development opportunities to improve bilingual lesson delivery and instruction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Human Resource</a:t>
                      </a:r>
                    </a:p>
                    <a:p>
                      <a:pPr algn="l" fontAlgn="t"/>
                      <a:r>
                        <a:rPr lang="en-US" sz="700" b="0" i="0" u="none" strike="noStrike" dirty="0">
                          <a:solidFill>
                            <a:srgbClr val="000000"/>
                          </a:solidFill>
                          <a:effectLst/>
                          <a:latin typeface="Calibri Light"/>
                        </a:rPr>
                        <a:t>  Dual Language Department</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Talent Development</a:t>
                      </a:r>
                    </a:p>
                    <a:p>
                      <a:pPr algn="l" fontAlgn="t"/>
                      <a:r>
                        <a:rPr lang="en-US" sz="700" b="0" i="0" u="none" strike="noStrike" dirty="0">
                          <a:solidFill>
                            <a:srgbClr val="000000"/>
                          </a:solidFill>
                          <a:effectLst/>
                          <a:latin typeface="Calibri Light"/>
                        </a:rPr>
                        <a:t>  NTS Department</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materials, materials for professional development, delivery of instruction, preparation and time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 the bilingual students' academic needs, letter on file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bilingual teacher certified, improved scores for bilingual students, closing the gap and student progress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complete fed/ state requirement </a:t>
                      </a:r>
                    </a:p>
                    <a:p>
                      <a:pPr algn="l" fontAlgn="t"/>
                      <a:r>
                        <a:rPr lang="en-US" sz="700" b="0" i="0" u="none" strike="noStrike" dirty="0">
                          <a:solidFill>
                            <a:srgbClr val="000000"/>
                          </a:solidFill>
                          <a:effectLst/>
                          <a:latin typeface="Calibri Light"/>
                        </a:rPr>
                        <a:t>  STAAR, TELPAS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 #3 and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extLst>
                  <a:ext uri="{0D108BD9-81ED-4DB2-BD59-A6C34878D82A}">
                    <a16:rowId xmlns:a16="http://schemas.microsoft.com/office/drawing/2014/main" val="10011"/>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2"/>
                  </a:ext>
                </a:extLst>
              </a:tr>
              <a:tr h="159634">
                <a:tc gridSpan="8">
                  <a:txBody>
                    <a:bodyPr/>
                    <a:lstStyle/>
                    <a:p>
                      <a:pPr algn="l" fontAlgn="t"/>
                      <a:r>
                        <a:rPr lang="sk-SK" sz="700" u="none" strike="noStrike" dirty="0">
                          <a:effectLst/>
                        </a:rPr>
                        <a:t> </a:t>
                      </a:r>
                      <a:r>
                        <a:rPr lang="en-US" sz="700" u="none" strike="noStrike" dirty="0">
                          <a:effectLst/>
                        </a:rPr>
                        <a:t>advertise the vacancy requesting the bilingual certification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73936">
                <a:tc gridSpan="8">
                  <a:txBody>
                    <a:bodyPr/>
                    <a:lstStyle/>
                    <a:p>
                      <a:pPr algn="l" fontAlgn="t"/>
                      <a:r>
                        <a:rPr lang="sk-SK" sz="700" u="none" strike="noStrike" dirty="0">
                          <a:effectLst/>
                        </a:rPr>
                        <a:t> </a:t>
                      </a:r>
                      <a:r>
                        <a:rPr lang="en-US" sz="700" u="none" strike="noStrike" dirty="0">
                          <a:effectLst/>
                        </a:rPr>
                        <a:t>monitor testing opportunities for success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35284">
                <a:tc gridSpan="8">
                  <a:txBody>
                    <a:bodyPr/>
                    <a:lstStyle/>
                    <a:p>
                      <a:pPr algn="l" fontAlgn="t"/>
                      <a:r>
                        <a:rPr lang="sk-SK" sz="700" u="none" strike="noStrike" dirty="0">
                          <a:effectLst/>
                        </a:rPr>
                        <a:t> </a:t>
                      </a:r>
                      <a:r>
                        <a:rPr lang="en-US" sz="700" u="none" strike="noStrike" dirty="0">
                          <a:effectLst/>
                        </a:rPr>
                        <a:t>staff that complete testing may be considered for continued employment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r h="94816">
                <a:tc gridSpan="8">
                  <a:txBody>
                    <a:bodyPr/>
                    <a:lstStyle/>
                    <a:p>
                      <a:pPr algn="l" fontAlgn="t"/>
                      <a:r>
                        <a:rPr lang="en-US" sz="700" u="none" strike="noStrike" dirty="0">
                          <a:effectLst/>
                        </a:rPr>
                        <a:t>develop trainings and schedule the professional develop for teachers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3616954"/>
                  </a:ext>
                </a:extLst>
              </a:tr>
              <a:tr h="275207">
                <a:tc>
                  <a:txBody>
                    <a:bodyPr/>
                    <a:lstStyle/>
                    <a:p>
                      <a:pPr algn="ctr" fontAlgn="ctr"/>
                      <a:r>
                        <a:rPr lang="en-US" sz="700" u="none" strike="noStrike" dirty="0">
                          <a:solidFill>
                            <a:srgbClr val="FFFFFF"/>
                          </a:solidFill>
                          <a:effectLst/>
                        </a:rPr>
                        <a:t>Strategy 3</a:t>
                      </a:r>
                      <a:endParaRPr lang="en-US" sz="700" b="1" i="0" u="none" strike="noStrike" dirty="0">
                        <a:solidFill>
                          <a:srgbClr val="FFFFFF"/>
                        </a:solidFill>
                        <a:effectLst/>
                        <a:latin typeface="Calibri Ligh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Persons Responsible/Title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Resources</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Timeline</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Implementation</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Evidence of Impact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Formative/ Summative Assessment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en-US" sz="700" u="none" strike="noStrike" dirty="0">
                          <a:solidFill>
                            <a:srgbClr val="FFFFFF"/>
                          </a:solidFill>
                          <a:effectLst/>
                        </a:rPr>
                        <a:t>Title-I School- wide Component</a:t>
                      </a:r>
                      <a:endParaRPr lang="en-US"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6"/>
                  </a:ext>
                </a:extLst>
              </a:tr>
              <a:tr h="914126">
                <a:tc>
                  <a:txBody>
                    <a:bodyPr/>
                    <a:lstStyle/>
                    <a:p>
                      <a:pPr algn="l" fontAlgn="t"/>
                      <a:r>
                        <a:rPr lang="sk-SK" sz="700" u="none" strike="noStrike" dirty="0">
                          <a:effectLst/>
                        </a:rPr>
                        <a:t> </a:t>
                      </a:r>
                      <a:r>
                        <a:rPr lang="en-US" sz="700" u="none" strike="noStrike" dirty="0">
                          <a:effectLst/>
                        </a:rPr>
                        <a:t>new teachers sign a need to complete certification letter when signing contract. Provide professional development opportunities to improve bilingual lesson delivery and instruction </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 Human Resource</a:t>
                      </a:r>
                    </a:p>
                    <a:p>
                      <a:pPr algn="l" fontAlgn="t"/>
                      <a:r>
                        <a:rPr lang="en-US" sz="700" b="0" i="0" u="none" strike="noStrike" dirty="0">
                          <a:solidFill>
                            <a:srgbClr val="000000"/>
                          </a:solidFill>
                          <a:effectLst/>
                          <a:latin typeface="Calibri Light"/>
                        </a:rPr>
                        <a:t>  Dual Language Department</a:t>
                      </a:r>
                    </a:p>
                    <a:p>
                      <a:pPr algn="l" fontAlgn="t"/>
                      <a:r>
                        <a:rPr lang="en-US" sz="700" b="0" i="0" u="none" strike="noStrike" dirty="0">
                          <a:solidFill>
                            <a:srgbClr val="000000"/>
                          </a:solidFill>
                          <a:effectLst/>
                          <a:latin typeface="Calibri Light"/>
                        </a:rPr>
                        <a:t>  Principal</a:t>
                      </a:r>
                    </a:p>
                    <a:p>
                      <a:pPr algn="l" fontAlgn="t"/>
                      <a:r>
                        <a:rPr lang="en-US" sz="700" b="0" i="0" u="none" strike="noStrike" dirty="0">
                          <a:solidFill>
                            <a:srgbClr val="000000"/>
                          </a:solidFill>
                          <a:effectLst/>
                          <a:latin typeface="Calibri Light"/>
                        </a:rPr>
                        <a:t>  Assistant Principal</a:t>
                      </a:r>
                    </a:p>
                    <a:p>
                      <a:pPr algn="l" fontAlgn="t"/>
                      <a:r>
                        <a:rPr lang="en-US" sz="700" b="0" i="0" u="none" strike="noStrike" dirty="0">
                          <a:solidFill>
                            <a:srgbClr val="000000"/>
                          </a:solidFill>
                          <a:effectLst/>
                          <a:latin typeface="Calibri Light"/>
                        </a:rPr>
                        <a:t>  Talent Development</a:t>
                      </a:r>
                    </a:p>
                    <a:p>
                      <a:pPr algn="l" fontAlgn="t"/>
                      <a:r>
                        <a:rPr lang="en-US" sz="700" b="0" i="0" u="none" strike="noStrike" dirty="0">
                          <a:solidFill>
                            <a:srgbClr val="000000"/>
                          </a:solidFill>
                          <a:effectLst/>
                          <a:latin typeface="Calibri Light"/>
                        </a:rPr>
                        <a:t>  NTS Department</a:t>
                      </a: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funding materials, materials for professional development, delivery of instruction, preparation and time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fall semester and spring</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meeting the bilingual students' academic needs, letter on file</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all bilingual teacher certified, improved scores for bilingual students, closing the gap and student progress </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complete fed/ state requirement </a:t>
                      </a:r>
                    </a:p>
                    <a:p>
                      <a:pPr algn="l" fontAlgn="t"/>
                      <a:r>
                        <a:rPr lang="en-US" sz="700" b="0" i="0" u="none" strike="noStrike" dirty="0">
                          <a:solidFill>
                            <a:srgbClr val="000000"/>
                          </a:solidFill>
                          <a:effectLst/>
                          <a:latin typeface="Calibri Light"/>
                        </a:rPr>
                        <a:t>  STAAR, TELPAS</a:t>
                      </a:r>
                      <a:endParaRPr lang="sk-SK" sz="700" b="0" i="0" u="none" strike="noStrike" dirty="0">
                        <a:solidFill>
                          <a:srgbClr val="000000"/>
                        </a:solidFill>
                        <a:effectLst/>
                        <a:latin typeface="Calibri Light"/>
                      </a:endParaRPr>
                    </a:p>
                    <a:p>
                      <a:pPr algn="l" fontAlgn="t"/>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a:txBody>
                    <a:bodyPr/>
                    <a:lstStyle/>
                    <a:p>
                      <a:pPr algn="l" fontAlgn="t"/>
                      <a:r>
                        <a:rPr lang="sk-SK" sz="700" u="none" strike="noStrike" dirty="0">
                          <a:effectLst/>
                        </a:rPr>
                        <a:t> </a:t>
                      </a:r>
                      <a:r>
                        <a:rPr lang="en-US" sz="700" u="none" strike="noStrike" dirty="0">
                          <a:effectLst/>
                        </a:rPr>
                        <a:t>Title I , #3 and #5</a:t>
                      </a:r>
                      <a:endParaRPr lang="sk-SK" sz="700" b="0" i="0" u="none" strike="noStrike" dirty="0">
                        <a:solidFill>
                          <a:srgbClr val="000000"/>
                        </a:solidFill>
                        <a:effectLst/>
                        <a:latin typeface="Calibri Light"/>
                      </a:endParaRPr>
                    </a:p>
                  </a:txBody>
                  <a:tcPr marL="12700" marR="12700" marT="12700" marB="0">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tcPr>
                </a:tc>
                <a:extLst>
                  <a:ext uri="{0D108BD9-81ED-4DB2-BD59-A6C34878D82A}">
                    <a16:rowId xmlns:a16="http://schemas.microsoft.com/office/drawing/2014/main" val="10017"/>
                  </a:ext>
                </a:extLst>
              </a:tr>
              <a:tr h="275207">
                <a:tc>
                  <a:txBody>
                    <a:bodyPr/>
                    <a:lstStyle/>
                    <a:p>
                      <a:pPr algn="ctr" fontAlgn="ctr"/>
                      <a:r>
                        <a:rPr lang="en-US" sz="700" u="none" strike="noStrike" dirty="0">
                          <a:solidFill>
                            <a:srgbClr val="FFFFFF"/>
                          </a:solidFill>
                          <a:effectLst/>
                        </a:rPr>
                        <a:t>Action Steps</a:t>
                      </a:r>
                      <a:endParaRPr lang="en-US" sz="700" b="1" i="0" u="none" strike="noStrike" dirty="0">
                        <a:solidFill>
                          <a:srgbClr val="FFFFFF"/>
                        </a:solidFill>
                        <a:effectLst/>
                        <a:latin typeface="Calibri Light"/>
                      </a:endParaRPr>
                    </a:p>
                  </a:txBody>
                  <a:tcPr marL="12700" marR="12700" marT="12700" marB="0" anchor="ctr">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490219"/>
                    </a:solidFill>
                  </a:tcPr>
                </a:tc>
                <a:tc>
                  <a:txBody>
                    <a:bodyPr/>
                    <a:lstStyle/>
                    <a:p>
                      <a:pPr algn="ctr" fontAlgn="ctr"/>
                      <a:r>
                        <a:rPr lang="sk-SK" sz="700" u="none" strike="noStrike" dirty="0">
                          <a:effectLst/>
                        </a:rPr>
                        <a:t> </a:t>
                      </a:r>
                      <a:endParaRPr lang="sk-SK" sz="700" b="1" i="0" u="none" strike="noStrike" dirty="0">
                        <a:solidFill>
                          <a:srgbClr val="FFFFFF"/>
                        </a:solidFill>
                        <a:effectLst/>
                        <a:latin typeface="Calibri Light"/>
                      </a:endParaRPr>
                    </a:p>
                  </a:txBody>
                  <a:tcPr marL="12700" marR="12700" marT="12700" marB="0" anchor="ctr">
                    <a:lnL w="12700" cap="flat" cmpd="sng" algn="ctr">
                      <a:solidFill>
                        <a:prstClr val="black"/>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prstClr val="black"/>
                      </a:solidFill>
                      <a:prstDash val="solid"/>
                      <a:round/>
                      <a:headEnd type="none" w="med" len="med"/>
                      <a:tailEnd type="none" w="med" len="med"/>
                    </a:lnB>
                    <a:solidFill>
                      <a:srgbClr val="490219"/>
                    </a:solidFill>
                  </a:tcPr>
                </a:tc>
                <a:extLst>
                  <a:ext uri="{0D108BD9-81ED-4DB2-BD59-A6C34878D82A}">
                    <a16:rowId xmlns:a16="http://schemas.microsoft.com/office/drawing/2014/main" val="10018"/>
                  </a:ext>
                </a:extLst>
              </a:tr>
              <a:tr h="207181">
                <a:tc gridSpan="8">
                  <a:txBody>
                    <a:bodyPr/>
                    <a:lstStyle/>
                    <a:p>
                      <a:pPr algn="l" fontAlgn="t"/>
                      <a:r>
                        <a:rPr lang="sk-SK" sz="700" u="none" strike="noStrike" dirty="0">
                          <a:effectLst/>
                        </a:rPr>
                        <a:t> </a:t>
                      </a:r>
                      <a:r>
                        <a:rPr lang="en-US" sz="700" u="none" strike="noStrike" dirty="0">
                          <a:effectLst/>
                        </a:rPr>
                        <a:t>advertise the vacancy requesting the bilingual certification</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07181">
                <a:tc gridSpan="8">
                  <a:txBody>
                    <a:bodyPr/>
                    <a:lstStyle/>
                    <a:p>
                      <a:pPr algn="l" fontAlgn="t"/>
                      <a:r>
                        <a:rPr lang="sk-SK" sz="700" u="none" strike="noStrike" dirty="0">
                          <a:effectLst/>
                        </a:rPr>
                        <a:t> </a:t>
                      </a:r>
                      <a:r>
                        <a:rPr lang="en-US" sz="700" u="none" strike="noStrike" dirty="0">
                          <a:effectLst/>
                        </a:rPr>
                        <a:t>monitor testing opportunities for success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023797"/>
                  </a:ext>
                </a:extLst>
              </a:tr>
              <a:tr h="144947">
                <a:tc gridSpan="8">
                  <a:txBody>
                    <a:bodyPr/>
                    <a:lstStyle/>
                    <a:p>
                      <a:pPr algn="l" fontAlgn="t"/>
                      <a:r>
                        <a:rPr lang="sk-SK" sz="700" u="none" strike="noStrike" dirty="0">
                          <a:effectLst/>
                        </a:rPr>
                        <a:t> </a:t>
                      </a:r>
                      <a:r>
                        <a:rPr lang="en-US" sz="700" u="none" strike="noStrike" dirty="0">
                          <a:effectLst/>
                        </a:rPr>
                        <a:t>staff that complete testing may be considered for continued employment</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83599">
                <a:tc gridSpan="8">
                  <a:txBody>
                    <a:bodyPr/>
                    <a:lstStyle/>
                    <a:p>
                      <a:pPr algn="l" fontAlgn="t"/>
                      <a:r>
                        <a:rPr lang="sk-SK" sz="700" u="none" strike="noStrike" dirty="0">
                          <a:effectLst/>
                        </a:rPr>
                        <a:t> </a:t>
                      </a:r>
                      <a:r>
                        <a:rPr lang="en-US" sz="700" u="none" strike="noStrike" dirty="0">
                          <a:effectLst/>
                        </a:rPr>
                        <a:t>develop trainings and schedule the professional develop for teachers</a:t>
                      </a:r>
                      <a:endParaRPr lang="sk-SK" sz="700" b="0" i="0" u="none" strike="noStrike" dirty="0">
                        <a:solidFill>
                          <a:srgbClr val="000000"/>
                        </a:solidFill>
                        <a:effectLst/>
                        <a:latin typeface="Calibri Light"/>
                      </a:endParaRPr>
                    </a:p>
                  </a:txBody>
                  <a:tcPr marL="12700" marR="12700" marT="127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4004211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p:grpSpPr>
        <p:sp>
          <p:nvSpPr>
            <p:cNvPr id="5" name="Rectangle 4"/>
            <p:cNvSpPr/>
            <p:nvPr/>
          </p:nvSpPr>
          <p:spPr>
            <a:xfrm>
              <a:off x="-88900" y="203200"/>
              <a:ext cx="9307602" cy="596900"/>
            </a:xfrm>
            <a:prstGeom prst="rect">
              <a:avLst/>
            </a:prstGeom>
            <a:solidFill>
              <a:srgbClr val="49021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PROFESSIONAL DEVELOPMENT CALENDAR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38200" y="928436"/>
            <a:ext cx="10515600" cy="762252"/>
          </a:xfrm>
        </p:spPr>
        <p:txBody>
          <a:bodyPr/>
          <a:lstStyle/>
          <a:p>
            <a:r>
              <a:rPr lang="en-US" dirty="0"/>
              <a:t>                                   </a:t>
            </a:r>
            <a:endParaRPr lang="en-US" sz="4000" u="sng" dirty="0"/>
          </a:p>
        </p:txBody>
      </p:sp>
      <p:sp>
        <p:nvSpPr>
          <p:cNvPr id="10" name="Content Placeholder 9">
            <a:extLst>
              <a:ext uri="{FF2B5EF4-FFF2-40B4-BE49-F238E27FC236}">
                <a16:creationId xmlns:a16="http://schemas.microsoft.com/office/drawing/2014/main" id="{F04C2645-5A1D-41A1-9E42-5AEB57FBB585}"/>
              </a:ext>
            </a:extLst>
          </p:cNvPr>
          <p:cNvSpPr>
            <a:spLocks noGrp="1"/>
          </p:cNvSpPr>
          <p:nvPr>
            <p:ph idx="1"/>
          </p:nvPr>
        </p:nvSpPr>
        <p:spPr>
          <a:xfrm>
            <a:off x="922788" y="2466363"/>
            <a:ext cx="10431011" cy="3710600"/>
          </a:xfrm>
        </p:spPr>
        <p:txBody>
          <a:bodyPr/>
          <a:lstStyle/>
          <a:p>
            <a:r>
              <a:rPr lang="en-US" dirty="0"/>
              <a:t>PROFESSIONAL DEVELOPMENT PLAN</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57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0B6E6344860048B30CC370EE326BD3" ma:contentTypeVersion="13" ma:contentTypeDescription="Create a new document." ma:contentTypeScope="" ma:versionID="0c62235075442ac14ac63de6f460e0f5">
  <xsd:schema xmlns:xsd="http://www.w3.org/2001/XMLSchema" xmlns:xs="http://www.w3.org/2001/XMLSchema" xmlns:p="http://schemas.microsoft.com/office/2006/metadata/properties" xmlns:ns3="9d7a4941-8a91-40ea-a162-e39877bc2f4b" xmlns:ns4="1e27e4fc-9b9e-4b32-9930-d7d2ea597d4e" targetNamespace="http://schemas.microsoft.com/office/2006/metadata/properties" ma:root="true" ma:fieldsID="458d5ee2527d362a09d56bb410bf0fea" ns3:_="" ns4:_="">
    <xsd:import namespace="9d7a4941-8a91-40ea-a162-e39877bc2f4b"/>
    <xsd:import namespace="1e27e4fc-9b9e-4b32-9930-d7d2ea597d4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7a4941-8a91-40ea-a162-e39877bc2f4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27e4fc-9b9e-4b32-9930-d7d2ea597d4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D82739-0B01-4DBD-A8BA-28561F7C81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7a4941-8a91-40ea-a162-e39877bc2f4b"/>
    <ds:schemaRef ds:uri="1e27e4fc-9b9e-4b32-9930-d7d2ea597d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2557A7-20F7-4267-9353-C0ED61E009A5}">
  <ds:schemaRefs>
    <ds:schemaRef ds:uri="http://schemas.microsoft.com/sharepoint/v3/contenttype/forms"/>
  </ds:schemaRefs>
</ds:datastoreItem>
</file>

<file path=customXml/itemProps3.xml><?xml version="1.0" encoding="utf-8"?>
<ds:datastoreItem xmlns:ds="http://schemas.openxmlformats.org/officeDocument/2006/customXml" ds:itemID="{D4A54B8E-B31E-4ED9-9382-4FA1234C35BF}">
  <ds:schemaRefs>
    <ds:schemaRef ds:uri="http://purl.org/dc/terms/"/>
    <ds:schemaRef ds:uri="http://purl.org/dc/elements/1.1/"/>
    <ds:schemaRef ds:uri="9d7a4941-8a91-40ea-a162-e39877bc2f4b"/>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1e27e4fc-9b9e-4b32-9930-d7d2ea597d4e"/>
  </ds:schemaRefs>
</ds:datastoreItem>
</file>

<file path=docProps/app.xml><?xml version="1.0" encoding="utf-8"?>
<Properties xmlns="http://schemas.openxmlformats.org/officeDocument/2006/extended-properties" xmlns:vt="http://schemas.openxmlformats.org/officeDocument/2006/docPropsVTypes">
  <TotalTime>6029</TotalTime>
  <Words>26309</Words>
  <Application>Microsoft Office PowerPoint</Application>
  <PresentationFormat>Widescreen</PresentationFormat>
  <Paragraphs>4158</Paragraphs>
  <Slides>56</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Arial</vt:lpstr>
      <vt:lpstr>Calibri</vt:lpstr>
      <vt:lpstr>Calibri Light</vt:lpstr>
      <vt:lpstr>Cambria</vt:lpstr>
      <vt:lpstr>Gill Sans</vt:lpstr>
      <vt:lpstr>Symbol</vt:lpstr>
      <vt:lpstr>Office Theme</vt:lpstr>
      <vt:lpstr>1_Office Theme</vt:lpstr>
      <vt:lpstr>PowerPoint Presentation</vt:lpstr>
      <vt:lpstr>Executive Summary  Campus Improvement Plan: School Year 2019-2020 Campus Name: Cesar Chavez Elementary </vt:lpstr>
      <vt:lpstr>Mission Statement</vt:lpstr>
      <vt:lpstr>PowerPoint Presentation</vt:lpstr>
      <vt:lpstr>Cesar Chavez Elementary  SCHOOL PROFILE </vt:lpstr>
      <vt:lpstr>Campus SBDM Committee</vt:lpstr>
      <vt:lpstr>Site-Based Decision-Making Committee</vt:lpstr>
      <vt:lpstr>Site-Based Decision-Making Committee</vt:lpstr>
      <vt:lpstr>Site-Based Decision-Making Committee</vt:lpstr>
      <vt:lpstr>PowerPoint Presentation</vt:lpstr>
      <vt:lpstr>PowerPoint Presentation</vt:lpstr>
      <vt:lpstr>PowerPoint Presentation</vt:lpstr>
      <vt:lpstr>PowerPoint Presentation</vt:lpstr>
      <vt:lpstr>Comprehensive Needs Assessment Continued:  Goal 1-8 Summary  of Findings</vt:lpstr>
      <vt:lpstr>Summary  of Findings</vt:lpstr>
      <vt:lpstr>PowerPoint Presentation</vt:lpstr>
      <vt:lpstr>PowerPoint Presentation</vt:lpstr>
      <vt:lpstr>PowerPoint Presentation</vt:lpstr>
      <vt:lpstr>PowerPoint Presentation</vt:lpstr>
      <vt:lpstr>PowerPoint Presentation</vt:lpstr>
      <vt:lpstr>PowerPoint Presentation</vt:lpstr>
      <vt:lpstr>                                   Goals</vt:lpstr>
      <vt:lpstr>                                   </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Fox-Cardoza</dc:creator>
  <cp:lastModifiedBy>Corina Ramirez</cp:lastModifiedBy>
  <cp:revision>395</cp:revision>
  <dcterms:created xsi:type="dcterms:W3CDTF">2020-08-27T19:35:59Z</dcterms:created>
  <dcterms:modified xsi:type="dcterms:W3CDTF">2020-10-16T18:51:42Z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0x0101006A0B6E6344860048B30CC370EE326BD3</vt:lpwstr>
  </property>
</Properties>
</file>