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71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7F14-A07B-4058-BDB0-FA06EC3347A2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3F20-5648-4AC6-AB57-70E2BD256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7F14-A07B-4058-BDB0-FA06EC3347A2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3F20-5648-4AC6-AB57-70E2BD256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677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7F14-A07B-4058-BDB0-FA06EC3347A2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3F20-5648-4AC6-AB57-70E2BD256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34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7F14-A07B-4058-BDB0-FA06EC3347A2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3F20-5648-4AC6-AB57-70E2BD256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478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7F14-A07B-4058-BDB0-FA06EC3347A2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3F20-5648-4AC6-AB57-70E2BD256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44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7F14-A07B-4058-BDB0-FA06EC3347A2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3F20-5648-4AC6-AB57-70E2BD256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08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7F14-A07B-4058-BDB0-FA06EC3347A2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3F20-5648-4AC6-AB57-70E2BD256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676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7F14-A07B-4058-BDB0-FA06EC3347A2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3F20-5648-4AC6-AB57-70E2BD256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591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7F14-A07B-4058-BDB0-FA06EC3347A2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3F20-5648-4AC6-AB57-70E2BD256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194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7F14-A07B-4058-BDB0-FA06EC3347A2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3F20-5648-4AC6-AB57-70E2BD256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79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7F14-A07B-4058-BDB0-FA06EC3347A2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3F20-5648-4AC6-AB57-70E2BD256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472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C7F14-A07B-4058-BDB0-FA06EC3347A2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53F20-5648-4AC6-AB57-70E2BD256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518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4, Lesson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Life in the Region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065044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2590800"/>
                <a:gridCol w="2743200"/>
                <a:gridCol w="2667000"/>
              </a:tblGrid>
              <a:tr h="494143">
                <a:tc>
                  <a:txBody>
                    <a:bodyPr/>
                    <a:lstStyle/>
                    <a:p>
                      <a:r>
                        <a:rPr lang="en-US" dirty="0" smtClean="0"/>
                        <a:t>CITY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HISTORY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INDUSTRY</a:t>
                      </a:r>
                      <a:endParaRPr lang="en-US" dirty="0"/>
                    </a:p>
                  </a:txBody>
                  <a:tcPr/>
                </a:tc>
              </a:tr>
              <a:tr h="1588317">
                <a:tc>
                  <a:txBody>
                    <a:bodyPr/>
                    <a:lstStyle/>
                    <a:p>
                      <a:r>
                        <a:rPr lang="en-US" dirty="0" smtClean="0"/>
                        <a:t>New</a:t>
                      </a:r>
                      <a:r>
                        <a:rPr lang="en-US" baseline="0" dirty="0" smtClean="0"/>
                        <a:t> York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98906">
                <a:tc>
                  <a:txBody>
                    <a:bodyPr/>
                    <a:lstStyle/>
                    <a:p>
                      <a:r>
                        <a:rPr lang="en-US" dirty="0" smtClean="0"/>
                        <a:t>Chicago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88317">
                <a:tc>
                  <a:txBody>
                    <a:bodyPr/>
                    <a:lstStyle/>
                    <a:p>
                      <a:r>
                        <a:rPr lang="en-US" dirty="0" smtClean="0"/>
                        <a:t>Atlanta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588317">
                <a:tc>
                  <a:txBody>
                    <a:bodyPr/>
                    <a:lstStyle/>
                    <a:p>
                      <a:r>
                        <a:rPr lang="en-US" dirty="0" smtClean="0"/>
                        <a:t>New Orleans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381000"/>
            <a:ext cx="25145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On the Atlantic coast at the</a:t>
            </a:r>
          </a:p>
          <a:p>
            <a:r>
              <a:rPr lang="en-US" sz="2400" dirty="0" smtClean="0"/>
              <a:t>Mouth of the Hudson River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755571" y="533400"/>
            <a:ext cx="27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Originally called New Amsterdam</a:t>
            </a:r>
          </a:p>
          <a:p>
            <a:r>
              <a:rPr lang="en-US" sz="1600" dirty="0" smtClean="0"/>
              <a:t>Home 1 of busiest ports</a:t>
            </a:r>
          </a:p>
          <a:p>
            <a:r>
              <a:rPr lang="en-US" sz="1600" dirty="0" smtClean="0"/>
              <a:t>5 boroughs: Manhattan, Brooklyn, Queens, the Bronx, Staten Island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498772" y="533400"/>
            <a:ext cx="1839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Finance</a:t>
            </a:r>
          </a:p>
          <a:p>
            <a:r>
              <a:rPr lang="en-US" dirty="0" smtClean="0"/>
              <a:t>Advertising</a:t>
            </a:r>
          </a:p>
          <a:p>
            <a:r>
              <a:rPr lang="en-US" dirty="0" smtClean="0"/>
              <a:t>Entertainment</a:t>
            </a:r>
          </a:p>
          <a:p>
            <a:r>
              <a:rPr lang="en-US" dirty="0" smtClean="0"/>
              <a:t>tourism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2103060"/>
            <a:ext cx="251459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b/w Lake Michigan and the Mississippi River</a:t>
            </a:r>
            <a:endParaRPr lang="en-US" sz="2600" dirty="0"/>
          </a:p>
        </p:txBody>
      </p:sp>
      <p:sp>
        <p:nvSpPr>
          <p:cNvPr id="9" name="TextBox 8"/>
          <p:cNvSpPr txBox="1"/>
          <p:nvPr/>
        </p:nvSpPr>
        <p:spPr>
          <a:xfrm>
            <a:off x="3755572" y="2103060"/>
            <a:ext cx="26452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Connected to rest country by railroads &amp; canals</a:t>
            </a:r>
          </a:p>
          <a:p>
            <a:r>
              <a:rPr lang="en-US" sz="2000" dirty="0" smtClean="0"/>
              <a:t>B/m center of railroad travel by mid-1800s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6498772" y="2010965"/>
            <a:ext cx="26452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Shipping             finance</a:t>
            </a:r>
          </a:p>
          <a:p>
            <a:r>
              <a:rPr lang="en-US" dirty="0" smtClean="0"/>
              <a:t>Transportation</a:t>
            </a:r>
          </a:p>
          <a:p>
            <a:r>
              <a:rPr lang="en-US" dirty="0" smtClean="0"/>
              <a:t>Steel</a:t>
            </a:r>
          </a:p>
          <a:p>
            <a:r>
              <a:rPr lang="en-US" dirty="0" smtClean="0"/>
              <a:t>Machinery</a:t>
            </a:r>
          </a:p>
          <a:p>
            <a:r>
              <a:rPr lang="en-US" dirty="0" smtClean="0"/>
              <a:t>Manufacturing </a:t>
            </a:r>
          </a:p>
          <a:p>
            <a:r>
              <a:rPr lang="en-US" dirty="0" smtClean="0"/>
              <a:t>Printing/publishing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43000" y="3734276"/>
            <a:ext cx="25145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At the southern edge of Appalachian Mountain Range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755572" y="3734276"/>
            <a:ext cx="264522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dirty="0" smtClean="0"/>
              <a:t>Confederate supply depot during Civil War</a:t>
            </a:r>
          </a:p>
          <a:p>
            <a:r>
              <a:rPr lang="en-US" sz="1650" dirty="0" smtClean="0"/>
              <a:t>Burned by Union army, 1864</a:t>
            </a:r>
          </a:p>
          <a:p>
            <a:r>
              <a:rPr lang="en-US" sz="1650" dirty="0" smtClean="0"/>
              <a:t>Rebuilt after war, b/m symbol of strength &amp; rebirth</a:t>
            </a:r>
            <a:endParaRPr lang="en-US" sz="1650" dirty="0"/>
          </a:p>
        </p:txBody>
      </p:sp>
      <p:sp>
        <p:nvSpPr>
          <p:cNvPr id="13" name="TextBox 12"/>
          <p:cNvSpPr txBox="1"/>
          <p:nvPr/>
        </p:nvSpPr>
        <p:spPr>
          <a:xfrm>
            <a:off x="6520543" y="3734276"/>
            <a:ext cx="23186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Transportation</a:t>
            </a:r>
          </a:p>
          <a:p>
            <a:r>
              <a:rPr lang="en-US" dirty="0" smtClean="0"/>
              <a:t>Trade</a:t>
            </a:r>
          </a:p>
          <a:p>
            <a:r>
              <a:rPr lang="en-US" dirty="0" smtClean="0"/>
              <a:t>Education</a:t>
            </a:r>
          </a:p>
          <a:p>
            <a:r>
              <a:rPr lang="en-US" dirty="0" smtClean="0"/>
              <a:t>Culture</a:t>
            </a:r>
          </a:p>
          <a:p>
            <a:r>
              <a:rPr lang="en-US" dirty="0" smtClean="0"/>
              <a:t>publishing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143000" y="5303936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110 miles from Gulf of Mexico on Mississippi River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755572" y="5303936"/>
            <a:ext cx="26452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Began as shipping town</a:t>
            </a:r>
          </a:p>
          <a:p>
            <a:r>
              <a:rPr lang="en-US" sz="1600" dirty="0" smtClean="0"/>
              <a:t>Center of transportation &amp; trade during peace</a:t>
            </a:r>
          </a:p>
          <a:p>
            <a:r>
              <a:rPr lang="en-US" sz="1600" dirty="0" smtClean="0"/>
              <a:t>Major stop supply lines during war</a:t>
            </a:r>
          </a:p>
          <a:p>
            <a:r>
              <a:rPr lang="en-US" sz="1600" dirty="0" smtClean="0"/>
              <a:t>Damaged by H. Katrina, 2005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6520544" y="5303936"/>
            <a:ext cx="25472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Commercial trade</a:t>
            </a:r>
          </a:p>
          <a:p>
            <a:r>
              <a:rPr lang="en-US" dirty="0" smtClean="0"/>
              <a:t>Manufacturing</a:t>
            </a:r>
          </a:p>
          <a:p>
            <a:r>
              <a:rPr lang="en-US" dirty="0" smtClean="0"/>
              <a:t>Transportation</a:t>
            </a:r>
          </a:p>
          <a:p>
            <a:r>
              <a:rPr lang="en-US" dirty="0" smtClean="0"/>
              <a:t>Tourism</a:t>
            </a:r>
          </a:p>
          <a:p>
            <a:r>
              <a:rPr lang="en-US" dirty="0" smtClean="0"/>
              <a:t>Jazz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61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dirty="0" smtClean="0"/>
              <a:t>1. How is the United States a democracy?</a:t>
            </a:r>
          </a:p>
          <a:p>
            <a:r>
              <a:rPr lang="en-US" dirty="0" smtClean="0"/>
              <a:t>The people elect representatives to operate the government. </a:t>
            </a:r>
          </a:p>
          <a:p>
            <a:r>
              <a:rPr lang="en-US" dirty="0" smtClean="0"/>
              <a:t>2. How does the U.S. Constitution make sure that government power is shared? </a:t>
            </a:r>
          </a:p>
          <a:p>
            <a:r>
              <a:rPr lang="en-US" dirty="0" smtClean="0"/>
              <a:t>It divides the government into three separate but equal branches</a:t>
            </a:r>
          </a:p>
          <a:p>
            <a:r>
              <a:rPr lang="en-US" dirty="0" smtClean="0"/>
              <a:t>3. What are the three branches of the U.S. government?</a:t>
            </a:r>
          </a:p>
          <a:p>
            <a:r>
              <a:rPr lang="en-US" dirty="0" smtClean="0"/>
              <a:t>the executive branch (the president), the legislative branch (the House of Representatives and the Senate), and the judicial branch (federal courts)</a:t>
            </a:r>
          </a:p>
        </p:txBody>
      </p:sp>
    </p:spTree>
    <p:extLst>
      <p:ext uri="{BB962C8B-B14F-4D97-AF65-F5344CB8AC3E}">
        <p14:creationId xmlns:p14="http://schemas.microsoft.com/office/powerpoint/2010/main" val="102432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"/>
            <a:ext cx="9067800" cy="6781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4. What is one way government actions can affect land?</a:t>
            </a:r>
          </a:p>
          <a:p>
            <a:r>
              <a:rPr lang="en-US" dirty="0" smtClean="0"/>
              <a:t>Responses should point out that government actions can protect land, such as setting aside land for national parks; or that they can harm land, such as allowing practices that pollute rivers.</a:t>
            </a:r>
          </a:p>
          <a:p>
            <a:endParaRPr lang="en-US" dirty="0"/>
          </a:p>
          <a:p>
            <a:r>
              <a:rPr lang="en-US" dirty="0" smtClean="0"/>
              <a:t>5. What is one way government actions can affect people?</a:t>
            </a:r>
          </a:p>
          <a:p>
            <a:r>
              <a:rPr lang="en-US" dirty="0" smtClean="0"/>
              <a:t>Responses should point out that government actions can help people, such as helping people during emergencies; or that they can harm people, such as forcing Native Americans off their lands.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97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534400" cy="5897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380999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Service-based economy</a:t>
            </a:r>
            <a:endParaRPr lang="en-US" sz="3200" dirty="0"/>
          </a:p>
        </p:txBody>
      </p:sp>
      <p:sp>
        <p:nvSpPr>
          <p:cNvPr id="6" name="Down Arrow 5"/>
          <p:cNvSpPr/>
          <p:nvPr/>
        </p:nvSpPr>
        <p:spPr>
          <a:xfrm>
            <a:off x="2971800" y="96577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1944182"/>
            <a:ext cx="58776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Computer/information based economy</a:t>
            </a:r>
            <a:endParaRPr lang="en-US" sz="2800" dirty="0"/>
          </a:p>
        </p:txBody>
      </p:sp>
      <p:sp>
        <p:nvSpPr>
          <p:cNvPr id="8" name="Down Arrow 7"/>
          <p:cNvSpPr/>
          <p:nvPr/>
        </p:nvSpPr>
        <p:spPr>
          <a:xfrm>
            <a:off x="2971800" y="243474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5593" y="3581400"/>
            <a:ext cx="4197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Agriculture-based economy</a:t>
            </a:r>
            <a:endParaRPr lang="en-US" sz="2800" dirty="0"/>
          </a:p>
        </p:txBody>
      </p:sp>
      <p:sp>
        <p:nvSpPr>
          <p:cNvPr id="10" name="Down Arrow 9"/>
          <p:cNvSpPr/>
          <p:nvPr/>
        </p:nvSpPr>
        <p:spPr>
          <a:xfrm>
            <a:off x="2862649" y="410462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072651" y="5279963"/>
            <a:ext cx="4549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Manufacturing/industrial economy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6781800" y="380999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49143" y="1922410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16486" y="3463821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683829" y="5005232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2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44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2881</TotalTime>
  <Words>351</Words>
  <Application>Microsoft Office PowerPoint</Application>
  <PresentationFormat>On-screen Show (4:3)</PresentationFormat>
  <Paragraphs>66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Chapter 4, Lesson 3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4, Lesson 3</dc:title>
  <dc:creator>Sandra Hammon</dc:creator>
  <cp:lastModifiedBy>Katie</cp:lastModifiedBy>
  <cp:revision>6</cp:revision>
  <dcterms:created xsi:type="dcterms:W3CDTF">2016-03-21T15:06:48Z</dcterms:created>
  <dcterms:modified xsi:type="dcterms:W3CDTF">2016-03-23T15:16:44Z</dcterms:modified>
</cp:coreProperties>
</file>