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51" autoAdjust="0"/>
  </p:normalViewPr>
  <p:slideViewPr>
    <p:cSldViewPr>
      <p:cViewPr>
        <p:scale>
          <a:sx n="40" d="100"/>
          <a:sy n="40" d="100"/>
        </p:scale>
        <p:origin x="-322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87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9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0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4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7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76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9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4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A1F6-75AD-4725-9084-BAE9CE33C744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BDB58-BF72-4097-883A-7891B2EF8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228600"/>
            <a:ext cx="8915400" cy="64769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1. The center of Earth is called the </a:t>
            </a:r>
            <a:r>
              <a:rPr lang="en-US" sz="3600" u="sng" dirty="0" smtClean="0"/>
              <a:t>core</a:t>
            </a:r>
            <a:r>
              <a:rPr lang="en-US" sz="3600" dirty="0" smtClean="0"/>
              <a:t>.  It is divided into two parts, a </a:t>
            </a:r>
            <a:r>
              <a:rPr lang="en-US" sz="3600" u="sng" dirty="0" smtClean="0"/>
              <a:t>solid inner core </a:t>
            </a:r>
            <a:r>
              <a:rPr lang="en-US" sz="3600" dirty="0" smtClean="0"/>
              <a:t>and an </a:t>
            </a:r>
            <a:r>
              <a:rPr lang="en-US" sz="3600" u="sng" dirty="0" smtClean="0"/>
              <a:t>outer core </a:t>
            </a:r>
            <a:r>
              <a:rPr lang="en-US" sz="3600" dirty="0" smtClean="0"/>
              <a:t>made up of </a:t>
            </a:r>
            <a:r>
              <a:rPr lang="en-US" sz="3600" u="sng" dirty="0" smtClean="0"/>
              <a:t>melted liquid metal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2. The middle layer of Earth is called the </a:t>
            </a:r>
            <a:r>
              <a:rPr lang="en-US" sz="3600" u="sng" dirty="0" smtClean="0"/>
              <a:t>mantle</a:t>
            </a:r>
            <a:r>
              <a:rPr lang="en-US" sz="3600" dirty="0" smtClean="0"/>
              <a:t>.  It is made up of hot, dense rock called </a:t>
            </a:r>
            <a:r>
              <a:rPr lang="en-US" sz="3600" u="sng" dirty="0" smtClean="0"/>
              <a:t>magma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3. The outer layer of Earth is the </a:t>
            </a:r>
            <a:r>
              <a:rPr lang="en-US" sz="3600" u="sng" dirty="0" smtClean="0"/>
              <a:t>crust</a:t>
            </a:r>
            <a:r>
              <a:rPr lang="en-US" sz="3600" dirty="0" smtClean="0"/>
              <a:t>.  This is the </a:t>
            </a:r>
            <a:r>
              <a:rPr lang="en-US" sz="3600" u="sng" dirty="0" smtClean="0"/>
              <a:t>rocky shell </a:t>
            </a:r>
            <a:r>
              <a:rPr lang="en-US" sz="3600" dirty="0" smtClean="0"/>
              <a:t>that forms the surface of Earth.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35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624800"/>
              </p:ext>
            </p:extLst>
          </p:nvPr>
        </p:nvGraphicFramePr>
        <p:xfrm>
          <a:off x="0" y="30480"/>
          <a:ext cx="9144000" cy="662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3231"/>
                <a:gridCol w="5470769"/>
              </a:tblGrid>
              <a:tr h="1015204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Made up of</a:t>
                      </a:r>
                      <a:endParaRPr lang="en-US" dirty="0"/>
                    </a:p>
                  </a:txBody>
                  <a:tcPr/>
                </a:tc>
              </a:tr>
              <a:tr h="1752269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Hydrosphere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Water: oceans, seas, lakes, ponds, rivers, groundwater,</a:t>
                      </a:r>
                      <a:r>
                        <a:rPr lang="en-US" sz="2800" baseline="0" dirty="0" smtClean="0"/>
                        <a:t> and ice</a:t>
                      </a:r>
                      <a:endParaRPr lang="en-US" sz="2800" dirty="0"/>
                    </a:p>
                  </a:txBody>
                  <a:tcPr/>
                </a:tc>
              </a:tr>
              <a:tr h="1752269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Lithosphere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Landforms: mountains, hills, plateaus,</a:t>
                      </a:r>
                      <a:r>
                        <a:rPr lang="en-US" sz="2800" baseline="0" dirty="0" smtClean="0"/>
                        <a:t> plains, and ocean basins</a:t>
                      </a:r>
                      <a:endParaRPr lang="en-US" sz="2800" dirty="0"/>
                    </a:p>
                  </a:txBody>
                  <a:tcPr/>
                </a:tc>
              </a:tr>
              <a:tr h="1054829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Atmosphere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Gases: nitrogen, oxygen, and other gases</a:t>
                      </a:r>
                      <a:endParaRPr lang="en-US" sz="2800" dirty="0"/>
                    </a:p>
                  </a:txBody>
                  <a:tcPr/>
                </a:tc>
              </a:tr>
              <a:tr h="105482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Biosphere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Living things: people</a:t>
                      </a:r>
                      <a:r>
                        <a:rPr lang="en-US" sz="2800" baseline="0" dirty="0" smtClean="0"/>
                        <a:t>, animals, and plants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2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125113" cy="924475"/>
          </a:xfrm>
        </p:spPr>
        <p:txBody>
          <a:bodyPr/>
          <a:lstStyle/>
          <a:p>
            <a:r>
              <a:rPr lang="en-US" dirty="0" smtClean="0"/>
              <a:t>Factors that Influence Climate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791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1. Elevation:  The atmosphere is </a:t>
            </a:r>
            <a:r>
              <a:rPr lang="en-US" sz="2400" b="1" u="sng" dirty="0" smtClean="0"/>
              <a:t>thinner</a:t>
            </a:r>
            <a:r>
              <a:rPr lang="en-US" sz="2400" dirty="0" smtClean="0"/>
              <a:t> at higher elevations so the air holds less heat.</a:t>
            </a:r>
          </a:p>
          <a:p>
            <a:endParaRPr lang="en-US" sz="2400" dirty="0"/>
          </a:p>
          <a:p>
            <a:r>
              <a:rPr lang="en-US" sz="2400" dirty="0" smtClean="0"/>
              <a:t>2. Wind and Ocean Currents:  The movement of air and water helps to </a:t>
            </a:r>
            <a:r>
              <a:rPr lang="en-US" sz="2400" b="1" u="sng" dirty="0" smtClean="0"/>
              <a:t>balance</a:t>
            </a:r>
            <a:r>
              <a:rPr lang="en-US" sz="2400" dirty="0" smtClean="0"/>
              <a:t> the temperature on Earth.</a:t>
            </a:r>
          </a:p>
          <a:p>
            <a:endParaRPr lang="en-US" sz="2400" dirty="0"/>
          </a:p>
          <a:p>
            <a:r>
              <a:rPr lang="en-US" sz="2400" dirty="0" smtClean="0"/>
              <a:t>3. Weather:  Weather conditions that occur in an area over a </a:t>
            </a:r>
            <a:r>
              <a:rPr lang="en-US" sz="2400" b="1" u="sng" dirty="0" smtClean="0"/>
              <a:t>long</a:t>
            </a:r>
            <a:r>
              <a:rPr lang="en-US" sz="2400" dirty="0" smtClean="0"/>
              <a:t> period of time determine the region’s climate.</a:t>
            </a:r>
          </a:p>
          <a:p>
            <a:endParaRPr lang="en-US" sz="2400" dirty="0"/>
          </a:p>
          <a:p>
            <a:r>
              <a:rPr lang="en-US" sz="2400" dirty="0" smtClean="0"/>
              <a:t>4.  Landforms:  Landforms and land masses </a:t>
            </a:r>
            <a:r>
              <a:rPr lang="en-US" sz="2400" b="1" u="sng" dirty="0" smtClean="0"/>
              <a:t>change</a:t>
            </a:r>
            <a:r>
              <a:rPr lang="en-US" sz="2400" dirty="0" smtClean="0"/>
              <a:t>  the strength, speed, and direction of wind and ocean currents and affect precipitation.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822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233139"/>
              </p:ext>
            </p:extLst>
          </p:nvPr>
        </p:nvGraphicFramePr>
        <p:xfrm>
          <a:off x="0" y="0"/>
          <a:ext cx="9144000" cy="6979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858000"/>
              </a:tblGrid>
              <a:tr h="488341">
                <a:tc>
                  <a:txBody>
                    <a:bodyPr/>
                    <a:lstStyle/>
                    <a:p>
                      <a:r>
                        <a:rPr lang="en-US" dirty="0" smtClean="0"/>
                        <a:t>Climate Zone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84289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Tropical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Hot and Rainy</a:t>
                      </a:r>
                    </a:p>
                    <a:p>
                      <a:r>
                        <a:rPr lang="en-US" sz="2400" dirty="0" smtClean="0"/>
                        <a:t>Dense forests</a:t>
                      </a:r>
                      <a:endParaRPr lang="en-US" sz="2400" dirty="0"/>
                    </a:p>
                  </a:txBody>
                  <a:tcPr/>
                </a:tc>
              </a:tr>
              <a:tr h="84289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Desert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Dry</a:t>
                      </a:r>
                    </a:p>
                    <a:p>
                      <a:r>
                        <a:rPr lang="en-US" sz="2400" dirty="0" smtClean="0"/>
                        <a:t>Can be hot</a:t>
                      </a:r>
                      <a:r>
                        <a:rPr lang="en-US" sz="2400" baseline="0" dirty="0" smtClean="0"/>
                        <a:t> or cold depending on latitude</a:t>
                      </a:r>
                      <a:endParaRPr lang="en-US" sz="2400" dirty="0"/>
                    </a:p>
                  </a:txBody>
                  <a:tcPr/>
                </a:tc>
              </a:tr>
              <a:tr h="84289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Humid Temperate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All types</a:t>
                      </a:r>
                      <a:r>
                        <a:rPr lang="en-US" sz="2400" baseline="0" dirty="0" smtClean="0"/>
                        <a:t> of weather</a:t>
                      </a:r>
                    </a:p>
                    <a:p>
                      <a:r>
                        <a:rPr lang="en-US" sz="2400" baseline="0" dirty="0" smtClean="0"/>
                        <a:t>Changing seasons</a:t>
                      </a:r>
                      <a:endParaRPr lang="en-US" sz="2400" dirty="0"/>
                    </a:p>
                  </a:txBody>
                  <a:tcPr/>
                </a:tc>
              </a:tr>
              <a:tr h="1204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Cold</a:t>
                      </a:r>
                      <a:r>
                        <a:rPr lang="en-US" sz="2400" baseline="0" dirty="0" smtClean="0"/>
                        <a:t> Temperate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Generally</a:t>
                      </a:r>
                      <a:r>
                        <a:rPr lang="en-US" sz="2400" baseline="0" dirty="0" smtClean="0"/>
                        <a:t> cold and windy</a:t>
                      </a:r>
                    </a:p>
                    <a:p>
                      <a:r>
                        <a:rPr lang="en-US" sz="2400" baseline="0" dirty="0" smtClean="0"/>
                        <a:t>Short summer season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1204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Polar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Very cold</a:t>
                      </a:r>
                    </a:p>
                    <a:p>
                      <a:r>
                        <a:rPr lang="en-US" sz="2400" dirty="0" smtClean="0"/>
                        <a:t>Ice and</a:t>
                      </a:r>
                      <a:r>
                        <a:rPr lang="en-US" sz="2400" baseline="0" dirty="0" smtClean="0"/>
                        <a:t> snow covering the ground most of the year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1204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 Mountain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Variable conditions because the atmosphere</a:t>
                      </a:r>
                      <a:r>
                        <a:rPr lang="en-US" sz="2400" baseline="0" dirty="0" smtClean="0"/>
                        <a:t> cools with increasing elevation</a:t>
                      </a:r>
                    </a:p>
                    <a:p>
                      <a:r>
                        <a:rPr lang="en-US" sz="2400" baseline="0" dirty="0" smtClean="0"/>
                        <a:t>Found at the tops of high mountain ranges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13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1"/>
            <a:ext cx="8763000" cy="5029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LOOK AT THE PICTURES ON PAGE 53.  </a:t>
            </a:r>
          </a:p>
          <a:p>
            <a:r>
              <a:rPr lang="en-US" sz="4000" dirty="0" smtClean="0"/>
              <a:t>IN JOURNAL:  TELL WHAT CAUSED THE EVENTS HAPPENING IN THE PICTURES.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6403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7125113" cy="924475"/>
          </a:xfrm>
        </p:spPr>
        <p:txBody>
          <a:bodyPr/>
          <a:lstStyle/>
          <a:p>
            <a:r>
              <a:rPr lang="en-US" dirty="0" smtClean="0"/>
              <a:t>Lesson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867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1524000"/>
            <a:ext cx="3810000" cy="48320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Effect:  Creates Landforms such as mountains, volcanoes, and islands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28600" y="1524000"/>
            <a:ext cx="4114800" cy="411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Cause: The surface plates that make up Earth’s crust move and shift over millions of year.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9221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8991600" cy="6705599"/>
          </a:xfrm>
        </p:spPr>
        <p:txBody>
          <a:bodyPr/>
          <a:lstStyle/>
          <a:p>
            <a:r>
              <a:rPr lang="en-US" dirty="0" err="1" smtClean="0"/>
              <a:t>EeEA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04800" y="838200"/>
            <a:ext cx="4038600" cy="4953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CAUSE: The surface plates move suddenly along fault lines.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15840" y="2209800"/>
            <a:ext cx="41148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EFFECT:  Earthquakes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64664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28600" y="914400"/>
            <a:ext cx="4724400" cy="487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CAUSE: A volcano erupts or the surface plates move suddenly under the ocean floor.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0" y="2057400"/>
            <a:ext cx="2748253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/>
              <a:t>EFFECT:</a:t>
            </a:r>
          </a:p>
          <a:p>
            <a:endParaRPr lang="en-US" sz="4800" dirty="0"/>
          </a:p>
          <a:p>
            <a:r>
              <a:rPr lang="en-US" sz="4800" dirty="0" smtClean="0"/>
              <a:t>Tsunami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6021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462166"/>
              </p:ext>
            </p:extLst>
          </p:nvPr>
        </p:nvGraphicFramePr>
        <p:xfrm>
          <a:off x="15240" y="152402"/>
          <a:ext cx="9144000" cy="6385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810350">
                <a:tc>
                  <a:txBody>
                    <a:bodyPr/>
                    <a:lstStyle/>
                    <a:p>
                      <a:r>
                        <a:rPr lang="en-US" dirty="0" smtClean="0"/>
                        <a:t>Force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</a:tr>
              <a:tr h="1393802">
                <a:tc>
                  <a:txBody>
                    <a:bodyPr/>
                    <a:lstStyle/>
                    <a:p>
                      <a:r>
                        <a:rPr lang="en-US" dirty="0" smtClean="0"/>
                        <a:t>Weathering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Earth’s surface is</a:t>
                      </a:r>
                      <a:r>
                        <a:rPr lang="en-US" baseline="0" dirty="0" smtClean="0"/>
                        <a:t> worn away by forces such as wind, rain, chemicals, and the movement of ice or 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Chipped edges or smoothed features on an old building</a:t>
                      </a:r>
                      <a:r>
                        <a:rPr lang="en-US" baseline="0" dirty="0" smtClean="0"/>
                        <a:t> or statue</a:t>
                      </a:r>
                      <a:endParaRPr lang="en-US" dirty="0"/>
                    </a:p>
                  </a:txBody>
                  <a:tcPr/>
                </a:tc>
              </a:tr>
              <a:tr h="1393802">
                <a:tc>
                  <a:txBody>
                    <a:bodyPr/>
                    <a:lstStyle/>
                    <a:p>
                      <a:r>
                        <a:rPr lang="en-US" dirty="0" smtClean="0"/>
                        <a:t>Erosion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Weathered bits of rock are moved elsewhere by water, wind, or</a:t>
                      </a:r>
                      <a:r>
                        <a:rPr lang="en-US" baseline="0" dirty="0" smtClean="0"/>
                        <a:t> 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Grand Canyon formed partially by erosion caused by water and winds</a:t>
                      </a:r>
                      <a:endParaRPr lang="en-US" dirty="0"/>
                    </a:p>
                  </a:txBody>
                  <a:tcPr/>
                </a:tc>
              </a:tr>
              <a:tr h="1393802">
                <a:tc>
                  <a:txBody>
                    <a:bodyPr/>
                    <a:lstStyle/>
                    <a:p>
                      <a:r>
                        <a:rPr lang="en-US" dirty="0" smtClean="0"/>
                        <a:t>Buildup and Movement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buildup of materials</a:t>
                      </a:r>
                      <a:r>
                        <a:rPr lang="en-US" baseline="0" dirty="0" smtClean="0"/>
                        <a:t> moved by water, ice, or snow creates landforms such as beaches, islands, and plains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Sandy beaches are formed by waves pounding rocks into tiny grains of sand and depositing them along the coastline.</a:t>
                      </a:r>
                      <a:endParaRPr lang="en-US" dirty="0"/>
                    </a:p>
                  </a:txBody>
                  <a:tcPr/>
                </a:tc>
              </a:tr>
              <a:tr h="1393802">
                <a:tc>
                  <a:txBody>
                    <a:bodyPr/>
                    <a:lstStyle/>
                    <a:p>
                      <a:r>
                        <a:rPr lang="en-US" dirty="0" smtClean="0"/>
                        <a:t>Human Actions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Such as mining, building canals,</a:t>
                      </a:r>
                      <a:r>
                        <a:rPr lang="en-US" baseline="0" dirty="0" smtClean="0"/>
                        <a:t> cutting down trees, and pollution change the surface of Earth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Entire mountains have</a:t>
                      </a:r>
                      <a:r>
                        <a:rPr lang="en-US" baseline="0" dirty="0" smtClean="0"/>
                        <a:t> been level by coal mining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8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2, Lesson 3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Land and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1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Land Takes Different Forms</a:t>
            </a:r>
          </a:p>
          <a:p>
            <a:endParaRPr lang="en-US" sz="3600" dirty="0" smtClean="0"/>
          </a:p>
          <a:p>
            <a:r>
              <a:rPr lang="en-US" sz="3600" dirty="0" smtClean="0"/>
              <a:t>1. a flat landform that rises above the surrounding land</a:t>
            </a:r>
          </a:p>
          <a:p>
            <a:r>
              <a:rPr lang="en-US" sz="3600" dirty="0" smtClean="0"/>
              <a:t>Plateau</a:t>
            </a:r>
          </a:p>
          <a:p>
            <a:endParaRPr lang="en-US" sz="3600" dirty="0" smtClean="0"/>
          </a:p>
          <a:p>
            <a:r>
              <a:rPr lang="en-US" sz="3600" dirty="0" smtClean="0"/>
              <a:t>2.a flat or gently rolling landform that can be found inland or along a coastline.</a:t>
            </a:r>
          </a:p>
          <a:p>
            <a:r>
              <a:rPr lang="en-US" sz="3600" dirty="0" smtClean="0"/>
              <a:t>Plain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62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067800" cy="6857999"/>
          </a:xfrm>
        </p:spPr>
        <p:txBody>
          <a:bodyPr>
            <a:normAutofit lnSpcReduction="10000"/>
          </a:bodyPr>
          <a:lstStyle/>
          <a:p>
            <a:endParaRPr lang="en-US" sz="2400" dirty="0" smtClean="0"/>
          </a:p>
          <a:p>
            <a:r>
              <a:rPr lang="en-US" dirty="0" smtClean="0"/>
              <a:t>3. a lowland area between two higher side</a:t>
            </a:r>
          </a:p>
          <a:p>
            <a:r>
              <a:rPr lang="en-US" dirty="0" smtClean="0"/>
              <a:t>valley</a:t>
            </a:r>
          </a:p>
          <a:p>
            <a:r>
              <a:rPr lang="en-US" dirty="0" smtClean="0"/>
              <a:t>4. the largest of all landmasses that can be bordered by land and water or completely surrounded by water.</a:t>
            </a:r>
          </a:p>
          <a:p>
            <a:r>
              <a:rPr lang="en-US" dirty="0" smtClean="0"/>
              <a:t>continent</a:t>
            </a:r>
          </a:p>
          <a:p>
            <a:r>
              <a:rPr lang="en-US" dirty="0" smtClean="0"/>
              <a:t>5. a smaller landmass that is completely surrounded by water</a:t>
            </a:r>
          </a:p>
          <a:p>
            <a:r>
              <a:rPr lang="en-US" dirty="0" smtClean="0"/>
              <a:t>Island</a:t>
            </a:r>
          </a:p>
          <a:p>
            <a:r>
              <a:rPr lang="en-US" dirty="0" smtClean="0"/>
              <a:t>6. a long, narrow landform that extends into a river, lake, or ocean</a:t>
            </a:r>
          </a:p>
          <a:p>
            <a:r>
              <a:rPr lang="en-US" dirty="0" smtClean="0"/>
              <a:t>peninsula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43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91600" cy="6857999"/>
          </a:xfrm>
        </p:spPr>
        <p:txBody>
          <a:bodyPr>
            <a:noAutofit/>
          </a:bodyPr>
          <a:lstStyle/>
          <a:p>
            <a:r>
              <a:rPr lang="en-US" sz="2800" dirty="0" smtClean="0"/>
              <a:t>7. a narrow strip of land connecting two larger land areas</a:t>
            </a:r>
          </a:p>
          <a:p>
            <a:r>
              <a:rPr lang="en-US" sz="2800" dirty="0" smtClean="0"/>
              <a:t>Isthmus</a:t>
            </a:r>
          </a:p>
          <a:p>
            <a:endParaRPr lang="en-US" sz="2800" dirty="0"/>
          </a:p>
          <a:p>
            <a:r>
              <a:rPr lang="en-US" sz="2800" dirty="0" smtClean="0"/>
              <a:t>8. an underwater plain that borders a continent</a:t>
            </a:r>
          </a:p>
          <a:p>
            <a:r>
              <a:rPr lang="en-US" sz="2800" dirty="0" smtClean="0"/>
              <a:t>Continental shelf</a:t>
            </a:r>
          </a:p>
          <a:p>
            <a:endParaRPr lang="en-US" sz="2800" dirty="0"/>
          </a:p>
          <a:p>
            <a:r>
              <a:rPr lang="en-US" sz="2800" dirty="0" smtClean="0"/>
              <a:t>9. a long, narrow, steep-sided cut in the ground or the ocean floor</a:t>
            </a:r>
          </a:p>
          <a:p>
            <a:r>
              <a:rPr lang="en-US" sz="2800" dirty="0" smtClean="0"/>
              <a:t>Trench</a:t>
            </a:r>
          </a:p>
          <a:p>
            <a:endParaRPr lang="en-US" sz="2800" dirty="0"/>
          </a:p>
          <a:p>
            <a:r>
              <a:rPr lang="en-US" sz="2800" dirty="0" smtClean="0"/>
              <a:t>10. a string of mountains on land or on the ocean floor</a:t>
            </a:r>
          </a:p>
          <a:p>
            <a:r>
              <a:rPr lang="en-US" sz="2800" dirty="0" smtClean="0"/>
              <a:t>Mountain range</a:t>
            </a:r>
          </a:p>
        </p:txBody>
      </p:sp>
    </p:spTree>
    <p:extLst>
      <p:ext uri="{BB962C8B-B14F-4D97-AF65-F5344CB8AC3E}">
        <p14:creationId xmlns:p14="http://schemas.microsoft.com/office/powerpoint/2010/main" val="55869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6705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1. The water on Earth’s surface is mainly freshwater.</a:t>
            </a:r>
          </a:p>
          <a:p>
            <a:r>
              <a:rPr lang="en-US" sz="3200" dirty="0" smtClean="0"/>
              <a:t>False</a:t>
            </a:r>
          </a:p>
          <a:p>
            <a:r>
              <a:rPr lang="en-US" sz="3200" dirty="0" smtClean="0"/>
              <a:t>About 97% of Earth’s water is saltwater.</a:t>
            </a:r>
          </a:p>
          <a:p>
            <a:endParaRPr lang="en-US" sz="3200" dirty="0"/>
          </a:p>
          <a:p>
            <a:r>
              <a:rPr lang="en-US" sz="3200" dirty="0" smtClean="0"/>
              <a:t>2. Plants and animals can’t live in salt water.</a:t>
            </a:r>
          </a:p>
          <a:p>
            <a:r>
              <a:rPr lang="en-US" sz="3200" dirty="0" smtClean="0"/>
              <a:t>False</a:t>
            </a:r>
          </a:p>
          <a:p>
            <a:r>
              <a:rPr lang="en-US" sz="3200" dirty="0" smtClean="0"/>
              <a:t>Salt water supports a huge variety of plant and animal life.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351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400799"/>
          </a:xfrm>
        </p:spPr>
        <p:txBody>
          <a:bodyPr>
            <a:normAutofit/>
          </a:bodyPr>
          <a:lstStyle/>
          <a:p>
            <a:r>
              <a:rPr lang="en-US" sz="3200" dirty="0"/>
              <a:t>3. Desalination is a process that makes salt water safe to drink.</a:t>
            </a:r>
          </a:p>
          <a:p>
            <a:r>
              <a:rPr lang="en-US" sz="3200" dirty="0" smtClean="0"/>
              <a:t>True</a:t>
            </a:r>
          </a:p>
          <a:p>
            <a:endParaRPr lang="en-US" sz="3200" dirty="0"/>
          </a:p>
          <a:p>
            <a:r>
              <a:rPr lang="en-US" sz="3200" dirty="0" smtClean="0"/>
              <a:t>4. Most freshwater on Earth is found in lakes, rivers, ponds, swamps, marshes, and underground.</a:t>
            </a:r>
          </a:p>
          <a:p>
            <a:r>
              <a:rPr lang="en-US" sz="3200" dirty="0" smtClean="0"/>
              <a:t>False</a:t>
            </a:r>
          </a:p>
          <a:p>
            <a:r>
              <a:rPr lang="en-US" sz="3200" dirty="0" smtClean="0"/>
              <a:t>Most of Earth’s freshwater is frozen in Arctic and Antarctica ice caps.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0342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05599"/>
          </a:xfrm>
        </p:spPr>
        <p:txBody>
          <a:bodyPr>
            <a:normAutofit lnSpcReduction="10000"/>
          </a:bodyPr>
          <a:lstStyle/>
          <a:p>
            <a:r>
              <a:rPr lang="en-US" sz="3400" dirty="0" smtClean="0"/>
              <a:t>5. Groundwater contained inside Earth’s crust is an important source of drinking water.</a:t>
            </a:r>
          </a:p>
          <a:p>
            <a:r>
              <a:rPr lang="en-US" sz="3400" dirty="0" smtClean="0"/>
              <a:t>True</a:t>
            </a:r>
          </a:p>
          <a:p>
            <a:endParaRPr lang="en-US" sz="3400" dirty="0"/>
          </a:p>
          <a:p>
            <a:r>
              <a:rPr lang="en-US" sz="3400" dirty="0" smtClean="0"/>
              <a:t>6. The world’s four huge oceans are all connected to form one enormous global ocean.</a:t>
            </a:r>
          </a:p>
          <a:p>
            <a:r>
              <a:rPr lang="en-US" sz="3400" dirty="0" smtClean="0"/>
              <a:t>True</a:t>
            </a:r>
          </a:p>
          <a:p>
            <a:r>
              <a:rPr lang="en-US" sz="3400" dirty="0" smtClean="0"/>
              <a:t>7. A coastal area where ocean water is completely surrounded by land is called a bay.</a:t>
            </a:r>
          </a:p>
          <a:p>
            <a:r>
              <a:rPr lang="en-US" sz="3400" dirty="0" smtClean="0"/>
              <a:t>False</a:t>
            </a:r>
          </a:p>
          <a:p>
            <a:r>
              <a:rPr lang="en-US" sz="3400" dirty="0" smtClean="0"/>
              <a:t>A bay is a coastal are where ocean water is partially surrounded by land.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60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8. A gulf is a larger area of ocean waters surrounded by continents and islands.</a:t>
            </a:r>
          </a:p>
          <a:p>
            <a:r>
              <a:rPr lang="en-US" sz="2800" dirty="0" smtClean="0"/>
              <a:t>True</a:t>
            </a:r>
          </a:p>
          <a:p>
            <a:r>
              <a:rPr lang="en-US" sz="2800" dirty="0" smtClean="0"/>
              <a:t>9.Most rivers begin at an ocean or lake and flow toward higher ground.</a:t>
            </a:r>
          </a:p>
          <a:p>
            <a:r>
              <a:rPr lang="en-US" sz="2800" dirty="0" smtClean="0"/>
              <a:t>False</a:t>
            </a:r>
          </a:p>
          <a:p>
            <a:r>
              <a:rPr lang="en-US" sz="2800" dirty="0" smtClean="0"/>
              <a:t>Rivers begin at a source where water feeds into them and flow into another source of water, such as a lake, another river, or an ocean.</a:t>
            </a:r>
          </a:p>
          <a:p>
            <a:r>
              <a:rPr lang="en-US" sz="2800" dirty="0" smtClean="0"/>
              <a:t>10. A delta is an area where  sand, silt, clay, or gravel is deposited at the mouth of a river.</a:t>
            </a:r>
          </a:p>
          <a:p>
            <a:r>
              <a:rPr lang="en-US" sz="2800" dirty="0" smtClean="0"/>
              <a:t>True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332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tie\AppData\Local\Microsoft\Windows\Temporary Internet Files\Content.IE5\T7EV2DOS\large-water-drop-66.6-14283[1]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" y="3429000"/>
            <a:ext cx="3276600" cy="290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Katie\AppData\Local\Microsoft\Windows\Temporary Internet Files\Content.IE5\T7EV2DOS\large-water-drop-66.6-14283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15256"/>
            <a:ext cx="30546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Katie\AppData\Local\Microsoft\Windows\Temporary Internet Files\Content.IE5\T7EV2DOS\large-water-drop-66.6-14283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174" y="68781"/>
            <a:ext cx="3914426" cy="34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1700" y="1371599"/>
            <a:ext cx="2514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Heat energy from the sun</a:t>
            </a:r>
          </a:p>
          <a:p>
            <a:r>
              <a:rPr lang="en-US" sz="2000" dirty="0" smtClean="0"/>
              <a:t>Causes liquid water to </a:t>
            </a:r>
          </a:p>
          <a:p>
            <a:r>
              <a:rPr lang="en-US" sz="2000" dirty="0" smtClean="0"/>
              <a:t>Change into water vapor</a:t>
            </a:r>
          </a:p>
          <a:p>
            <a:r>
              <a:rPr lang="en-US" sz="2000" dirty="0" smtClean="0"/>
              <a:t>And become part of the atmosphere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880749"/>
            <a:ext cx="2534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Water vapor rises,</a:t>
            </a:r>
          </a:p>
          <a:p>
            <a:r>
              <a:rPr lang="en-US" dirty="0" smtClean="0"/>
              <a:t>gathers, into clouds, and </a:t>
            </a:r>
          </a:p>
          <a:p>
            <a:r>
              <a:rPr lang="en-US" dirty="0" smtClean="0"/>
              <a:t>Transforms into a denser</a:t>
            </a:r>
          </a:p>
          <a:p>
            <a:r>
              <a:rPr lang="en-US" dirty="0" smtClean="0"/>
              <a:t>Liquid or solid state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4880749"/>
            <a:ext cx="21330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Water falls back </a:t>
            </a:r>
          </a:p>
          <a:p>
            <a:r>
              <a:rPr lang="en-US" dirty="0" smtClean="0"/>
              <a:t>To Earth’s surface</a:t>
            </a:r>
          </a:p>
          <a:p>
            <a:r>
              <a:rPr lang="en-US" dirty="0" smtClean="0"/>
              <a:t>As rain, hail, or snow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71700" y="685799"/>
            <a:ext cx="3217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 EVAPORATION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4267200"/>
            <a:ext cx="2510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2. CONDENSATION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65771" y="4248149"/>
            <a:ext cx="2345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3. PRECIPITATION</a:t>
            </a:r>
            <a:endParaRPr lang="en-US" sz="2400" dirty="0"/>
          </a:p>
        </p:txBody>
      </p:sp>
      <p:pic>
        <p:nvPicPr>
          <p:cNvPr id="1027" name="Picture 3" descr="C:\Users\Katie\AppData\Local\Microsoft\Windows\Temporary Internet Files\Content.IE5\T7EV2DOS\large-water-drop-66.6-14283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301" y="1261618"/>
            <a:ext cx="2024498" cy="201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661679" y="2213756"/>
            <a:ext cx="2008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COLLECTION</a:t>
            </a:r>
            <a:endParaRPr lang="en-US" dirty="0"/>
          </a:p>
        </p:txBody>
      </p:sp>
      <p:sp>
        <p:nvSpPr>
          <p:cNvPr id="13" name="Curved Right Arrow 12"/>
          <p:cNvSpPr/>
          <p:nvPr/>
        </p:nvSpPr>
        <p:spPr>
          <a:xfrm rot="15983267">
            <a:off x="3912574" y="5005231"/>
            <a:ext cx="731520" cy="21516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Right Arrow 15"/>
          <p:cNvSpPr/>
          <p:nvPr/>
        </p:nvSpPr>
        <p:spPr>
          <a:xfrm>
            <a:off x="701040" y="2039306"/>
            <a:ext cx="731520" cy="21516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Right Arrow 16"/>
          <p:cNvSpPr/>
          <p:nvPr/>
        </p:nvSpPr>
        <p:spPr>
          <a:xfrm rot="13181179">
            <a:off x="7809750" y="2542521"/>
            <a:ext cx="731520" cy="21516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urved Right Arrow 17"/>
          <p:cNvSpPr/>
          <p:nvPr/>
        </p:nvSpPr>
        <p:spPr>
          <a:xfrm rot="6069985">
            <a:off x="5886177" y="-245745"/>
            <a:ext cx="731520" cy="21516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7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11679</TotalTime>
  <Words>991</Words>
  <Application>Microsoft Office PowerPoint</Application>
  <PresentationFormat>On-screen Show (4:3)</PresentationFormat>
  <Paragraphs>141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Factors that Influence Climate</vt:lpstr>
      <vt:lpstr>PowerPoint Presentation</vt:lpstr>
      <vt:lpstr>BELLWORK</vt:lpstr>
      <vt:lpstr>Lesson 2</vt:lpstr>
      <vt:lpstr>PowerPoint Presentation</vt:lpstr>
      <vt:lpstr>PowerPoint Presentation</vt:lpstr>
      <vt:lpstr>PowerPoint Presentation</vt:lpstr>
      <vt:lpstr>Chapter 2, Lesson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</dc:creator>
  <cp:lastModifiedBy>Katie</cp:lastModifiedBy>
  <cp:revision>18</cp:revision>
  <dcterms:created xsi:type="dcterms:W3CDTF">2016-02-02T13:55:54Z</dcterms:created>
  <dcterms:modified xsi:type="dcterms:W3CDTF">2016-02-10T16:35:19Z</dcterms:modified>
</cp:coreProperties>
</file>