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6"/>
  </p:notesMasterIdLst>
  <p:sldIdLst>
    <p:sldId id="256" r:id="rId2"/>
    <p:sldId id="257" r:id="rId3"/>
    <p:sldId id="260" r:id="rId4"/>
    <p:sldId id="261" r:id="rId5"/>
    <p:sldId id="258" r:id="rId6"/>
    <p:sldId id="271" r:id="rId7"/>
    <p:sldId id="259" r:id="rId8"/>
    <p:sldId id="262" r:id="rId9"/>
    <p:sldId id="263" r:id="rId10"/>
    <p:sldId id="264" r:id="rId11"/>
    <p:sldId id="267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951B37E-4AD3-413A-8EC0-0EB7EB84C0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A4059B-E576-41EF-867C-3E4E456C139B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kumimoji="1" lang="en-US" sz="2400">
                <a:latin typeface="Times New Roman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kumimoji="1" lang="en-US" sz="2400">
                <a:latin typeface="Times New Roman" charset="0"/>
              </a:endParaRP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32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1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2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2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fld id="{C64A759F-CAB5-4C5D-B8D6-0A057330CF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C1F45-A3EA-4FAC-9DE8-D4DB623231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BAD67-5365-4567-B958-A4998D278E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125BD-DD51-40E7-A9CE-270B874D8E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137050-57BE-41FE-BBBF-B66A145DE5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FF16F-7A2B-4721-847D-6B9E690EAA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07FFB-1236-43E1-A83B-FC6A704D8D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29191A-EAB1-414E-B90D-28899E446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8805A-CA88-4B96-887F-439492E22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DC08B-384B-4625-91C9-06A5BEA6D2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956F6-B330-47E4-BB43-6B47173098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38200" y="2362200"/>
            <a:ext cx="7693025" cy="372427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1D095-2F01-4EF4-983B-278E299885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4100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1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033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4103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4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102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2600" b="1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fld id="{2CC56886-070B-4EBF-AB46-3CEFAC274C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Three Key Economic questions and Three types of Economies </a:t>
            </a:r>
            <a:br>
              <a:rPr lang="en-US" smtClean="0"/>
            </a:br>
            <a:r>
              <a:rPr lang="en-US" smtClean="0"/>
              <a:t>chapter 2.1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4800600" y="5562600"/>
            <a:ext cx="4038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If your cow isn’t giving any milk maybe it’s time to sell him.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 Economic Question #1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buFont typeface="Wingdings" pitchFamily="2" charset="2"/>
              <a:buNone/>
            </a:pPr>
            <a:r>
              <a:rPr lang="en-US" altLang="en-US" sz="3200" smtClean="0"/>
              <a:t>1. </a:t>
            </a:r>
            <a:r>
              <a:rPr lang="en-US" altLang="en-US" sz="3600" u="sng" smtClean="0"/>
              <a:t>What goods </a:t>
            </a:r>
            <a:r>
              <a:rPr lang="en-US" altLang="en-US" sz="3600" smtClean="0"/>
              <a:t>and </a:t>
            </a:r>
            <a:r>
              <a:rPr lang="en-US" altLang="en-US" sz="3600" u="sng" smtClean="0"/>
              <a:t>service</a:t>
            </a:r>
            <a:r>
              <a:rPr lang="en-US" altLang="en-US" sz="3600" smtClean="0"/>
              <a:t>s should be </a:t>
            </a:r>
            <a:r>
              <a:rPr lang="en-US" altLang="en-US" sz="3600" u="sng" smtClean="0"/>
              <a:t>produced?</a:t>
            </a:r>
            <a:r>
              <a:rPr lang="en-US" altLang="en-US" sz="3600" smtClean="0"/>
              <a:t>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mtClean="0"/>
              <a:t>How much of our resources should we devote to national defense, education, public health and welfare, or consumer goods --- the guns versus butter debate.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	</a:t>
            </a:r>
            <a:br>
              <a:rPr lang="en-US" altLang="en-US" sz="3200" smtClean="0"/>
            </a:br>
            <a:r>
              <a:rPr lang="en-US" sz="3200" smtClean="0"/>
              <a:t/>
            </a:r>
            <a:br>
              <a:rPr lang="en-US" sz="3200" smtClean="0"/>
            </a:br>
            <a:r>
              <a:rPr lang="en-US" sz="3200" smtClean="0"/>
              <a:t>Key Economic Question #2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buFont typeface="Wingdings" pitchFamily="2" charset="2"/>
              <a:buNone/>
            </a:pPr>
            <a:r>
              <a:rPr lang="en-US" altLang="en-US" sz="3200" smtClean="0"/>
              <a:t>2.  </a:t>
            </a:r>
            <a:r>
              <a:rPr lang="en-US" altLang="en-US" sz="3600" u="sng" smtClean="0"/>
              <a:t>How </a:t>
            </a:r>
            <a:r>
              <a:rPr lang="en-US" altLang="en-US" sz="3600" smtClean="0"/>
              <a:t>should these </a:t>
            </a:r>
            <a:r>
              <a:rPr lang="en-US" altLang="en-US" sz="3600" u="sng" smtClean="0"/>
              <a:t>goods</a:t>
            </a:r>
            <a:r>
              <a:rPr lang="en-US" altLang="en-US" sz="3600" smtClean="0"/>
              <a:t> and </a:t>
            </a:r>
            <a:r>
              <a:rPr lang="en-US" altLang="en-US" sz="3600" u="sng" smtClean="0"/>
              <a:t>services</a:t>
            </a:r>
            <a:r>
              <a:rPr lang="en-US" altLang="en-US" sz="3600" smtClean="0"/>
              <a:t> be </a:t>
            </a:r>
            <a:r>
              <a:rPr lang="en-US" altLang="en-US" sz="3600" u="sng" smtClean="0"/>
              <a:t>produced?</a:t>
            </a:r>
            <a:r>
              <a:rPr lang="en-US" altLang="en-US" u="sng" smtClean="0"/>
              <a:t>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mtClean="0"/>
              <a:t>What combination of factor resources – land, labor, and capital – should be used.  i.e. manual labor versus mechanical labor.	</a:t>
            </a:r>
          </a:p>
          <a:p>
            <a:pPr eaLnBrk="1" hangingPunct="1">
              <a:buFont typeface="Wingdings" pitchFamily="2" charset="2"/>
              <a:buChar char="§"/>
            </a:pPr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 Economic Question #3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3600" smtClean="0"/>
              <a:t>3. </a:t>
            </a:r>
            <a:r>
              <a:rPr lang="en-US" altLang="en-US" sz="3600" u="sng" smtClean="0"/>
              <a:t>Who consumes </a:t>
            </a:r>
            <a:r>
              <a:rPr lang="en-US" altLang="en-US" sz="3600" smtClean="0"/>
              <a:t>these </a:t>
            </a:r>
            <a:r>
              <a:rPr lang="en-US" altLang="en-US" sz="3600" u="sng" smtClean="0"/>
              <a:t>goods</a:t>
            </a:r>
            <a:r>
              <a:rPr lang="en-US" altLang="en-US" sz="3600" smtClean="0"/>
              <a:t> and </a:t>
            </a:r>
            <a:r>
              <a:rPr lang="en-US" altLang="en-US" sz="3600" u="sng" smtClean="0"/>
              <a:t>services?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2400" smtClean="0"/>
              <a:t>How will the income be distributed?  How will factor payments be determined?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Economic Goals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438400" y="2362200"/>
            <a:ext cx="4343400" cy="273050"/>
            <a:chOff x="1536" y="1536"/>
            <a:chExt cx="2736" cy="135"/>
          </a:xfrm>
        </p:grpSpPr>
        <p:sp>
          <p:nvSpPr>
            <p:cNvPr id="7190" name="Text Box 5"/>
            <p:cNvSpPr txBox="1">
              <a:spLocks noChangeArrowheads="1"/>
            </p:cNvSpPr>
            <p:nvPr/>
          </p:nvSpPr>
          <p:spPr bwMode="auto">
            <a:xfrm>
              <a:off x="2592" y="1536"/>
              <a:ext cx="1680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en-US" sz="1200"/>
                <a:t>Making the most of resources</a:t>
              </a:r>
              <a:endParaRPr kumimoji="1" lang="en-US" altLang="en-US">
                <a:latin typeface="Times New Roman" pitchFamily="18" charset="0"/>
              </a:endParaRPr>
            </a:p>
          </p:txBody>
        </p:sp>
        <p:sp>
          <p:nvSpPr>
            <p:cNvPr id="7191" name="Text Box 6"/>
            <p:cNvSpPr txBox="1">
              <a:spLocks noChangeArrowheads="1"/>
            </p:cNvSpPr>
            <p:nvPr/>
          </p:nvSpPr>
          <p:spPr bwMode="auto">
            <a:xfrm>
              <a:off x="1536" y="1536"/>
              <a:ext cx="116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en-US" sz="1200" b="1"/>
                <a:t>Economic efficiency</a:t>
              </a:r>
              <a:endParaRPr kumimoji="1" lang="en-US" altLang="en-US">
                <a:latin typeface="Times New Roman" pitchFamily="18" charset="0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438400" y="2667000"/>
            <a:ext cx="4419600" cy="639763"/>
            <a:chOff x="1536" y="1776"/>
            <a:chExt cx="2784" cy="291"/>
          </a:xfrm>
        </p:grpSpPr>
        <p:sp>
          <p:nvSpPr>
            <p:cNvPr id="7188" name="Text Box 8"/>
            <p:cNvSpPr txBox="1">
              <a:spLocks noChangeArrowheads="1"/>
            </p:cNvSpPr>
            <p:nvPr/>
          </p:nvSpPr>
          <p:spPr bwMode="auto">
            <a:xfrm>
              <a:off x="2592" y="1776"/>
              <a:ext cx="1728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en-US" sz="1200"/>
                <a:t>Freedom from government intervention in the production and  distribution of goods and services</a:t>
              </a:r>
              <a:endParaRPr kumimoji="1" lang="en-US" altLang="en-US" sz="2400">
                <a:latin typeface="Times New Roman" pitchFamily="18" charset="0"/>
              </a:endParaRPr>
            </a:p>
          </p:txBody>
        </p:sp>
        <p:sp>
          <p:nvSpPr>
            <p:cNvPr id="7189" name="Text Box 9"/>
            <p:cNvSpPr txBox="1">
              <a:spLocks noChangeArrowheads="1"/>
            </p:cNvSpPr>
            <p:nvPr/>
          </p:nvSpPr>
          <p:spPr bwMode="auto">
            <a:xfrm>
              <a:off x="1536" y="1776"/>
              <a:ext cx="105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en-US" sz="1200" b="1"/>
                <a:t>Economic freedom</a:t>
              </a:r>
              <a:endParaRPr kumimoji="1" lang="en-US" altLang="en-US">
                <a:latin typeface="Times New Roman" pitchFamily="18" charset="0"/>
              </a:endParaRP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438400" y="3352800"/>
            <a:ext cx="4343400" cy="639763"/>
            <a:chOff x="1536" y="2208"/>
            <a:chExt cx="2736" cy="403"/>
          </a:xfrm>
        </p:grpSpPr>
        <p:sp>
          <p:nvSpPr>
            <p:cNvPr id="7186" name="Text Box 11"/>
            <p:cNvSpPr txBox="1">
              <a:spLocks noChangeArrowheads="1"/>
            </p:cNvSpPr>
            <p:nvPr/>
          </p:nvSpPr>
          <p:spPr bwMode="auto">
            <a:xfrm>
              <a:off x="2592" y="2208"/>
              <a:ext cx="1680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en-US" sz="1200"/>
                <a:t>Assurance that goods and services will be available and payments will be made on time.</a:t>
              </a:r>
              <a:endParaRPr kumimoji="1" lang="en-US" altLang="en-US" sz="2400">
                <a:latin typeface="Times New Roman" pitchFamily="18" charset="0"/>
              </a:endParaRPr>
            </a:p>
          </p:txBody>
        </p:sp>
        <p:sp>
          <p:nvSpPr>
            <p:cNvPr id="7187" name="Text Box 12"/>
            <p:cNvSpPr txBox="1">
              <a:spLocks noChangeArrowheads="1"/>
            </p:cNvSpPr>
            <p:nvPr/>
          </p:nvSpPr>
          <p:spPr bwMode="auto">
            <a:xfrm>
              <a:off x="1536" y="2208"/>
              <a:ext cx="9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en-US" sz="1200" b="1"/>
                <a:t>Economic predictability</a:t>
              </a:r>
              <a:endParaRPr kumimoji="1" lang="en-US" altLang="en-US" sz="1200"/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2438400" y="4038600"/>
            <a:ext cx="4343400" cy="274638"/>
            <a:chOff x="1536" y="2880"/>
            <a:chExt cx="2736" cy="173"/>
          </a:xfrm>
        </p:grpSpPr>
        <p:sp>
          <p:nvSpPr>
            <p:cNvPr id="7184" name="Text Box 14"/>
            <p:cNvSpPr txBox="1">
              <a:spLocks noChangeArrowheads="1"/>
            </p:cNvSpPr>
            <p:nvPr/>
          </p:nvSpPr>
          <p:spPr bwMode="auto">
            <a:xfrm>
              <a:off x="2592" y="2880"/>
              <a:ext cx="16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en-US" sz="1200"/>
                <a:t>Fair distribution of wealth</a:t>
              </a:r>
              <a:endParaRPr kumimoji="1" lang="en-US" altLang="en-US" sz="2400">
                <a:latin typeface="Times New Roman" pitchFamily="18" charset="0"/>
              </a:endParaRPr>
            </a:p>
          </p:txBody>
        </p:sp>
        <p:sp>
          <p:nvSpPr>
            <p:cNvPr id="7185" name="Text Box 15"/>
            <p:cNvSpPr txBox="1">
              <a:spLocks noChangeArrowheads="1"/>
            </p:cNvSpPr>
            <p:nvPr/>
          </p:nvSpPr>
          <p:spPr bwMode="auto">
            <a:xfrm>
              <a:off x="1536" y="2880"/>
              <a:ext cx="96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en-US" sz="1200" b="1"/>
                <a:t>Economic equity</a:t>
              </a:r>
              <a:endParaRPr kumimoji="1" lang="en-US" altLang="en-US" sz="1200"/>
            </a:p>
          </p:txBody>
        </p: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2438400" y="5638800"/>
            <a:ext cx="4343400" cy="549275"/>
            <a:chOff x="1536" y="2880"/>
            <a:chExt cx="2736" cy="346"/>
          </a:xfrm>
        </p:grpSpPr>
        <p:sp>
          <p:nvSpPr>
            <p:cNvPr id="7182" name="Text Box 17"/>
            <p:cNvSpPr txBox="1">
              <a:spLocks noChangeArrowheads="1"/>
            </p:cNvSpPr>
            <p:nvPr/>
          </p:nvSpPr>
          <p:spPr bwMode="auto">
            <a:xfrm>
              <a:off x="2592" y="2880"/>
              <a:ext cx="1680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en-US" sz="1200"/>
                <a:t>Societies pursue additional goals, such as environmental protection.</a:t>
              </a:r>
              <a:r>
                <a:rPr kumimoji="1" lang="en-US" altLang="en-US"/>
                <a:t> </a:t>
              </a:r>
              <a:endParaRPr kumimoji="1" lang="en-US" altLang="en-US" sz="1200"/>
            </a:p>
          </p:txBody>
        </p:sp>
        <p:sp>
          <p:nvSpPr>
            <p:cNvPr id="7183" name="Text Box 18"/>
            <p:cNvSpPr txBox="1">
              <a:spLocks noChangeArrowheads="1"/>
            </p:cNvSpPr>
            <p:nvPr/>
          </p:nvSpPr>
          <p:spPr bwMode="auto">
            <a:xfrm>
              <a:off x="1536" y="2880"/>
              <a:ext cx="96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en-US" sz="1200"/>
                <a:t>Other Goals</a:t>
              </a:r>
            </a:p>
          </p:txBody>
        </p:sp>
      </p:grp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2438400" y="5029200"/>
            <a:ext cx="4343400" cy="458788"/>
            <a:chOff x="1536" y="2880"/>
            <a:chExt cx="2736" cy="125"/>
          </a:xfrm>
        </p:grpSpPr>
        <p:sp>
          <p:nvSpPr>
            <p:cNvPr id="7180" name="Text Box 38"/>
            <p:cNvSpPr txBox="1">
              <a:spLocks noChangeArrowheads="1"/>
            </p:cNvSpPr>
            <p:nvPr/>
          </p:nvSpPr>
          <p:spPr bwMode="auto">
            <a:xfrm>
              <a:off x="2592" y="2880"/>
              <a:ext cx="1680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en-US" sz="1200"/>
                <a:t>A safety net is provided for individuals --like welfare.</a:t>
              </a:r>
              <a:endParaRPr kumimoji="1" lang="en-US" altLang="en-US" sz="2400">
                <a:latin typeface="Times New Roman" pitchFamily="18" charset="0"/>
              </a:endParaRPr>
            </a:p>
          </p:txBody>
        </p:sp>
        <p:sp>
          <p:nvSpPr>
            <p:cNvPr id="7181" name="Text Box 39"/>
            <p:cNvSpPr txBox="1">
              <a:spLocks noChangeArrowheads="1"/>
            </p:cNvSpPr>
            <p:nvPr/>
          </p:nvSpPr>
          <p:spPr bwMode="auto">
            <a:xfrm>
              <a:off x="1536" y="2880"/>
              <a:ext cx="960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en-US" sz="1200" b="1"/>
                <a:t>Economic Security</a:t>
              </a:r>
              <a:endParaRPr kumimoji="1" lang="en-US" altLang="en-US" sz="1200"/>
            </a:p>
          </p:txBody>
        </p:sp>
      </p:grpSp>
      <p:grpSp>
        <p:nvGrpSpPr>
          <p:cNvPr id="8" name="Group 40"/>
          <p:cNvGrpSpPr>
            <a:grpSpLocks/>
          </p:cNvGrpSpPr>
          <p:nvPr/>
        </p:nvGrpSpPr>
        <p:grpSpPr bwMode="auto">
          <a:xfrm>
            <a:off x="2438400" y="4343400"/>
            <a:ext cx="4343400" cy="639763"/>
            <a:chOff x="1536" y="2880"/>
            <a:chExt cx="2736" cy="403"/>
          </a:xfrm>
        </p:grpSpPr>
        <p:sp>
          <p:nvSpPr>
            <p:cNvPr id="7178" name="Text Box 41"/>
            <p:cNvSpPr txBox="1">
              <a:spLocks noChangeArrowheads="1"/>
            </p:cNvSpPr>
            <p:nvPr/>
          </p:nvSpPr>
          <p:spPr bwMode="auto">
            <a:xfrm>
              <a:off x="2592" y="2880"/>
              <a:ext cx="1680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en-US" sz="1200"/>
                <a:t>Innovation leads to economic growth, and economic growth leads to a higher standard of living.</a:t>
              </a:r>
              <a:endParaRPr kumimoji="1" lang="en-US" altLang="en-US" sz="2400">
                <a:latin typeface="Times New Roman" pitchFamily="18" charset="0"/>
              </a:endParaRPr>
            </a:p>
          </p:txBody>
        </p:sp>
        <p:sp>
          <p:nvSpPr>
            <p:cNvPr id="7179" name="Text Box 42"/>
            <p:cNvSpPr txBox="1">
              <a:spLocks noChangeArrowheads="1"/>
            </p:cNvSpPr>
            <p:nvPr/>
          </p:nvSpPr>
          <p:spPr bwMode="auto">
            <a:xfrm>
              <a:off x="1536" y="2880"/>
              <a:ext cx="9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en-US" sz="1200" b="1"/>
                <a:t>Economic growth and innovation</a:t>
              </a:r>
              <a:endParaRPr kumimoji="1" lang="en-US" altLang="en-US" sz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u="sng" smtClean="0"/>
              <a:t>Factor payments</a:t>
            </a:r>
            <a:r>
              <a:rPr lang="en-US" smtClean="0"/>
              <a:t>: </a:t>
            </a:r>
            <a:r>
              <a:rPr lang="en-US" u="sng" smtClean="0"/>
              <a:t>income people receive for supplying the factors of production</a:t>
            </a:r>
            <a:r>
              <a:rPr lang="en-US" smtClean="0"/>
              <a:t>.</a:t>
            </a:r>
          </a:p>
          <a:p>
            <a:pPr eaLnBrk="1" hangingPunct="1"/>
            <a:r>
              <a:rPr lang="en-US" u="sng" smtClean="0"/>
              <a:t>Safety net: a set of govt programs that protect people during bad economic times.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u="sng" smtClean="0"/>
              <a:t>Types of Economic Systems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7693025" cy="1752600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en-US" sz="3600" smtClean="0"/>
              <a:t>Traditional Economy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3600" smtClean="0"/>
              <a:t>2. Command or Centrally Planned Economy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3600" smtClean="0"/>
              <a:t>3. Market Economy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Traditional Economies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kumimoji="1" lang="en-US" altLang="en-US" b="1" u="sng" smtClean="0">
                <a:solidFill>
                  <a:srgbClr val="800000"/>
                </a:solidFill>
              </a:rPr>
              <a:t>Traditional economies</a:t>
            </a:r>
            <a:r>
              <a:rPr kumimoji="1" lang="en-US" altLang="en-US" u="sng" smtClean="0">
                <a:solidFill>
                  <a:srgbClr val="800000"/>
                </a:solidFill>
              </a:rPr>
              <a:t> </a:t>
            </a:r>
            <a:r>
              <a:rPr kumimoji="1" lang="en-US" altLang="en-US" smtClean="0"/>
              <a:t>rely on </a:t>
            </a:r>
            <a:r>
              <a:rPr kumimoji="1" lang="en-US" altLang="en-US" u="sng" smtClean="0"/>
              <a:t>habit, custom, or ritual</a:t>
            </a:r>
            <a:r>
              <a:rPr kumimoji="1" lang="en-US" altLang="en-US" smtClean="0"/>
              <a:t> to decide what to produce, how to produce it, and to whom to distribute it.  Examples:  Eskimos, tribal communities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013325" y="6096000"/>
            <a:ext cx="3368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971800" y="6705600"/>
            <a:ext cx="16478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"/>
              <a:t>Why are you reading this? You should be listening to the lecture.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Centrally Planned Economy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kumimoji="1" lang="en-US" altLang="en-US" smtClean="0"/>
              <a:t>In a </a:t>
            </a:r>
            <a:r>
              <a:rPr kumimoji="1" lang="en-US" altLang="en-US" b="1" u="sng" smtClean="0">
                <a:solidFill>
                  <a:srgbClr val="800000"/>
                </a:solidFill>
              </a:rPr>
              <a:t>Command or Centrally planned economy</a:t>
            </a:r>
            <a:r>
              <a:rPr kumimoji="1" lang="en-US" altLang="en-US" u="sng" smtClean="0"/>
              <a:t> </a:t>
            </a:r>
            <a:r>
              <a:rPr kumimoji="1" lang="en-US" altLang="en-US" smtClean="0"/>
              <a:t>the </a:t>
            </a:r>
            <a:r>
              <a:rPr kumimoji="1" lang="en-US" altLang="en-US" u="sng" smtClean="0"/>
              <a:t>central government makes all decisions about the production and consumption of goods and services</a:t>
            </a:r>
            <a:r>
              <a:rPr kumimoji="1" lang="en-US" altLang="en-US" smtClean="0"/>
              <a:t>. Examples: Cuba, China, other communist countries, kingdoms and dictatorships.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Market Economy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kumimoji="1" lang="en-US" altLang="en-US" smtClean="0"/>
              <a:t> In a </a:t>
            </a:r>
            <a:r>
              <a:rPr kumimoji="1" lang="en-US" altLang="en-US" b="1" u="sng" smtClean="0">
                <a:solidFill>
                  <a:srgbClr val="800000"/>
                </a:solidFill>
              </a:rPr>
              <a:t>Market economy</a:t>
            </a:r>
            <a:r>
              <a:rPr kumimoji="1" lang="en-US" altLang="en-US" b="1" u="sng" smtClean="0"/>
              <a:t> </a:t>
            </a:r>
            <a:r>
              <a:rPr kumimoji="1" lang="en-US" altLang="en-US" u="sng" smtClean="0"/>
              <a:t>economic decisions are made by individuals and are based on exchange or trade</a:t>
            </a:r>
            <a:r>
              <a:rPr kumimoji="1" lang="en-US" altLang="en-US" smtClean="0"/>
              <a:t>.  Examples:  United States, Canada, and Australia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3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Economic Systems</a:t>
            </a:r>
          </a:p>
        </p:txBody>
      </p:sp>
      <p:graphicFrame>
        <p:nvGraphicFramePr>
          <p:cNvPr id="17467" name="Group 59"/>
          <p:cNvGraphicFramePr>
            <a:graphicFrameLocks noGrp="1"/>
          </p:cNvGraphicFramePr>
          <p:nvPr>
            <p:ph idx="1"/>
          </p:nvPr>
        </p:nvGraphicFramePr>
        <p:xfrm>
          <a:off x="838200" y="2362200"/>
          <a:ext cx="8001000" cy="4359275"/>
        </p:xfrm>
        <a:graphic>
          <a:graphicData uri="http://schemas.openxmlformats.org/drawingml/2006/table">
            <a:tbl>
              <a:tblPr/>
              <a:tblGrid>
                <a:gridCol w="2133600"/>
                <a:gridCol w="1866900"/>
                <a:gridCol w="2001838"/>
                <a:gridCol w="1998662"/>
              </a:tblGrid>
              <a:tr h="912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Economic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System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What to produce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How to produce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For Whom to produce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Traditional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Determined by tradition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Economic roles passed from generation to generation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Determined by custom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Usually centered around traditional family and social units such as a tribe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1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Centrally Planned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(Command)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Determined by government officials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Determined by government officials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Determined by government officials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1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Market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Determined by individuals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Determined by individuals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Determined by individuals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Mixed Economy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kumimoji="1" lang="en-US" altLang="en-US" b="1" u="sng" smtClean="0">
                <a:solidFill>
                  <a:srgbClr val="800000"/>
                </a:solidFill>
              </a:rPr>
              <a:t>Mixed economies</a:t>
            </a:r>
            <a:r>
              <a:rPr kumimoji="1" lang="en-US" altLang="en-US" smtClean="0"/>
              <a:t>. </a:t>
            </a:r>
            <a:r>
              <a:rPr kumimoji="1" lang="en-US" altLang="en-US" u="sng" smtClean="0"/>
              <a:t>Market based  economies with limited government intervention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endParaRPr kumimoji="1" lang="en-US" smtClean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1" lang="en-US" smtClean="0"/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kumimoji="1" lang="en-US" smtClean="0"/>
              <a:t>Most economies today are mixed economies.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Centrally Planned  Economies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u="sng" smtClean="0"/>
              <a:t>Socialism</a:t>
            </a:r>
            <a:r>
              <a:rPr lang="en-US" sz="2400" smtClean="0"/>
              <a:t> – every one should be treated equally economically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u="sng" smtClean="0"/>
              <a:t>Communism</a:t>
            </a:r>
            <a:r>
              <a:rPr lang="en-US" sz="2400" smtClean="0"/>
              <a:t> – the government owns or controls most of all the goods and services -- closest to Command Economy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smtClean="0"/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Major difference between socialism and communism is that socialists can have a democracy while a communist believes there needs to be a violent revolution and needs a strong centrally planned, authoritarian government.</a:t>
            </a:r>
          </a:p>
          <a:p>
            <a:pPr eaLnBrk="1" hangingPunct="1">
              <a:lnSpc>
                <a:spcPct val="80000"/>
              </a:lnSpc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More types of Mixed Economies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u="sng" smtClean="0"/>
              <a:t>Capitalism</a:t>
            </a:r>
            <a:r>
              <a:rPr lang="en-US" smtClean="0"/>
              <a:t>- a </a:t>
            </a:r>
            <a:r>
              <a:rPr lang="en-US" u="sng" smtClean="0"/>
              <a:t>market economy </a:t>
            </a:r>
            <a:r>
              <a:rPr lang="en-US" smtClean="0"/>
              <a:t>where the </a:t>
            </a:r>
            <a:r>
              <a:rPr lang="en-US" u="sng" smtClean="0"/>
              <a:t>gov</a:t>
            </a:r>
            <a:r>
              <a:rPr lang="en-US" smtClean="0"/>
              <a:t>ernment has a </a:t>
            </a:r>
            <a:r>
              <a:rPr lang="en-US" u="sng" smtClean="0"/>
              <a:t>limited control </a:t>
            </a:r>
            <a:r>
              <a:rPr lang="en-US" smtClean="0"/>
              <a:t>of certain markets.  Taxation and spending allow the government to provide a variety of services such as education, welfare and national defense.</a:t>
            </a:r>
          </a:p>
          <a:p>
            <a:pPr eaLnBrk="1" hangingPunct="1">
              <a:lnSpc>
                <a:spcPct val="90000"/>
              </a:lnSpc>
            </a:pPr>
            <a:r>
              <a:rPr lang="en-US" u="sng" smtClean="0"/>
              <a:t>Democratic Socialism </a:t>
            </a:r>
            <a:r>
              <a:rPr lang="en-US" smtClean="0"/>
              <a:t>– </a:t>
            </a:r>
            <a:r>
              <a:rPr lang="en-US" u="sng" smtClean="0"/>
              <a:t>Gov</a:t>
            </a:r>
            <a:r>
              <a:rPr lang="en-US" smtClean="0"/>
              <a:t>ernment owns and </a:t>
            </a:r>
            <a:r>
              <a:rPr lang="en-US" u="sng" smtClean="0"/>
              <a:t>runs key industries </a:t>
            </a:r>
            <a:r>
              <a:rPr lang="en-US" smtClean="0"/>
              <a:t>such as electrical utilities, telephone networks, and health care.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1304</TotalTime>
  <Words>609</Words>
  <Application>Microsoft Office PowerPoint</Application>
  <PresentationFormat>On-screen Show (4:3)</PresentationFormat>
  <Paragraphs>73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Wingdings</vt:lpstr>
      <vt:lpstr>Times New Roman</vt:lpstr>
      <vt:lpstr>Capsules</vt:lpstr>
      <vt:lpstr>1_Capsules</vt:lpstr>
      <vt:lpstr>Three Key Economic questions and Three types of Economies  chapter 2.1</vt:lpstr>
      <vt:lpstr>Key Economic Question #1</vt:lpstr>
      <vt:lpstr>   Key Economic Question #2</vt:lpstr>
      <vt:lpstr>Key Economic Question #3</vt:lpstr>
      <vt:lpstr>Economic Goals</vt:lpstr>
      <vt:lpstr>Slide 6</vt:lpstr>
      <vt:lpstr>Types of Economic Systems</vt:lpstr>
      <vt:lpstr>Traditional Economies</vt:lpstr>
      <vt:lpstr>Centrally Planned Economy</vt:lpstr>
      <vt:lpstr>Market Economy</vt:lpstr>
      <vt:lpstr>Types of Economic Systems</vt:lpstr>
      <vt:lpstr>Mixed Economy</vt:lpstr>
      <vt:lpstr>Types of Centrally Planned  Economies</vt:lpstr>
      <vt:lpstr>More types of Mixed Economies</vt:lpstr>
    </vt:vector>
  </TitlesOfParts>
  <Company>MVUSD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Key Economic questions and Three types of Economies </dc:title>
  <dc:creator>Murrieta Valley Unified</dc:creator>
  <cp:lastModifiedBy>rshannon</cp:lastModifiedBy>
  <cp:revision>50</cp:revision>
  <dcterms:created xsi:type="dcterms:W3CDTF">2007-08-16T20:50:40Z</dcterms:created>
  <dcterms:modified xsi:type="dcterms:W3CDTF">2013-01-18T15:40:26Z</dcterms:modified>
</cp:coreProperties>
</file>