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1" r:id="rId3"/>
    <p:sldId id="319" r:id="rId4"/>
    <p:sldId id="314" r:id="rId5"/>
    <p:sldId id="315" r:id="rId6"/>
    <p:sldId id="316" r:id="rId7"/>
    <p:sldId id="317" r:id="rId8"/>
    <p:sldId id="320" r:id="rId9"/>
    <p:sldId id="318" r:id="rId10"/>
    <p:sldId id="321" r:id="rId11"/>
    <p:sldId id="322" r:id="rId12"/>
    <p:sldId id="323" r:id="rId13"/>
    <p:sldId id="324" r:id="rId14"/>
    <p:sldId id="377" r:id="rId15"/>
    <p:sldId id="378" r:id="rId16"/>
    <p:sldId id="379" r:id="rId17"/>
    <p:sldId id="325" r:id="rId18"/>
    <p:sldId id="286" r:id="rId19"/>
    <p:sldId id="266" r:id="rId20"/>
    <p:sldId id="267" r:id="rId21"/>
    <p:sldId id="260" r:id="rId22"/>
    <p:sldId id="268" r:id="rId23"/>
    <p:sldId id="365" r:id="rId24"/>
    <p:sldId id="274" r:id="rId25"/>
    <p:sldId id="273" r:id="rId26"/>
    <p:sldId id="262" r:id="rId27"/>
    <p:sldId id="278" r:id="rId28"/>
    <p:sldId id="326" r:id="rId29"/>
    <p:sldId id="366" r:id="rId30"/>
    <p:sldId id="276" r:id="rId31"/>
    <p:sldId id="275" r:id="rId32"/>
    <p:sldId id="281" r:id="rId33"/>
    <p:sldId id="367" r:id="rId34"/>
    <p:sldId id="284" r:id="rId35"/>
    <p:sldId id="285" r:id="rId36"/>
    <p:sldId id="283" r:id="rId37"/>
    <p:sldId id="327" r:id="rId38"/>
    <p:sldId id="293" r:id="rId39"/>
    <p:sldId id="287" r:id="rId40"/>
    <p:sldId id="292" r:id="rId41"/>
    <p:sldId id="328" r:id="rId42"/>
    <p:sldId id="329" r:id="rId43"/>
    <p:sldId id="368" r:id="rId44"/>
    <p:sldId id="331" r:id="rId45"/>
    <p:sldId id="332" r:id="rId46"/>
    <p:sldId id="333" r:id="rId47"/>
    <p:sldId id="334" r:id="rId48"/>
    <p:sldId id="335" r:id="rId49"/>
    <p:sldId id="336" r:id="rId50"/>
    <p:sldId id="337" r:id="rId51"/>
    <p:sldId id="338" r:id="rId52"/>
    <p:sldId id="339" r:id="rId53"/>
    <p:sldId id="340" r:id="rId54"/>
    <p:sldId id="341" r:id="rId55"/>
    <p:sldId id="342" r:id="rId56"/>
    <p:sldId id="343" r:id="rId57"/>
    <p:sldId id="344" r:id="rId58"/>
    <p:sldId id="345" r:id="rId59"/>
    <p:sldId id="346" r:id="rId60"/>
    <p:sldId id="347" r:id="rId61"/>
    <p:sldId id="375" r:id="rId62"/>
    <p:sldId id="348" r:id="rId63"/>
    <p:sldId id="349" r:id="rId64"/>
    <p:sldId id="350" r:id="rId65"/>
    <p:sldId id="369" r:id="rId66"/>
    <p:sldId id="373" r:id="rId67"/>
    <p:sldId id="374" r:id="rId68"/>
    <p:sldId id="362" r:id="rId69"/>
    <p:sldId id="355" r:id="rId70"/>
    <p:sldId id="363" r:id="rId71"/>
    <p:sldId id="356" r:id="rId72"/>
    <p:sldId id="359" r:id="rId73"/>
    <p:sldId id="371" r:id="rId74"/>
    <p:sldId id="376" r:id="rId75"/>
    <p:sldId id="357" r:id="rId76"/>
    <p:sldId id="372" r:id="rId77"/>
    <p:sldId id="358" r:id="rId7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82" d="100"/>
          <a:sy n="82" d="100"/>
        </p:scale>
        <p:origin x="-804" y="-594"/>
      </p:cViewPr>
      <p:guideLst>
        <p:guide orient="horz" pos="2160"/>
        <p:guide pos="2880"/>
      </p:guideLst>
    </p:cSldViewPr>
  </p:slideViewPr>
  <p:notesTextViewPr>
    <p:cViewPr>
      <p:scale>
        <a:sx n="1" d="1"/>
        <a:sy n="1" d="1"/>
      </p:scale>
      <p:origin x="0" y="0"/>
    </p:cViewPr>
  </p:notesTextViewPr>
  <p:sorterViewPr>
    <p:cViewPr>
      <p:scale>
        <a:sx n="100" d="100"/>
        <a:sy n="100" d="100"/>
      </p:scale>
      <p:origin x="0" y="418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B13B948-755C-44D7-81D8-1CD0A235E670}" type="datetimeFigureOut">
              <a:rPr lang="en-US"/>
              <a:pPr>
                <a:defRPr/>
              </a:pPr>
              <a:t>10/17/2011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D36989-7514-4543-8963-0256EE2FF41E}"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9C9F3D-A2AF-403D-8AF2-E61545F8E016}" type="datetimeFigureOut">
              <a:rPr lang="en-US"/>
              <a:pPr>
                <a:defRPr/>
              </a:pPr>
              <a:t>10/17/2011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2CCA0D-70CA-4C61-80EE-5255C935CC7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D3C9F15-2BCA-4F54-868F-D5351AF59204}" type="datetimeFigureOut">
              <a:rPr lang="en-US"/>
              <a:pPr>
                <a:defRPr/>
              </a:pPr>
              <a:t>10/17/2011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EC51CBB-BC5A-47D1-B4AF-17D1BD88A80C}"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E148BD8-8B03-4214-A272-0FFD07E0BE82}" type="datetimeFigureOut">
              <a:rPr lang="en-US"/>
              <a:pPr>
                <a:defRPr/>
              </a:pPr>
              <a:t>10/17/2011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D7EC4DE-562C-4C40-8881-804EFD3E66A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2B6B7EE-2369-4C5F-A084-DFD491C9A776}" type="datetimeFigureOut">
              <a:rPr lang="en-US"/>
              <a:pPr>
                <a:defRPr/>
              </a:pPr>
              <a:t>10/17/2011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5791CAB-111D-4429-9E35-BF125E6458E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E607981-18C5-4746-AE79-640F1C99AAA2}" type="datetimeFigureOut">
              <a:rPr lang="en-US"/>
              <a:pPr>
                <a:defRPr/>
              </a:pPr>
              <a:t>10/17/2011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E8618D3-2E2A-472B-84A6-28C604E75C7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3630D4E-10C2-4915-9AD6-C7040C2B196B}" type="datetimeFigureOut">
              <a:rPr lang="en-US"/>
              <a:pPr>
                <a:defRPr/>
              </a:pPr>
              <a:t>10/17/2011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90C7C13-58C4-476A-946A-1C8A108EBAF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5C1FBD9-D5F8-4A98-A809-9DFE94AF5D17}" type="datetimeFigureOut">
              <a:rPr lang="en-US"/>
              <a:pPr>
                <a:defRPr/>
              </a:pPr>
              <a:t>10/17/2011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ED3BBA5-E622-481A-B63A-D3897C03EBA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208AA14-F50C-44EB-8B7F-094C6211F1F0}" type="datetimeFigureOut">
              <a:rPr lang="en-US"/>
              <a:pPr>
                <a:defRPr/>
              </a:pPr>
              <a:t>10/17/2011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6F47EA8-56A7-42EA-85D7-5D5B4E381F3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2E03155-B23D-4FE9-A982-B23E11A36865}" type="datetimeFigureOut">
              <a:rPr lang="en-US"/>
              <a:pPr>
                <a:defRPr/>
              </a:pPr>
              <a:t>10/17/2011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A6B735-DC58-4493-B70A-CB196C845CD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219FA6-C543-4FC2-B96B-C834E27D50E6}" type="datetimeFigureOut">
              <a:rPr lang="en-US"/>
              <a:pPr>
                <a:defRPr/>
              </a:pPr>
              <a:t>10/17/2011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B735045-7C5E-4815-9E01-1B7FF61CA05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DC79E9C-68ED-4239-97D7-43ED872E0013}" type="datetimeFigureOut">
              <a:rPr lang="en-US"/>
              <a:pPr>
                <a:defRPr/>
              </a:pPr>
              <a:t>10/17/2011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EB5EAB5-44AB-4BF8-83F5-43A59C9E674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p:txBody>
          <a:bodyPr/>
          <a:lstStyle/>
          <a:p>
            <a:pPr eaLnBrk="1" hangingPunct="1"/>
            <a:r>
              <a:rPr lang="en-US" smtClean="0"/>
              <a:t>Common Core State Standards and NC Essential Standards</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smtClean="0"/>
              <a:t>Winston-Salem Forsyth County Schools</a:t>
            </a:r>
          </a:p>
          <a:p>
            <a:pPr eaLnBrk="1" fontAlgn="auto" hangingPunct="1">
              <a:spcAft>
                <a:spcPts val="0"/>
              </a:spcAft>
              <a:buFont typeface="Arial" pitchFamily="34" charset="0"/>
              <a:buNone/>
              <a:defRPr/>
            </a:pPr>
            <a:r>
              <a:rPr lang="en-US" dirty="0" smtClean="0"/>
              <a:t>Deployment Plan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en-US" smtClean="0"/>
              <a:t>Presentation Organization</a:t>
            </a:r>
          </a:p>
        </p:txBody>
      </p:sp>
      <p:sp>
        <p:nvSpPr>
          <p:cNvPr id="14338" name="Content Placeholder 2"/>
          <p:cNvSpPr>
            <a:spLocks noGrp="1"/>
          </p:cNvSpPr>
          <p:nvPr>
            <p:ph sz="half" idx="1"/>
          </p:nvPr>
        </p:nvSpPr>
        <p:spPr/>
        <p:txBody>
          <a:bodyPr/>
          <a:lstStyle/>
          <a:p>
            <a:pPr eaLnBrk="1" hangingPunct="1"/>
            <a:r>
              <a:rPr lang="en-US" smtClean="0"/>
              <a:t>Overview of Common Core &amp; Essential Standards</a:t>
            </a:r>
          </a:p>
          <a:p>
            <a:pPr eaLnBrk="1" hangingPunct="1"/>
            <a:r>
              <a:rPr lang="en-US" smtClean="0"/>
              <a:t>Recent General Assembly Actions</a:t>
            </a:r>
          </a:p>
          <a:p>
            <a:pPr eaLnBrk="1" hangingPunct="1"/>
            <a:r>
              <a:rPr lang="en-US" smtClean="0"/>
              <a:t>Employee Calendar Adjustments</a:t>
            </a:r>
          </a:p>
          <a:p>
            <a:pPr eaLnBrk="1" hangingPunct="1"/>
            <a:r>
              <a:rPr lang="en-US" smtClean="0"/>
              <a:t>Elementary Plan</a:t>
            </a:r>
          </a:p>
          <a:p>
            <a:pPr eaLnBrk="1" hangingPunct="1"/>
            <a:r>
              <a:rPr lang="en-US" smtClean="0"/>
              <a:t>AIG Plan</a:t>
            </a:r>
          </a:p>
          <a:p>
            <a:pPr eaLnBrk="1" hangingPunct="1"/>
            <a:r>
              <a:rPr lang="en-US" smtClean="0"/>
              <a:t>Secondary Plan</a:t>
            </a:r>
          </a:p>
        </p:txBody>
      </p:sp>
      <p:sp>
        <p:nvSpPr>
          <p:cNvPr id="14339" name="Content Placeholder 3"/>
          <p:cNvSpPr>
            <a:spLocks noGrp="1"/>
          </p:cNvSpPr>
          <p:nvPr>
            <p:ph sz="half" idx="2"/>
          </p:nvPr>
        </p:nvSpPr>
        <p:spPr/>
        <p:txBody>
          <a:bodyPr/>
          <a:lstStyle/>
          <a:p>
            <a:pPr eaLnBrk="1" hangingPunct="1"/>
            <a:r>
              <a:rPr lang="en-US" smtClean="0"/>
              <a:t>Exceptional Children Plan</a:t>
            </a:r>
          </a:p>
          <a:p>
            <a:pPr eaLnBrk="1" hangingPunct="1"/>
            <a:r>
              <a:rPr lang="en-US" smtClean="0"/>
              <a:t>ESL Plan</a:t>
            </a:r>
          </a:p>
          <a:p>
            <a:pPr eaLnBrk="1" hangingPunct="1"/>
            <a:r>
              <a:rPr lang="en-US" smtClean="0"/>
              <a:t>CTE Plan</a:t>
            </a:r>
          </a:p>
          <a:p>
            <a:pPr eaLnBrk="1" hangingPunct="1"/>
            <a:r>
              <a:rPr lang="en-US" smtClean="0"/>
              <a:t>Media Coordinator Plan</a:t>
            </a:r>
          </a:p>
          <a:p>
            <a:pPr eaLnBrk="1" hangingPunct="1"/>
            <a:r>
              <a:rPr lang="en-US" smtClean="0"/>
              <a:t>Miscellaneous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Overview of Common Core &amp; Essential Standards</a:t>
            </a: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Common Core and Essential Standards</a:t>
            </a:r>
          </a:p>
        </p:txBody>
      </p:sp>
      <p:sp>
        <p:nvSpPr>
          <p:cNvPr id="16386" name="Content Placeholder 2"/>
          <p:cNvSpPr>
            <a:spLocks noGrp="1"/>
          </p:cNvSpPr>
          <p:nvPr>
            <p:ph idx="1"/>
          </p:nvPr>
        </p:nvSpPr>
        <p:spPr/>
        <p:txBody>
          <a:bodyPr/>
          <a:lstStyle/>
          <a:p>
            <a:pPr eaLnBrk="1" hangingPunct="1"/>
            <a:r>
              <a:rPr lang="en-US" smtClean="0"/>
              <a:t>As a requirement of RttT, North Carolina must align its curricula with the Common Core State Standards</a:t>
            </a:r>
          </a:p>
          <a:p>
            <a:pPr eaLnBrk="1" hangingPunct="1"/>
            <a:r>
              <a:rPr lang="en-US" smtClean="0"/>
              <a:t>North Carolina has also revised its curricula for many other subject areas</a:t>
            </a:r>
          </a:p>
          <a:p>
            <a:pPr eaLnBrk="1" hangingPunct="1"/>
            <a:r>
              <a:rPr lang="en-US" smtClean="0"/>
              <a:t>Implementation of the Common Core State Standards and North Carolina Essential Standards is August 2012.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smtClean="0"/>
              <a:t>Why Common Core Standards?</a:t>
            </a:r>
          </a:p>
        </p:txBody>
      </p:sp>
      <p:sp>
        <p:nvSpPr>
          <p:cNvPr id="17410" name="Content Placeholder 2"/>
          <p:cNvSpPr>
            <a:spLocks noGrp="1"/>
          </p:cNvSpPr>
          <p:nvPr>
            <p:ph idx="1"/>
          </p:nvPr>
        </p:nvSpPr>
        <p:spPr/>
        <p:txBody>
          <a:bodyPr/>
          <a:lstStyle/>
          <a:p>
            <a:pPr eaLnBrk="1" hangingPunct="1"/>
            <a:r>
              <a:rPr lang="en-US" smtClean="0"/>
              <a:t>One way we can work to address the disparity between standards is to ensure that all children, regardless of socioeconomic status or life history, receive an education that values their potential.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mtClean="0"/>
              <a:t>Characteristics of the Common Core Standards</a:t>
            </a:r>
          </a:p>
        </p:txBody>
      </p:sp>
      <p:sp>
        <p:nvSpPr>
          <p:cNvPr id="18434" name="Content Placeholder 2"/>
          <p:cNvSpPr>
            <a:spLocks noGrp="1"/>
          </p:cNvSpPr>
          <p:nvPr>
            <p:ph idx="1"/>
          </p:nvPr>
        </p:nvSpPr>
        <p:spPr/>
        <p:txBody>
          <a:bodyPr/>
          <a:lstStyle/>
          <a:p>
            <a:pPr marL="463550" indent="-463550" eaLnBrk="1" hangingPunct="1">
              <a:spcBef>
                <a:spcPct val="0"/>
              </a:spcBef>
              <a:spcAft>
                <a:spcPts val="600"/>
              </a:spcAft>
            </a:pPr>
            <a:r>
              <a:rPr lang="en-US" smtClean="0">
                <a:ea typeface="ＭＳ Ｐゴシック" pitchFamily="34" charset="-128"/>
              </a:rPr>
              <a:t>Fewer and more rigorous.  The goal was increased clarity.</a:t>
            </a:r>
          </a:p>
          <a:p>
            <a:pPr marL="463550" indent="-463550" eaLnBrk="1" hangingPunct="1">
              <a:spcBef>
                <a:spcPct val="0"/>
              </a:spcBef>
              <a:spcAft>
                <a:spcPts val="600"/>
              </a:spcAft>
            </a:pPr>
            <a:r>
              <a:rPr lang="en-US" smtClean="0">
                <a:ea typeface="ＭＳ Ｐゴシック" pitchFamily="34" charset="-128"/>
              </a:rPr>
              <a:t>Aligned with college and career expectations – prepare </a:t>
            </a:r>
            <a:r>
              <a:rPr lang="en-US" smtClean="0">
                <a:ea typeface="ＭＳ Ｐゴシック" pitchFamily="34" charset="-128"/>
                <a:cs typeface="Times"/>
              </a:rPr>
              <a:t>all students for success upon graduation from high school.</a:t>
            </a:r>
            <a:endParaRPr lang="en-US" smtClean="0">
              <a:ea typeface="ＭＳ Ｐゴシック" pitchFamily="34" charset="-128"/>
            </a:endParaRPr>
          </a:p>
          <a:p>
            <a:pPr marL="463550" indent="-463550" eaLnBrk="1" hangingPunct="1">
              <a:spcBef>
                <a:spcPct val="0"/>
              </a:spcBef>
              <a:spcAft>
                <a:spcPts val="600"/>
              </a:spcAft>
            </a:pPr>
            <a:r>
              <a:rPr lang="en-US" smtClean="0">
                <a:ea typeface="ＭＳ Ｐゴシック" pitchFamily="34" charset="-128"/>
              </a:rPr>
              <a:t>Internationally benchmarked, so that all students are prepared to compete in our global economy.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smtClean="0"/>
              <a:t>Characteristics of Common Core Standards</a:t>
            </a:r>
          </a:p>
        </p:txBody>
      </p:sp>
      <p:sp>
        <p:nvSpPr>
          <p:cNvPr id="3" name="Content Placeholder 2"/>
          <p:cNvSpPr>
            <a:spLocks noGrp="1"/>
          </p:cNvSpPr>
          <p:nvPr>
            <p:ph idx="1"/>
          </p:nvPr>
        </p:nvSpPr>
        <p:spPr/>
        <p:txBody>
          <a:bodyPr/>
          <a:lstStyle/>
          <a:p>
            <a:pPr marL="463550" indent="-463550" eaLnBrk="1" hangingPunct="1">
              <a:spcBef>
                <a:spcPct val="0"/>
              </a:spcBef>
              <a:spcAft>
                <a:spcPts val="600"/>
              </a:spcAft>
              <a:defRPr/>
            </a:pPr>
            <a:r>
              <a:rPr lang="en-US" dirty="0">
                <a:ea typeface="ＭＳ Ｐゴシック" pitchFamily="34" charset="-128"/>
              </a:rPr>
              <a:t>Includes rigorous content </a:t>
            </a:r>
            <a:r>
              <a:rPr lang="en-US" i="1" dirty="0">
                <a:ea typeface="ＭＳ Ｐゴシック" pitchFamily="34" charset="-128"/>
              </a:rPr>
              <a:t>and</a:t>
            </a:r>
            <a:r>
              <a:rPr lang="en-US" dirty="0">
                <a:ea typeface="ＭＳ Ｐゴシック" pitchFamily="34" charset="-128"/>
              </a:rPr>
              <a:t> application of higher-order skills.</a:t>
            </a:r>
          </a:p>
          <a:p>
            <a:pPr marL="463550" indent="-463550" eaLnBrk="1" hangingPunct="1">
              <a:spcBef>
                <a:spcPct val="0"/>
              </a:spcBef>
              <a:spcAft>
                <a:spcPts val="600"/>
              </a:spcAft>
              <a:defRPr/>
            </a:pPr>
            <a:r>
              <a:rPr lang="en-US" dirty="0">
                <a:ea typeface="ＭＳ Ｐゴシック" pitchFamily="34" charset="-128"/>
              </a:rPr>
              <a:t>Builds on strengths and lessons of current state standards.</a:t>
            </a:r>
            <a:endParaRPr lang="en-US" dirty="0">
              <a:ea typeface="ＭＳ Ｐゴシック" pitchFamily="34" charset="-128"/>
              <a:cs typeface="Times" charset="0"/>
            </a:endParaRPr>
          </a:p>
          <a:p>
            <a:pPr marL="463550" indent="-463550" eaLnBrk="1" hangingPunct="1">
              <a:spcBef>
                <a:spcPct val="0"/>
              </a:spcBef>
              <a:spcAft>
                <a:spcPts val="600"/>
              </a:spcAft>
              <a:defRPr/>
            </a:pPr>
            <a:r>
              <a:rPr lang="en-US" dirty="0" smtClean="0">
                <a:ea typeface="ＭＳ Ｐゴシック" pitchFamily="34" charset="-128"/>
                <a:cs typeface="Times" charset="0"/>
              </a:rPr>
              <a:t>Is Research </a:t>
            </a:r>
            <a:r>
              <a:rPr lang="en-US" dirty="0">
                <a:ea typeface="ＭＳ Ｐゴシック" pitchFamily="34" charset="-128"/>
                <a:cs typeface="Times" charset="0"/>
              </a:rPr>
              <a:t>based.</a:t>
            </a:r>
          </a:p>
          <a:p>
            <a:pPr eaLnBrk="1" hangingPunct="1">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Recent General Assembly Actions</a:t>
            </a: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smtClean="0"/>
              <a:t>Length of School Year</a:t>
            </a:r>
          </a:p>
        </p:txBody>
      </p:sp>
      <p:sp>
        <p:nvSpPr>
          <p:cNvPr id="21506" name="Content Placeholder 2"/>
          <p:cNvSpPr>
            <a:spLocks noGrp="1"/>
          </p:cNvSpPr>
          <p:nvPr>
            <p:ph idx="1"/>
          </p:nvPr>
        </p:nvSpPr>
        <p:spPr/>
        <p:txBody>
          <a:bodyPr/>
          <a:lstStyle/>
          <a:p>
            <a:pPr eaLnBrk="1" hangingPunct="1"/>
            <a:r>
              <a:rPr lang="en-US" smtClean="0"/>
              <a:t>NC General Assembly lengthens school year by 5 days to a total of 185 days</a:t>
            </a:r>
          </a:p>
          <a:p>
            <a:pPr eaLnBrk="1" hangingPunct="1"/>
            <a:r>
              <a:rPr lang="en-US" smtClean="0"/>
              <a:t>State Board of Education offered a waiver for the additional five days if they were used for Common Core and Essential Standards professional development</a:t>
            </a:r>
          </a:p>
          <a:p>
            <a:pPr eaLnBrk="1" hangingPunct="1"/>
            <a:r>
              <a:rPr lang="en-US" smtClean="0"/>
              <a:t>WSFCS applied for the calendar waiver</a:t>
            </a:r>
          </a:p>
          <a:p>
            <a:pPr eaLnBrk="1" hangingPunct="1"/>
            <a:r>
              <a:rPr lang="en-US" smtClean="0"/>
              <a:t>WSFCS school calendar must reflect days dedicated to CCES professional development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Teacher Workdays</a:t>
            </a:r>
          </a:p>
        </p:txBody>
      </p:sp>
      <p:sp>
        <p:nvSpPr>
          <p:cNvPr id="22530" name="Content Placeholder 2"/>
          <p:cNvSpPr>
            <a:spLocks noGrp="1"/>
          </p:cNvSpPr>
          <p:nvPr>
            <p:ph idx="1"/>
          </p:nvPr>
        </p:nvSpPr>
        <p:spPr/>
        <p:txBody>
          <a:bodyPr/>
          <a:lstStyle/>
          <a:p>
            <a:pPr eaLnBrk="1" hangingPunct="1"/>
            <a:r>
              <a:rPr lang="en-US" smtClean="0"/>
              <a:t>NC law no longer requires a protected teacher workday at the end of each quarter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Employee Calendar adjustments – RC Days</a:t>
            </a: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mtClean="0"/>
              <a:t>5 Days for CCES Professional Development</a:t>
            </a:r>
          </a:p>
        </p:txBody>
      </p:sp>
      <p:sp>
        <p:nvSpPr>
          <p:cNvPr id="3" name="Content Placeholder 2"/>
          <p:cNvSpPr>
            <a:spLocks noGrp="1"/>
          </p:cNvSpPr>
          <p:nvPr>
            <p:ph idx="1"/>
          </p:nvPr>
        </p:nvSpPr>
        <p:spPr/>
        <p:txBody>
          <a:bodyPr/>
          <a:lstStyle/>
          <a:p>
            <a:pPr eaLnBrk="1" hangingPunct="1">
              <a:defRPr/>
            </a:pPr>
            <a:r>
              <a:rPr lang="en-US" dirty="0" smtClean="0"/>
              <a:t>October 31 and February 20 are already RC days and dedicated to CCES</a:t>
            </a:r>
          </a:p>
          <a:p>
            <a:pPr eaLnBrk="1" hangingPunct="1">
              <a:defRPr/>
            </a:pPr>
            <a:r>
              <a:rPr lang="en-US" dirty="0"/>
              <a:t>January 23, March 30 and June 8 will become RC days</a:t>
            </a:r>
          </a:p>
          <a:p>
            <a:pPr lvl="1" eaLnBrk="1" hangingPunct="1">
              <a:defRPr/>
            </a:pPr>
            <a:r>
              <a:rPr lang="en-US" dirty="0"/>
              <a:t>NOTE: June 8 </a:t>
            </a:r>
            <a:r>
              <a:rPr lang="en-US" dirty="0" smtClean="0"/>
              <a:t>may become a student day, so the last RC day may be the </a:t>
            </a:r>
            <a:r>
              <a:rPr lang="en-US" dirty="0"/>
              <a:t>first teacher work day after the last student day</a:t>
            </a:r>
          </a:p>
          <a:p>
            <a:pPr marL="0" indent="0" eaLnBrk="1" hangingPunct="1">
              <a:buFont typeface="Arial" charset="0"/>
              <a:buNone/>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smtClean="0"/>
              <a:t>How will the RC days be used?</a:t>
            </a:r>
          </a:p>
        </p:txBody>
      </p:sp>
      <p:sp>
        <p:nvSpPr>
          <p:cNvPr id="3" name="Content Placeholder 2"/>
          <p:cNvSpPr>
            <a:spLocks noGrp="1"/>
          </p:cNvSpPr>
          <p:nvPr>
            <p:ph idx="1"/>
          </p:nvPr>
        </p:nvSpPr>
        <p:spPr/>
        <p:txBody>
          <a:bodyPr/>
          <a:lstStyle/>
          <a:p>
            <a:pPr eaLnBrk="1" hangingPunct="1">
              <a:defRPr/>
            </a:pPr>
            <a:r>
              <a:rPr lang="en-US" dirty="0"/>
              <a:t>October 31 – 6 hours</a:t>
            </a:r>
          </a:p>
          <a:p>
            <a:pPr eaLnBrk="1" hangingPunct="1">
              <a:defRPr/>
            </a:pPr>
            <a:r>
              <a:rPr lang="en-US" dirty="0"/>
              <a:t>January 23 – 6 hours</a:t>
            </a:r>
          </a:p>
          <a:p>
            <a:pPr eaLnBrk="1" hangingPunct="1">
              <a:defRPr/>
            </a:pPr>
            <a:r>
              <a:rPr lang="en-US" dirty="0"/>
              <a:t>February 20 – 6 hours</a:t>
            </a:r>
          </a:p>
          <a:p>
            <a:pPr eaLnBrk="1" hangingPunct="1">
              <a:defRPr/>
            </a:pPr>
            <a:r>
              <a:rPr lang="en-US" dirty="0"/>
              <a:t>March 30 – will be used in case of snow</a:t>
            </a:r>
          </a:p>
          <a:p>
            <a:pPr eaLnBrk="1" hangingPunct="1">
              <a:defRPr/>
            </a:pPr>
            <a:r>
              <a:rPr lang="en-US" dirty="0"/>
              <a:t>June 8 – will be used in case of snow</a:t>
            </a:r>
          </a:p>
          <a:p>
            <a:pPr marL="0" indent="0" eaLnBrk="1" hangingPunct="1">
              <a:buFont typeface="Arial" charset="0"/>
              <a:buNone/>
              <a:defRPr/>
            </a:pPr>
            <a:endParaRPr lang="en-US" dirty="0" smtClean="0"/>
          </a:p>
          <a:p>
            <a:pPr marL="0" indent="0" eaLnBrk="1" hangingPunct="1">
              <a:buFont typeface="Arial" charset="0"/>
              <a:buNone/>
              <a:defRPr/>
            </a:pPr>
            <a:r>
              <a:rPr lang="en-US" dirty="0" smtClean="0"/>
              <a:t>NOTE: If March 30 and June 8 are not needed as RC days, they will revert back to RS days for school use.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t>NOTE: Kindergarten</a:t>
            </a:r>
          </a:p>
        </p:txBody>
      </p:sp>
      <p:sp>
        <p:nvSpPr>
          <p:cNvPr id="26626" name="Content Placeholder 2"/>
          <p:cNvSpPr>
            <a:spLocks noGrp="1"/>
          </p:cNvSpPr>
          <p:nvPr>
            <p:ph idx="1"/>
          </p:nvPr>
        </p:nvSpPr>
        <p:spPr/>
        <p:txBody>
          <a:bodyPr/>
          <a:lstStyle/>
          <a:p>
            <a:pPr eaLnBrk="1" hangingPunct="1"/>
            <a:r>
              <a:rPr lang="en-US" smtClean="0"/>
              <a:t>Kindergarten math textbook training is October 31 – 3 hours</a:t>
            </a:r>
          </a:p>
          <a:p>
            <a:pPr lvl="1" eaLnBrk="1" hangingPunct="1"/>
            <a:r>
              <a:rPr lang="en-US" smtClean="0"/>
              <a:t>Zones 1, 3, 5, 7 – morning</a:t>
            </a:r>
          </a:p>
          <a:p>
            <a:pPr lvl="1" eaLnBrk="1" hangingPunct="1"/>
            <a:r>
              <a:rPr lang="en-US" smtClean="0"/>
              <a:t>Zones 2, 4, 6, 8 – afternoon</a:t>
            </a:r>
          </a:p>
          <a:p>
            <a:pPr eaLnBrk="1" hangingPunct="1"/>
            <a:r>
              <a:rPr lang="en-US" smtClean="0"/>
              <a:t>Will attend 3 hours of Common Core and Essential Standards on October 31</a:t>
            </a:r>
          </a:p>
          <a:p>
            <a:pPr lvl="1" eaLnBrk="1" hangingPunct="1"/>
            <a:r>
              <a:rPr lang="en-US" smtClean="0"/>
              <a:t>Zones 1, 3, 5, 7 – afternoon</a:t>
            </a:r>
          </a:p>
          <a:p>
            <a:pPr lvl="1" eaLnBrk="1" hangingPunct="1"/>
            <a:r>
              <a:rPr lang="en-US" smtClean="0"/>
              <a:t>Zones 2, 4, 6, 8 – morning</a:t>
            </a:r>
          </a:p>
          <a:p>
            <a:pPr lvl="1" eaLnBrk="1" hangingPunct="1"/>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t>Kindergarten Calendar</a:t>
            </a:r>
          </a:p>
        </p:txBody>
      </p:sp>
      <p:sp>
        <p:nvSpPr>
          <p:cNvPr id="27650" name="Content Placeholder 2"/>
          <p:cNvSpPr>
            <a:spLocks noGrp="1"/>
          </p:cNvSpPr>
          <p:nvPr>
            <p:ph idx="1"/>
          </p:nvPr>
        </p:nvSpPr>
        <p:spPr/>
        <p:txBody>
          <a:bodyPr/>
          <a:lstStyle/>
          <a:p>
            <a:pPr eaLnBrk="1" hangingPunct="1"/>
            <a:r>
              <a:rPr lang="en-US" smtClean="0"/>
              <a:t>October 31 – 3 hours</a:t>
            </a:r>
          </a:p>
          <a:p>
            <a:pPr eaLnBrk="1" hangingPunct="1"/>
            <a:r>
              <a:rPr lang="en-US" smtClean="0"/>
              <a:t>January 23 – 6 hours</a:t>
            </a:r>
          </a:p>
          <a:p>
            <a:pPr eaLnBrk="1" hangingPunct="1"/>
            <a:r>
              <a:rPr lang="en-US" smtClean="0"/>
              <a:t>February 20 – 6 hours</a:t>
            </a:r>
          </a:p>
          <a:p>
            <a:pPr eaLnBrk="1" hangingPunct="1"/>
            <a:r>
              <a:rPr lang="en-US" smtClean="0"/>
              <a:t>March 30 – 3 hours</a:t>
            </a:r>
          </a:p>
          <a:p>
            <a:pPr eaLnBrk="1" hangingPunct="1"/>
            <a:r>
              <a:rPr lang="en-US" smtClean="0"/>
              <a:t>June 8 – snow day</a:t>
            </a:r>
          </a:p>
          <a:p>
            <a:pPr eaLnBrk="1" hangingPunct="1"/>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RC Days for Early College and Middle College</a:t>
            </a:r>
          </a:p>
        </p:txBody>
      </p:sp>
      <p:sp>
        <p:nvSpPr>
          <p:cNvPr id="28674" name="Content Placeholder 2"/>
          <p:cNvSpPr>
            <a:spLocks noGrp="1"/>
          </p:cNvSpPr>
          <p:nvPr>
            <p:ph idx="1"/>
          </p:nvPr>
        </p:nvSpPr>
        <p:spPr/>
        <p:txBody>
          <a:bodyPr/>
          <a:lstStyle/>
          <a:p>
            <a:pPr eaLnBrk="1" hangingPunct="1"/>
            <a:r>
              <a:rPr lang="en-US" smtClean="0"/>
              <a:t>December 21</a:t>
            </a:r>
          </a:p>
          <a:p>
            <a:pPr eaLnBrk="1" hangingPunct="1"/>
            <a:r>
              <a:rPr lang="en-US" smtClean="0"/>
              <a:t>January 13</a:t>
            </a:r>
          </a:p>
          <a:p>
            <a:pPr eaLnBrk="1" hangingPunct="1"/>
            <a:r>
              <a:rPr lang="en-US" smtClean="0"/>
              <a:t>May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t>Participation Expectations for Teachers</a:t>
            </a:r>
          </a:p>
        </p:txBody>
      </p:sp>
      <p:sp>
        <p:nvSpPr>
          <p:cNvPr id="29698" name="Content Placeholder 2"/>
          <p:cNvSpPr>
            <a:spLocks noGrp="1"/>
          </p:cNvSpPr>
          <p:nvPr>
            <p:ph idx="1"/>
          </p:nvPr>
        </p:nvSpPr>
        <p:spPr/>
        <p:txBody>
          <a:bodyPr/>
          <a:lstStyle/>
          <a:p>
            <a:pPr eaLnBrk="1" hangingPunct="1"/>
            <a:r>
              <a:rPr lang="en-US" smtClean="0"/>
              <a:t>All teachers are expected to participate in professional development on these RC days</a:t>
            </a:r>
          </a:p>
          <a:p>
            <a:pPr eaLnBrk="1" hangingPunct="1"/>
            <a:r>
              <a:rPr lang="en-US" smtClean="0"/>
              <a:t>Annual leave requests will not be considered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Elementary School</a:t>
            </a: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smtClean="0"/>
              <a:t>Professional Development Model – for Elementary Core Subjects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Train the trainer model</a:t>
            </a:r>
          </a:p>
          <a:p>
            <a:pPr eaLnBrk="1" fontAlgn="auto" hangingPunct="1">
              <a:spcAft>
                <a:spcPts val="0"/>
              </a:spcAft>
              <a:buFont typeface="Arial" pitchFamily="34" charset="0"/>
              <a:buChar char="•"/>
              <a:defRPr/>
            </a:pPr>
            <a:r>
              <a:rPr lang="en-US" dirty="0" smtClean="0"/>
              <a:t>Each teacher will attend professional development and return to provide training to colleagues who attended other sessions</a:t>
            </a:r>
          </a:p>
          <a:p>
            <a:pPr eaLnBrk="1" fontAlgn="auto" hangingPunct="1">
              <a:spcAft>
                <a:spcPts val="0"/>
              </a:spcAft>
              <a:buFont typeface="Arial" pitchFamily="34" charset="0"/>
              <a:buChar char="•"/>
              <a:defRPr/>
            </a:pPr>
            <a:r>
              <a:rPr lang="en-US" dirty="0" smtClean="0"/>
              <a:t>Schools will be assigned content area allocations for each grade level and subject area</a:t>
            </a:r>
          </a:p>
          <a:p>
            <a:pPr marL="0" indent="0" eaLnBrk="1" fontAlgn="auto" hangingPunct="1">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smtClean="0"/>
              <a:t>Sample Allocation of Seats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6 Kindergarten sections</a:t>
            </a:r>
          </a:p>
          <a:p>
            <a:pPr lvl="1" eaLnBrk="1" fontAlgn="auto" hangingPunct="1">
              <a:spcAft>
                <a:spcPts val="0"/>
              </a:spcAft>
              <a:buFont typeface="Arial" pitchFamily="34" charset="0"/>
              <a:buChar char="–"/>
              <a:defRPr/>
            </a:pPr>
            <a:r>
              <a:rPr lang="en-US" dirty="0" smtClean="0"/>
              <a:t>1 Reading</a:t>
            </a:r>
          </a:p>
          <a:p>
            <a:pPr lvl="1" eaLnBrk="1" fontAlgn="auto" hangingPunct="1">
              <a:spcAft>
                <a:spcPts val="0"/>
              </a:spcAft>
              <a:buFont typeface="Arial" pitchFamily="34" charset="0"/>
              <a:buChar char="–"/>
              <a:defRPr/>
            </a:pPr>
            <a:r>
              <a:rPr lang="en-US" dirty="0"/>
              <a:t>2</a:t>
            </a:r>
            <a:r>
              <a:rPr lang="en-US" dirty="0" smtClean="0"/>
              <a:t> Mathematics</a:t>
            </a:r>
          </a:p>
          <a:p>
            <a:pPr lvl="1" eaLnBrk="1" fontAlgn="auto" hangingPunct="1">
              <a:spcAft>
                <a:spcPts val="0"/>
              </a:spcAft>
              <a:buFont typeface="Arial" pitchFamily="34" charset="0"/>
              <a:buChar char="–"/>
              <a:defRPr/>
            </a:pPr>
            <a:r>
              <a:rPr lang="en-US" dirty="0"/>
              <a:t>2</a:t>
            </a:r>
            <a:r>
              <a:rPr lang="en-US" dirty="0" smtClean="0"/>
              <a:t> Science</a:t>
            </a:r>
          </a:p>
          <a:p>
            <a:pPr lvl="1" eaLnBrk="1" fontAlgn="auto" hangingPunct="1">
              <a:spcAft>
                <a:spcPts val="0"/>
              </a:spcAft>
              <a:buFont typeface="Arial" pitchFamily="34" charset="0"/>
              <a:buChar char="–"/>
              <a:defRPr/>
            </a:pPr>
            <a:r>
              <a:rPr lang="en-US" dirty="0" smtClean="0"/>
              <a:t>1 Social Studies</a:t>
            </a:r>
          </a:p>
          <a:p>
            <a:pPr marL="457200" lvl="1" indent="0" eaLnBrk="1" fontAlgn="auto" hangingPunct="1">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Professional Development for Core Areas</a:t>
            </a:r>
            <a:endParaRPr lang="en-US" dirty="0"/>
          </a:p>
        </p:txBody>
      </p:sp>
      <p:sp>
        <p:nvSpPr>
          <p:cNvPr id="33794" name="Content Placeholder 2"/>
          <p:cNvSpPr>
            <a:spLocks noGrp="1"/>
          </p:cNvSpPr>
          <p:nvPr>
            <p:ph idx="1"/>
          </p:nvPr>
        </p:nvSpPr>
        <p:spPr/>
        <p:txBody>
          <a:bodyPr/>
          <a:lstStyle/>
          <a:p>
            <a:pPr eaLnBrk="1" hangingPunct="1"/>
            <a:r>
              <a:rPr lang="en-US" smtClean="0"/>
              <a:t>Each teacher-trainer will receive 18 contact hours of professional development in ONE of the core areas</a:t>
            </a:r>
          </a:p>
          <a:p>
            <a:pPr eaLnBrk="1" hangingPunct="1"/>
            <a:r>
              <a:rPr lang="en-US" smtClean="0"/>
              <a:t>October 31 – 6 hours</a:t>
            </a:r>
          </a:p>
          <a:p>
            <a:pPr eaLnBrk="1" hangingPunct="1"/>
            <a:r>
              <a:rPr lang="en-US" smtClean="0"/>
              <a:t>January 23 – 6 hours</a:t>
            </a:r>
          </a:p>
          <a:p>
            <a:pPr eaLnBrk="1" hangingPunct="1"/>
            <a:r>
              <a:rPr lang="en-US" smtClean="0"/>
              <a:t>February 20 – 6 hours</a:t>
            </a:r>
          </a:p>
          <a:p>
            <a:pPr eaLnBrk="1" hangingPunct="1"/>
            <a:r>
              <a:rPr lang="en-US" smtClean="0"/>
              <a:t>March 30 – will be used in case of snow</a:t>
            </a:r>
          </a:p>
          <a:p>
            <a:pPr eaLnBrk="1" hangingPunct="1"/>
            <a:r>
              <a:rPr lang="en-US" smtClean="0"/>
              <a:t>June 8 – will be used in case of snow</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smtClean="0"/>
              <a:t>Return to School…Offer Training</a:t>
            </a:r>
          </a:p>
        </p:txBody>
      </p:sp>
      <p:sp>
        <p:nvSpPr>
          <p:cNvPr id="34818" name="Content Placeholder 2"/>
          <p:cNvSpPr>
            <a:spLocks noGrp="1"/>
          </p:cNvSpPr>
          <p:nvPr>
            <p:ph idx="1"/>
          </p:nvPr>
        </p:nvSpPr>
        <p:spPr/>
        <p:txBody>
          <a:bodyPr/>
          <a:lstStyle/>
          <a:p>
            <a:pPr eaLnBrk="1" hangingPunct="1"/>
            <a:r>
              <a:rPr lang="en-US" smtClean="0"/>
              <a:t>Each school level teacher-trainer will deliver training in the core subject area he/she attended on the RC days using 10 modules developed by Instructional Services</a:t>
            </a:r>
          </a:p>
          <a:p>
            <a:pPr eaLnBrk="1" hangingPunct="1"/>
            <a:r>
              <a:rPr lang="en-US" smtClean="0"/>
              <a:t>The training modules are expected to take between 6 and 10 hours to deliver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smtClean="0"/>
              <a:t>Timeframe to Complete the CCES Professional Development</a:t>
            </a:r>
          </a:p>
        </p:txBody>
      </p:sp>
      <p:sp>
        <p:nvSpPr>
          <p:cNvPr id="35842" name="Content Placeholder 2"/>
          <p:cNvSpPr>
            <a:spLocks noGrp="1"/>
          </p:cNvSpPr>
          <p:nvPr>
            <p:ph idx="1"/>
          </p:nvPr>
        </p:nvSpPr>
        <p:spPr/>
        <p:txBody>
          <a:bodyPr/>
          <a:lstStyle/>
          <a:p>
            <a:pPr eaLnBrk="1" hangingPunct="1"/>
            <a:r>
              <a:rPr lang="en-US" smtClean="0"/>
              <a:t>Start – November 1, 2011</a:t>
            </a:r>
          </a:p>
          <a:p>
            <a:pPr eaLnBrk="1" hangingPunct="1"/>
            <a:r>
              <a:rPr lang="en-US" smtClean="0"/>
              <a:t>Completed – December 20, 2012</a:t>
            </a:r>
          </a:p>
          <a:p>
            <a:pPr eaLnBrk="1" hangingPunct="1"/>
            <a:r>
              <a:rPr lang="en-US" smtClean="0"/>
              <a:t>Schools complete modules 1 – 5 by June 14, 2012</a:t>
            </a:r>
          </a:p>
          <a:p>
            <a:pPr eaLnBrk="1" hangingPunct="1"/>
            <a:r>
              <a:rPr lang="en-US" smtClean="0"/>
              <a:t>Schools complete modules 6 – 10 by December 20, 2012</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4"/>
          <p:cNvSpPr>
            <a:spLocks noGrp="1"/>
          </p:cNvSpPr>
          <p:nvPr>
            <p:ph type="title"/>
          </p:nvPr>
        </p:nvSpPr>
        <p:spPr/>
        <p:txBody>
          <a:bodyPr/>
          <a:lstStyle/>
          <a:p>
            <a:pPr eaLnBrk="1" hangingPunct="1"/>
            <a:r>
              <a:rPr lang="en-US" sz="4000" smtClean="0"/>
              <a:t>Sample Hours of Contact</a:t>
            </a:r>
            <a:br>
              <a:rPr lang="en-US" sz="4000" smtClean="0"/>
            </a:br>
            <a:r>
              <a:rPr lang="en-US" sz="4000" smtClean="0"/>
              <a:t>Teacher-Trainer for Social Studies</a:t>
            </a:r>
          </a:p>
        </p:txBody>
      </p:sp>
      <p:graphicFrame>
        <p:nvGraphicFramePr>
          <p:cNvPr id="30750" name="Group 30"/>
          <p:cNvGraphicFramePr>
            <a:graphicFrameLocks noGrp="1"/>
          </p:cNvGraphicFramePr>
          <p:nvPr>
            <p:ph idx="1"/>
          </p:nvPr>
        </p:nvGraphicFramePr>
        <p:xfrm>
          <a:off x="533400" y="1901825"/>
          <a:ext cx="8229600" cy="4194175"/>
        </p:xfrm>
        <a:graphic>
          <a:graphicData uri="http://schemas.openxmlformats.org/drawingml/2006/table">
            <a:tbl>
              <a:tblPr/>
              <a:tblGrid>
                <a:gridCol w="1371600"/>
                <a:gridCol w="2057400"/>
                <a:gridCol w="1371600"/>
                <a:gridCol w="1752600"/>
                <a:gridCol w="1676400"/>
              </a:tblGrid>
              <a:tr h="75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Social Studies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Reading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Mathematics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Science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136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2011-12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18 hours with central office trainers plus delivers 5 hours of training to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338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2012-13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US" sz="1800" b="0" i="0" u="none" strike="noStrike" cap="none" normalizeH="0" baseline="0" dirty="0" smtClean="0">
                          <a:ln>
                            <a:noFill/>
                          </a:ln>
                          <a:solidFill>
                            <a:schemeClr val="tx1"/>
                          </a:solidFill>
                          <a:effectLst/>
                          <a:latin typeface="Calibri" pitchFamily="34" charset="0"/>
                        </a:rPr>
                        <a:t>Delivers 5 hours of training to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smtClean="0"/>
              <a:t>Support</a:t>
            </a:r>
          </a:p>
        </p:txBody>
      </p:sp>
      <p:sp>
        <p:nvSpPr>
          <p:cNvPr id="37890" name="Content Placeholder 2"/>
          <p:cNvSpPr>
            <a:spLocks noGrp="1"/>
          </p:cNvSpPr>
          <p:nvPr>
            <p:ph idx="1"/>
          </p:nvPr>
        </p:nvSpPr>
        <p:spPr/>
        <p:txBody>
          <a:bodyPr/>
          <a:lstStyle/>
          <a:p>
            <a:pPr eaLnBrk="1" hangingPunct="1"/>
            <a:r>
              <a:rPr lang="en-US" smtClean="0"/>
              <a:t>Program managers will develop 10 one-hour modules for the teacher-trainers to include:</a:t>
            </a:r>
          </a:p>
          <a:p>
            <a:pPr lvl="1" eaLnBrk="1" hangingPunct="1"/>
            <a:r>
              <a:rPr lang="en-US" smtClean="0"/>
              <a:t>PowerPoint</a:t>
            </a:r>
          </a:p>
          <a:p>
            <a:pPr lvl="1" eaLnBrk="1" hangingPunct="1"/>
            <a:r>
              <a:rPr lang="en-US" smtClean="0"/>
              <a:t>Lesson plan</a:t>
            </a:r>
          </a:p>
          <a:p>
            <a:pPr lvl="1" eaLnBrk="1" hangingPunct="1"/>
            <a:r>
              <a:rPr lang="en-US" smtClean="0"/>
              <a:t>Activities</a:t>
            </a:r>
          </a:p>
          <a:p>
            <a:pPr lvl="1"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smtClean="0"/>
              <a:t>CEUs for Core Elementary Teachers</a:t>
            </a:r>
          </a:p>
        </p:txBody>
      </p:sp>
      <p:sp>
        <p:nvSpPr>
          <p:cNvPr id="24578" name="Content Placeholder 2"/>
          <p:cNvSpPr>
            <a:spLocks noGrp="1"/>
          </p:cNvSpPr>
          <p:nvPr>
            <p:ph idx="1"/>
          </p:nvPr>
        </p:nvSpPr>
        <p:spPr/>
        <p:txBody>
          <a:bodyPr/>
          <a:lstStyle/>
          <a:p>
            <a:pPr eaLnBrk="1" hangingPunct="1">
              <a:defRPr/>
            </a:pPr>
            <a:r>
              <a:rPr lang="en-US" dirty="0" smtClean="0"/>
              <a:t>Core elementary teachers must 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School Professional Development Plans</a:t>
            </a:r>
            <a:endParaRPr lang="en-US" dirty="0"/>
          </a:p>
        </p:txBody>
      </p:sp>
      <p:sp>
        <p:nvSpPr>
          <p:cNvPr id="25602" name="Content Placeholder 2"/>
          <p:cNvSpPr>
            <a:spLocks noGrp="1"/>
          </p:cNvSpPr>
          <p:nvPr>
            <p:ph idx="1"/>
          </p:nvPr>
        </p:nvSpPr>
        <p:spPr/>
        <p:txBody>
          <a:bodyPr/>
          <a:lstStyle/>
          <a:p>
            <a:pPr eaLnBrk="1" hangingPunct="1">
              <a:defRPr/>
            </a:pPr>
            <a:r>
              <a:rPr lang="en-US" dirty="0" smtClean="0"/>
              <a:t>Each school will determine how the teacher-trainers will provide the </a:t>
            </a:r>
            <a:r>
              <a:rPr lang="en-US" dirty="0"/>
              <a:t>5</a:t>
            </a:r>
            <a:r>
              <a:rPr lang="en-US" dirty="0" smtClean="0"/>
              <a:t> contact hours of training for each core subject</a:t>
            </a:r>
          </a:p>
          <a:p>
            <a:pPr marL="0" indent="0" eaLnBrk="1" hangingPunct="1">
              <a:buFont typeface="Arial" charset="0"/>
              <a:buNone/>
              <a:defRPr/>
            </a:pPr>
            <a:endParaRPr lang="en-US" dirty="0" smtClean="0"/>
          </a:p>
          <a:p>
            <a:pPr marL="0" indent="0" eaLnBrk="1" hangingPunct="1">
              <a:buFont typeface="Arial" charset="0"/>
              <a:buNone/>
              <a:defRPr/>
            </a:pP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smtClean="0"/>
              <a:t>Possibilities for CCES School-based Training</a:t>
            </a:r>
          </a:p>
        </p:txBody>
      </p:sp>
      <p:sp>
        <p:nvSpPr>
          <p:cNvPr id="40962" name="Content Placeholder 2"/>
          <p:cNvSpPr>
            <a:spLocks noGrp="1"/>
          </p:cNvSpPr>
          <p:nvPr>
            <p:ph sz="half" idx="1"/>
          </p:nvPr>
        </p:nvSpPr>
        <p:spPr/>
        <p:txBody>
          <a:bodyPr/>
          <a:lstStyle/>
          <a:p>
            <a:pPr eaLnBrk="1" hangingPunct="1"/>
            <a:r>
              <a:rPr lang="en-US" smtClean="0"/>
              <a:t>Some PLC/LTM time (not to exceed 50%)</a:t>
            </a:r>
          </a:p>
          <a:p>
            <a:pPr eaLnBrk="1" hangingPunct="1"/>
            <a:r>
              <a:rPr lang="en-US" smtClean="0"/>
              <a:t>Some grade-level planning time</a:t>
            </a:r>
          </a:p>
          <a:p>
            <a:pPr eaLnBrk="1" hangingPunct="1"/>
            <a:r>
              <a:rPr lang="en-US" smtClean="0"/>
              <a:t>After school sessions</a:t>
            </a:r>
          </a:p>
          <a:p>
            <a:pPr eaLnBrk="1" hangingPunct="1"/>
            <a:r>
              <a:rPr lang="en-US" smtClean="0"/>
              <a:t>Faculty meetings</a:t>
            </a:r>
          </a:p>
          <a:p>
            <a:pPr eaLnBrk="1" hangingPunct="1"/>
            <a:r>
              <a:rPr lang="en-US" smtClean="0"/>
              <a:t>Evening work sessions</a:t>
            </a:r>
          </a:p>
          <a:p>
            <a:pPr eaLnBrk="1" hangingPunct="1"/>
            <a:r>
              <a:rPr lang="en-US" smtClean="0"/>
              <a:t>Saturday work sessions</a:t>
            </a:r>
          </a:p>
        </p:txBody>
      </p:sp>
      <p:sp>
        <p:nvSpPr>
          <p:cNvPr id="40963" name="Content Placeholder 3"/>
          <p:cNvSpPr>
            <a:spLocks noGrp="1"/>
          </p:cNvSpPr>
          <p:nvPr>
            <p:ph sz="half" idx="2"/>
          </p:nvPr>
        </p:nvSpPr>
        <p:spPr/>
        <p:txBody>
          <a:bodyPr/>
          <a:lstStyle/>
          <a:p>
            <a:pPr eaLnBrk="1" hangingPunct="1"/>
            <a:r>
              <a:rPr lang="en-US" smtClean="0"/>
              <a:t>RS days at the end of the school year</a:t>
            </a:r>
          </a:p>
          <a:p>
            <a:pPr eaLnBrk="1" hangingPunct="1"/>
            <a:r>
              <a:rPr lang="en-US" smtClean="0"/>
              <a:t>Half-day planning sessions with subs to cover classes</a:t>
            </a:r>
          </a:p>
          <a:p>
            <a:pPr eaLnBrk="1" hangingPunct="1"/>
            <a:r>
              <a:rPr lang="en-US" smtClean="0"/>
              <a:t>March 30 and June 8 if not used as RC days</a:t>
            </a:r>
          </a:p>
        </p:txBody>
      </p:sp>
      <p:sp>
        <p:nvSpPr>
          <p:cNvPr id="5" name="TextBox 4"/>
          <p:cNvSpPr txBox="1"/>
          <p:nvPr/>
        </p:nvSpPr>
        <p:spPr>
          <a:xfrm>
            <a:off x="609600" y="5599113"/>
            <a:ext cx="8001000" cy="954087"/>
          </a:xfrm>
          <a:prstGeom prst="rect">
            <a:avLst/>
          </a:prstGeom>
          <a:noFill/>
        </p:spPr>
        <p:txBody>
          <a:bodyPr>
            <a:spAutoFit/>
          </a:bodyPr>
          <a:lstStyle/>
          <a:p>
            <a:pPr>
              <a:defRPr/>
            </a:pPr>
            <a:r>
              <a:rPr lang="en-US" sz="2800" dirty="0">
                <a:latin typeface="+mn-lt"/>
              </a:rPr>
              <a:t>NOTE: Training time after the normal 7.5 hour day may be “swapped” for hours on reserved school days</a:t>
            </a:r>
            <a:r>
              <a:rPr lang="en-US" sz="2400" dirty="0">
                <a:latin typeface="+mn-lt"/>
              </a:rPr>
              <a:t>.</a:t>
            </a:r>
            <a:endParaRPr lang="en-US" sz="2400" dirty="0">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4"/>
          <p:cNvSpPr>
            <a:spLocks noGrp="1"/>
          </p:cNvSpPr>
          <p:nvPr>
            <p:ph type="title"/>
          </p:nvPr>
        </p:nvSpPr>
        <p:spPr/>
        <p:txBody>
          <a:bodyPr/>
          <a:lstStyle/>
          <a:p>
            <a:pPr eaLnBrk="1" hangingPunct="1"/>
            <a:r>
              <a:rPr lang="en-US" smtClean="0"/>
              <a:t>Recommendation</a:t>
            </a:r>
          </a:p>
        </p:txBody>
      </p:sp>
      <p:sp>
        <p:nvSpPr>
          <p:cNvPr id="41986" name="Content Placeholder 5"/>
          <p:cNvSpPr>
            <a:spLocks noGrp="1"/>
          </p:cNvSpPr>
          <p:nvPr>
            <p:ph idx="1"/>
          </p:nvPr>
        </p:nvSpPr>
        <p:spPr/>
        <p:txBody>
          <a:bodyPr/>
          <a:lstStyle/>
          <a:p>
            <a:pPr eaLnBrk="1" hangingPunct="1"/>
            <a:r>
              <a:rPr lang="en-US" smtClean="0"/>
              <a:t>Dedicate March 30 and June 8 to CCES for a total of 12 hours of professional development</a:t>
            </a:r>
          </a:p>
          <a:p>
            <a:pPr eaLnBrk="1" hangingPunct="1"/>
            <a:r>
              <a:rPr lang="en-US" smtClean="0"/>
              <a:t>Use 8 PLCs/LTMs to complete remaining 8 hours of professional development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smtClean="0"/>
              <a:t>Professional Development for Elementary Encore Teachers</a:t>
            </a:r>
          </a:p>
        </p:txBody>
      </p:sp>
      <p:sp>
        <p:nvSpPr>
          <p:cNvPr id="43010" name="Content Placeholder 2"/>
          <p:cNvSpPr>
            <a:spLocks noGrp="1"/>
          </p:cNvSpPr>
          <p:nvPr>
            <p:ph idx="1"/>
          </p:nvPr>
        </p:nvSpPr>
        <p:spPr/>
        <p:txBody>
          <a:bodyPr/>
          <a:lstStyle/>
          <a:p>
            <a:pPr eaLnBrk="1" hangingPunct="1"/>
            <a:r>
              <a:rPr lang="en-US" smtClean="0"/>
              <a:t>Each elementary encore teacher will receive 18 contact hours of professional development provided by the central office</a:t>
            </a:r>
          </a:p>
          <a:p>
            <a:pPr lvl="1" eaLnBrk="1" hangingPunct="1"/>
            <a:r>
              <a:rPr lang="en-US" smtClean="0"/>
              <a:t>Art</a:t>
            </a:r>
          </a:p>
          <a:p>
            <a:pPr lvl="1" eaLnBrk="1" hangingPunct="1"/>
            <a:r>
              <a:rPr lang="en-US" smtClean="0"/>
              <a:t>Music</a:t>
            </a:r>
          </a:p>
          <a:p>
            <a:pPr lvl="1" eaLnBrk="1" hangingPunct="1"/>
            <a:r>
              <a:rPr lang="en-US" smtClean="0"/>
              <a:t>World Language</a:t>
            </a:r>
          </a:p>
          <a:p>
            <a:pPr lvl="1" eaLnBrk="1" hangingPunct="1"/>
            <a:r>
              <a:rPr lang="en-US" smtClean="0"/>
              <a:t>Healthful Living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smtClean="0"/>
              <a:t>CEUs for Elementary Elective Teachers</a:t>
            </a:r>
          </a:p>
        </p:txBody>
      </p:sp>
      <p:sp>
        <p:nvSpPr>
          <p:cNvPr id="24578" name="Content Placeholder 2"/>
          <p:cNvSpPr>
            <a:spLocks noGrp="1"/>
          </p:cNvSpPr>
          <p:nvPr>
            <p:ph idx="1"/>
          </p:nvPr>
        </p:nvSpPr>
        <p:spPr/>
        <p:txBody>
          <a:bodyPr/>
          <a:lstStyle/>
          <a:p>
            <a:pPr eaLnBrk="1" hangingPunct="1">
              <a:defRPr/>
            </a:pPr>
            <a:r>
              <a:rPr lang="en-US" dirty="0" smtClean="0"/>
              <a:t>Elementary art, music, PE and world language teachers must complete </a:t>
            </a:r>
            <a:r>
              <a:rPr lang="en-US" dirty="0"/>
              <a:t>1</a:t>
            </a:r>
            <a:r>
              <a:rPr lang="en-US" dirty="0" smtClean="0"/>
              <a:t>.8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smtClean="0"/>
              <a:t>Professional Development for AG Teachers</a:t>
            </a:r>
          </a:p>
        </p:txBody>
      </p:sp>
      <p:sp>
        <p:nvSpPr>
          <p:cNvPr id="45058" name="Content Placeholder 2"/>
          <p:cNvSpPr>
            <a:spLocks noGrp="1"/>
          </p:cNvSpPr>
          <p:nvPr>
            <p:ph idx="1"/>
          </p:nvPr>
        </p:nvSpPr>
        <p:spPr/>
        <p:txBody>
          <a:bodyPr/>
          <a:lstStyle/>
          <a:p>
            <a:pPr eaLnBrk="1" hangingPunct="1"/>
            <a:r>
              <a:rPr lang="en-US" smtClean="0"/>
              <a:t>Dedicated AG teachers who teach reading and mathematics for all of your grade levels</a:t>
            </a:r>
          </a:p>
          <a:p>
            <a:pPr lvl="1" eaLnBrk="1" hangingPunct="1"/>
            <a:r>
              <a:rPr lang="en-US" smtClean="0"/>
              <a:t>Attend ONE of the 18 contact hour sessions in reading and mathematics offered by the central office</a:t>
            </a:r>
          </a:p>
          <a:p>
            <a:pPr lvl="1" eaLnBrk="1" hangingPunct="1"/>
            <a:r>
              <a:rPr lang="en-US" smtClean="0"/>
              <a:t>Assist colleagues with conducting the school-based 10 hour sessions by December 20, 2012 for other teachers</a:t>
            </a:r>
          </a:p>
          <a:p>
            <a:pPr lvl="1" eaLnBrk="1" hangingPunct="1"/>
            <a:r>
              <a:rPr lang="en-US" smtClean="0"/>
              <a:t>Attend reading and mathematics sessions for other grade levels offered at the school</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4"/>
          <p:cNvSpPr>
            <a:spLocks noGrp="1"/>
          </p:cNvSpPr>
          <p:nvPr>
            <p:ph type="title"/>
          </p:nvPr>
        </p:nvSpPr>
        <p:spPr/>
        <p:txBody>
          <a:bodyPr/>
          <a:lstStyle/>
          <a:p>
            <a:pPr eaLnBrk="1" hangingPunct="1"/>
            <a:r>
              <a:rPr lang="en-US" sz="4000" smtClean="0"/>
              <a:t>Sample Hours of Contact</a:t>
            </a:r>
            <a:br>
              <a:rPr lang="en-US" sz="4000" smtClean="0"/>
            </a:br>
            <a:r>
              <a:rPr lang="en-US" sz="4000" smtClean="0"/>
              <a:t>AG Teacher</a:t>
            </a:r>
          </a:p>
        </p:txBody>
      </p:sp>
      <p:graphicFrame>
        <p:nvGraphicFramePr>
          <p:cNvPr id="30750" name="Group 30"/>
          <p:cNvGraphicFramePr>
            <a:graphicFrameLocks noGrp="1"/>
          </p:cNvGraphicFramePr>
          <p:nvPr>
            <p:ph idx="1"/>
          </p:nvPr>
        </p:nvGraphicFramePr>
        <p:xfrm>
          <a:off x="533400" y="1901825"/>
          <a:ext cx="8229600" cy="4194175"/>
        </p:xfrm>
        <a:graphic>
          <a:graphicData uri="http://schemas.openxmlformats.org/drawingml/2006/table">
            <a:tbl>
              <a:tblPr/>
              <a:tblGrid>
                <a:gridCol w="1371600"/>
                <a:gridCol w="1905000"/>
                <a:gridCol w="1524000"/>
                <a:gridCol w="1752600"/>
                <a:gridCol w="1676400"/>
              </a:tblGrid>
              <a:tr h="75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Reading Grade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Mathematics Grade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Reading Grade 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Mathematics Grade 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136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2011-12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18 hours with central office trainers plus delivers 5 hours of training to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338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2012-13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US" sz="1800" b="0" i="0" u="none" strike="noStrike" cap="none" normalizeH="0" baseline="0" dirty="0" smtClean="0">
                          <a:ln>
                            <a:noFill/>
                          </a:ln>
                          <a:solidFill>
                            <a:schemeClr val="tx1"/>
                          </a:solidFill>
                          <a:effectLst/>
                          <a:latin typeface="Calibri" pitchFamily="34" charset="0"/>
                        </a:rPr>
                        <a:t>Delivers 5 hours of training to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smtClean="0"/>
              <a:t>Professional Development for AG Teachers</a:t>
            </a:r>
          </a:p>
        </p:txBody>
      </p:sp>
      <p:sp>
        <p:nvSpPr>
          <p:cNvPr id="47106" name="Content Placeholder 2"/>
          <p:cNvSpPr>
            <a:spLocks noGrp="1"/>
          </p:cNvSpPr>
          <p:nvPr>
            <p:ph idx="1"/>
          </p:nvPr>
        </p:nvSpPr>
        <p:spPr/>
        <p:txBody>
          <a:bodyPr/>
          <a:lstStyle/>
          <a:p>
            <a:pPr eaLnBrk="1" hangingPunct="1"/>
            <a:r>
              <a:rPr lang="en-US" smtClean="0"/>
              <a:t>AG teachers who are core teachers that teach reading, mathematics, science, and social studies have been treated as elementary core teachers for this project</a:t>
            </a:r>
          </a:p>
          <a:p>
            <a:pPr eaLnBrk="1" hangingPunct="1"/>
            <a:r>
              <a:rPr lang="en-US" smtClean="0"/>
              <a:t>They should attend an 18 contact hour train-the-trainer session and the three other content sessions for their grade level offered at the school</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smtClean="0"/>
              <a:t>CEUs for AG Teachers</a:t>
            </a:r>
          </a:p>
        </p:txBody>
      </p:sp>
      <p:sp>
        <p:nvSpPr>
          <p:cNvPr id="24578" name="Content Placeholder 2"/>
          <p:cNvSpPr>
            <a:spLocks noGrp="1"/>
          </p:cNvSpPr>
          <p:nvPr>
            <p:ph idx="1"/>
          </p:nvPr>
        </p:nvSpPr>
        <p:spPr/>
        <p:txBody>
          <a:bodyPr/>
          <a:lstStyle/>
          <a:p>
            <a:pPr eaLnBrk="1" hangingPunct="1">
              <a:defRPr/>
            </a:pPr>
            <a:r>
              <a:rPr lang="en-US" dirty="0" smtClean="0"/>
              <a:t>Elementary AG teachers must 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US" smtClean="0"/>
              <a:t>Professional Development for PRTs</a:t>
            </a:r>
          </a:p>
        </p:txBody>
      </p:sp>
      <p:sp>
        <p:nvSpPr>
          <p:cNvPr id="3" name="Content Placeholder 2"/>
          <p:cNvSpPr>
            <a:spLocks noGrp="1"/>
          </p:cNvSpPr>
          <p:nvPr>
            <p:ph idx="1"/>
          </p:nvPr>
        </p:nvSpPr>
        <p:spPr/>
        <p:txBody>
          <a:bodyPr/>
          <a:lstStyle/>
          <a:p>
            <a:pPr eaLnBrk="1" hangingPunct="1">
              <a:defRPr/>
            </a:pPr>
            <a:r>
              <a:rPr lang="en-US" dirty="0" smtClean="0"/>
              <a:t>PRTs will attend the school-based CCES 10 contact hour sessions led by their colleagues</a:t>
            </a:r>
          </a:p>
          <a:p>
            <a:pPr eaLnBrk="1" hangingPunct="1">
              <a:defRPr/>
            </a:pPr>
            <a:r>
              <a:rPr lang="en-US" dirty="0" smtClean="0"/>
              <a:t>Principals will determine which session is most appropriate for a PRT to attend</a:t>
            </a:r>
          </a:p>
          <a:p>
            <a:pPr marL="0" indent="0" eaLnBrk="1" hangingPunct="1">
              <a:buFont typeface="Arial" charset="0"/>
              <a:buNone/>
              <a:defRPr/>
            </a:pP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smtClean="0"/>
              <a:t>CEUs for PRTs</a:t>
            </a:r>
          </a:p>
        </p:txBody>
      </p:sp>
      <p:sp>
        <p:nvSpPr>
          <p:cNvPr id="50178" name="Content Placeholder 2"/>
          <p:cNvSpPr>
            <a:spLocks noGrp="1"/>
          </p:cNvSpPr>
          <p:nvPr>
            <p:ph idx="1"/>
          </p:nvPr>
        </p:nvSpPr>
        <p:spPr>
          <a:xfrm>
            <a:off x="457200" y="1524000"/>
            <a:ext cx="8229600" cy="4525963"/>
          </a:xfrm>
        </p:spPr>
        <p:txBody>
          <a:bodyPr/>
          <a:lstStyle/>
          <a:p>
            <a:pPr marL="457200" lvl="1" indent="0" eaLnBrk="1" hangingPunct="1">
              <a:buFont typeface="Arial" charset="0"/>
              <a:buNone/>
            </a:pPr>
            <a:r>
              <a:rPr lang="en-US" smtClean="0"/>
              <a:t>PRTs will need to complete 0.5 CEUs in the Common Core and Essential Standards by August 2012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Secondary</a:t>
            </a: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Professional Development for Secondary Teachers</a:t>
            </a:r>
            <a:endParaRPr lang="en-US" dirty="0"/>
          </a:p>
        </p:txBody>
      </p:sp>
      <p:sp>
        <p:nvSpPr>
          <p:cNvPr id="3" name="Content Placeholder 2"/>
          <p:cNvSpPr>
            <a:spLocks noGrp="1"/>
          </p:cNvSpPr>
          <p:nvPr>
            <p:ph idx="1"/>
          </p:nvPr>
        </p:nvSpPr>
        <p:spPr/>
        <p:txBody>
          <a:bodyPr/>
          <a:lstStyle/>
          <a:p>
            <a:pPr eaLnBrk="1" hangingPunct="1">
              <a:defRPr/>
            </a:pPr>
            <a:r>
              <a:rPr lang="en-US" dirty="0" smtClean="0"/>
              <a:t>Each teacher (core and encore) will receive 18 contact hours of professional development on Common Core and Essential Standards</a:t>
            </a:r>
          </a:p>
          <a:p>
            <a:pPr eaLnBrk="1" hangingPunct="1">
              <a:defRPr/>
            </a:pPr>
            <a:r>
              <a:rPr lang="en-US" dirty="0" smtClean="0"/>
              <a:t>October 31 – 6 hours</a:t>
            </a:r>
          </a:p>
          <a:p>
            <a:pPr eaLnBrk="1" hangingPunct="1">
              <a:defRPr/>
            </a:pPr>
            <a:r>
              <a:rPr lang="en-US" dirty="0" smtClean="0"/>
              <a:t>January 23 – 6 hours</a:t>
            </a:r>
          </a:p>
          <a:p>
            <a:pPr eaLnBrk="1" hangingPunct="1">
              <a:defRPr/>
            </a:pPr>
            <a:r>
              <a:rPr lang="en-US" dirty="0" smtClean="0"/>
              <a:t>February 20 – 6 hours</a:t>
            </a:r>
          </a:p>
          <a:p>
            <a:pPr eaLnBrk="1" hangingPunct="1">
              <a:defRPr/>
            </a:pPr>
            <a:r>
              <a:rPr lang="en-US" dirty="0" smtClean="0"/>
              <a:t>March 30 – will be used in case of snow</a:t>
            </a:r>
          </a:p>
          <a:p>
            <a:pPr eaLnBrk="1" hangingPunct="1">
              <a:defRPr/>
            </a:pPr>
            <a:r>
              <a:rPr lang="en-US" dirty="0" smtClean="0"/>
              <a:t>June 8 – will be used in case of snow</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smtClean="0"/>
              <a:t>CEUs for Core and Elective Secondary Teachers</a:t>
            </a:r>
          </a:p>
        </p:txBody>
      </p:sp>
      <p:sp>
        <p:nvSpPr>
          <p:cNvPr id="3" name="Content Placeholder 2"/>
          <p:cNvSpPr>
            <a:spLocks noGrp="1"/>
          </p:cNvSpPr>
          <p:nvPr>
            <p:ph idx="1"/>
          </p:nvPr>
        </p:nvSpPr>
        <p:spPr/>
        <p:txBody>
          <a:bodyPr>
            <a:normAutofit/>
          </a:bodyPr>
          <a:lstStyle/>
          <a:p>
            <a:pPr eaLnBrk="1" hangingPunct="1">
              <a:defRPr/>
            </a:pPr>
            <a:r>
              <a:rPr lang="en-US" dirty="0" smtClean="0"/>
              <a:t>Secondary teachers must complete 1.8 CEUs in the Common Core and Essential Standards by August 2012</a:t>
            </a:r>
          </a:p>
          <a:p>
            <a:pPr marL="0" indent="0" eaLnBrk="1" hangingPunct="1">
              <a:buFont typeface="Arial" charset="0"/>
              <a:buNone/>
              <a:defRPr/>
            </a:pPr>
            <a:endParaRPr lang="en-US" dirty="0"/>
          </a:p>
          <a:p>
            <a:pPr marL="0" indent="0" eaLnBrk="1" hangingPunct="1">
              <a:buFont typeface="Arial" charset="0"/>
              <a:buNone/>
              <a:defRPr/>
            </a:pPr>
            <a:endParaRPr lang="en-US" dirty="0" smtClean="0"/>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Exceptional Children</a:t>
            </a:r>
            <a:endParaRPr lang="en-US" dirty="0"/>
          </a:p>
        </p:txBody>
      </p:sp>
      <p:sp>
        <p:nvSpPr>
          <p:cNvPr id="3" name="Text Placeholder 2"/>
          <p:cNvSpPr>
            <a:spLocks noGrp="1"/>
          </p:cNvSpPr>
          <p:nvPr>
            <p:ph type="body" idx="1"/>
          </p:nvPr>
        </p:nvSpPr>
        <p:spPr/>
        <p:txBody>
          <a:bodyPr/>
          <a:lstStyle/>
          <a:p>
            <a:pPr eaLnBrk="1" hangingPunct="1">
              <a:defRPr/>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fontScale="90000"/>
          </a:bodyPr>
          <a:lstStyle/>
          <a:p>
            <a:pPr eaLnBrk="1" hangingPunct="1">
              <a:defRPr/>
            </a:pPr>
            <a:r>
              <a:rPr lang="en-US" sz="4000" dirty="0"/>
              <a:t>Professional Development for Elementary EC Teachers</a:t>
            </a:r>
          </a:p>
        </p:txBody>
      </p:sp>
      <p:sp>
        <p:nvSpPr>
          <p:cNvPr id="3" name="Content Placeholder 2"/>
          <p:cNvSpPr>
            <a:spLocks noGrp="1"/>
          </p:cNvSpPr>
          <p:nvPr>
            <p:ph idx="4294967295"/>
          </p:nvPr>
        </p:nvSpPr>
        <p:spPr/>
        <p:txBody>
          <a:bodyPr>
            <a:normAutofit/>
          </a:bodyPr>
          <a:lstStyle/>
          <a:p>
            <a:pPr eaLnBrk="1" hangingPunct="1">
              <a:defRPr/>
            </a:pPr>
            <a:r>
              <a:rPr lang="en-US" sz="3000" dirty="0"/>
              <a:t>Elementary EC </a:t>
            </a:r>
            <a:r>
              <a:rPr lang="en-US" sz="3000" dirty="0" smtClean="0"/>
              <a:t>Readiness, Resource</a:t>
            </a:r>
            <a:r>
              <a:rPr lang="en-US" sz="3000" dirty="0"/>
              <a:t>, Core I, and Core II teachers who teach reading and mathematics for </a:t>
            </a:r>
            <a:r>
              <a:rPr lang="en-US" sz="3000" b="1" dirty="0"/>
              <a:t>multiple</a:t>
            </a:r>
            <a:r>
              <a:rPr lang="en-US" sz="3000" dirty="0"/>
              <a:t> grade levels</a:t>
            </a:r>
          </a:p>
          <a:p>
            <a:pPr lvl="1" eaLnBrk="1" hangingPunct="1">
              <a:defRPr/>
            </a:pPr>
            <a:r>
              <a:rPr lang="en-US" sz="2600" dirty="0"/>
              <a:t>Attend ONE of the 18 contact hour sessions in reading and mathematics offered by the central office</a:t>
            </a:r>
          </a:p>
          <a:p>
            <a:pPr lvl="1" eaLnBrk="1" hangingPunct="1">
              <a:defRPr/>
            </a:pPr>
            <a:r>
              <a:rPr lang="en-US" sz="2600" dirty="0"/>
              <a:t>Assist colleague with conducting the </a:t>
            </a:r>
            <a:r>
              <a:rPr lang="en-US" sz="2600" dirty="0" smtClean="0"/>
              <a:t>school-based 10 </a:t>
            </a:r>
            <a:r>
              <a:rPr lang="en-US" sz="2600" dirty="0"/>
              <a:t>hour </a:t>
            </a:r>
            <a:r>
              <a:rPr lang="en-US" sz="2600" dirty="0" smtClean="0"/>
              <a:t>sessions by December 20, 2012 </a:t>
            </a:r>
            <a:r>
              <a:rPr lang="en-US" sz="2600" dirty="0"/>
              <a:t>for other </a:t>
            </a:r>
            <a:r>
              <a:rPr lang="en-US" sz="2600" dirty="0" smtClean="0"/>
              <a:t>teachers</a:t>
            </a:r>
          </a:p>
          <a:p>
            <a:pPr lvl="1" eaLnBrk="1" hangingPunct="1">
              <a:defRPr/>
            </a:pPr>
            <a:r>
              <a:rPr lang="en-US" sz="2400" dirty="0"/>
              <a:t>Attend reading and mathematics sessions for other grade levels offered at the school</a:t>
            </a:r>
          </a:p>
          <a:p>
            <a:pPr marL="457200" lvl="1" indent="0" eaLnBrk="1" hangingPunct="1">
              <a:buFont typeface="Arial" charset="0"/>
              <a:buNone/>
              <a:defRPr/>
            </a:pPr>
            <a:endParaRPr lang="en-US" sz="2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4"/>
          <p:cNvSpPr>
            <a:spLocks noGrp="1"/>
          </p:cNvSpPr>
          <p:nvPr>
            <p:ph type="title"/>
          </p:nvPr>
        </p:nvSpPr>
        <p:spPr/>
        <p:txBody>
          <a:bodyPr/>
          <a:lstStyle/>
          <a:p>
            <a:pPr eaLnBrk="1" hangingPunct="1"/>
            <a:r>
              <a:rPr lang="en-US" sz="3200" smtClean="0"/>
              <a:t>Sample Hours of Contact</a:t>
            </a:r>
            <a:br>
              <a:rPr lang="en-US" sz="3200" smtClean="0"/>
            </a:br>
            <a:r>
              <a:rPr lang="en-US" sz="3200" smtClean="0"/>
              <a:t>Elementary EC Readiness, Resource, Core I, and Core II Teacher</a:t>
            </a:r>
          </a:p>
        </p:txBody>
      </p:sp>
      <p:graphicFrame>
        <p:nvGraphicFramePr>
          <p:cNvPr id="30750" name="Group 30"/>
          <p:cNvGraphicFramePr>
            <a:graphicFrameLocks noGrp="1"/>
          </p:cNvGraphicFramePr>
          <p:nvPr>
            <p:ph idx="1"/>
          </p:nvPr>
        </p:nvGraphicFramePr>
        <p:xfrm>
          <a:off x="533400" y="1901825"/>
          <a:ext cx="8229600" cy="4194175"/>
        </p:xfrm>
        <a:graphic>
          <a:graphicData uri="http://schemas.openxmlformats.org/drawingml/2006/table">
            <a:tbl>
              <a:tblPr/>
              <a:tblGrid>
                <a:gridCol w="1371600"/>
                <a:gridCol w="1905000"/>
                <a:gridCol w="1524000"/>
                <a:gridCol w="1752600"/>
                <a:gridCol w="1676400"/>
              </a:tblGrid>
              <a:tr h="75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Reading Grade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Mathematics Grade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Reading Grade 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Mathematics Grade 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136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2011-12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18 hours with central office trainers plus delivers 5 hours of training to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338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2012-13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US" sz="1800" b="0" i="0" u="none" strike="noStrike" cap="none" normalizeH="0" baseline="0" dirty="0" smtClean="0">
                          <a:ln>
                            <a:noFill/>
                          </a:ln>
                          <a:solidFill>
                            <a:schemeClr val="tx1"/>
                          </a:solidFill>
                          <a:effectLst/>
                          <a:latin typeface="Calibri" pitchFamily="34" charset="0"/>
                        </a:rPr>
                        <a:t>Delivers 5 hours of training to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idx="4294967295"/>
          </p:nvPr>
        </p:nvSpPr>
        <p:spPr/>
        <p:txBody>
          <a:bodyPr/>
          <a:lstStyle/>
          <a:p>
            <a:pPr eaLnBrk="1" hangingPunct="1"/>
            <a:r>
              <a:rPr lang="en-US" sz="4000" smtClean="0"/>
              <a:t>CEUs for Elementary EC Readiness Resource, Core I, and Core II Teachers</a:t>
            </a:r>
          </a:p>
        </p:txBody>
      </p:sp>
      <p:sp>
        <p:nvSpPr>
          <p:cNvPr id="57346" name="Content Placeholder 2"/>
          <p:cNvSpPr>
            <a:spLocks noGrp="1"/>
          </p:cNvSpPr>
          <p:nvPr>
            <p:ph idx="4294967295"/>
          </p:nvPr>
        </p:nvSpPr>
        <p:spPr/>
        <p:txBody>
          <a:bodyPr/>
          <a:lstStyle/>
          <a:p>
            <a:pPr eaLnBrk="1" hangingPunct="1"/>
            <a:r>
              <a:rPr lang="en-US" smtClean="0"/>
              <a:t>Elementary EC Readiness, Resource, Core I, and Core II teachers must complete 1.8 CEUs in the Common Core and Essential Standards by August 2012</a:t>
            </a:r>
          </a:p>
          <a:p>
            <a:pPr eaLnBrk="1" hangingPunct="1">
              <a:buFontTx/>
              <a:buNone/>
            </a:pPr>
            <a:endParaRPr 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Professional Development for Secondary EC Teachers</a:t>
            </a:r>
            <a:endParaRPr lang="en-US" dirty="0"/>
          </a:p>
        </p:txBody>
      </p:sp>
      <p:sp>
        <p:nvSpPr>
          <p:cNvPr id="58370" name="Content Placeholder 2"/>
          <p:cNvSpPr>
            <a:spLocks noGrp="1"/>
          </p:cNvSpPr>
          <p:nvPr>
            <p:ph idx="1"/>
          </p:nvPr>
        </p:nvSpPr>
        <p:spPr/>
        <p:txBody>
          <a:bodyPr/>
          <a:lstStyle/>
          <a:p>
            <a:pPr eaLnBrk="1" hangingPunct="1"/>
            <a:r>
              <a:rPr lang="en-US" smtClean="0"/>
              <a:t>Each secondary EC Resource teacher will receive 18 contact hours of professional development provided by the central office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mtClean="0"/>
              <a:t>CEUs for Secondary EC Teachers</a:t>
            </a:r>
          </a:p>
        </p:txBody>
      </p:sp>
      <p:sp>
        <p:nvSpPr>
          <p:cNvPr id="24578" name="Content Placeholder 2"/>
          <p:cNvSpPr>
            <a:spLocks noGrp="1"/>
          </p:cNvSpPr>
          <p:nvPr>
            <p:ph idx="1"/>
          </p:nvPr>
        </p:nvSpPr>
        <p:spPr/>
        <p:txBody>
          <a:bodyPr/>
          <a:lstStyle/>
          <a:p>
            <a:pPr eaLnBrk="1" hangingPunct="1">
              <a:defRPr/>
            </a:pPr>
            <a:r>
              <a:rPr lang="en-US" dirty="0" smtClean="0"/>
              <a:t>Secondary EC teachers must 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pPr eaLnBrk="1" hangingPunct="1"/>
            <a:r>
              <a:rPr lang="en-US" sz="3600" smtClean="0"/>
              <a:t>Professional Development for EC Teachers – Occupational Course of Study</a:t>
            </a:r>
          </a:p>
        </p:txBody>
      </p:sp>
      <p:sp>
        <p:nvSpPr>
          <p:cNvPr id="60418" name="Content Placeholder 2"/>
          <p:cNvSpPr>
            <a:spLocks noGrp="1"/>
          </p:cNvSpPr>
          <p:nvPr>
            <p:ph idx="1"/>
          </p:nvPr>
        </p:nvSpPr>
        <p:spPr/>
        <p:txBody>
          <a:bodyPr/>
          <a:lstStyle/>
          <a:p>
            <a:pPr eaLnBrk="1" hangingPunct="1"/>
            <a:r>
              <a:rPr lang="en-US" smtClean="0"/>
              <a:t>EC teachers who teach the Occupational Course of Study will attend one 18 contact hour session with their regular education colleagues in a content area</a:t>
            </a:r>
          </a:p>
          <a:p>
            <a:pPr marL="457200" lvl="1" indent="0"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smtClean="0"/>
              <a:t>CEUs for Occupational Course of Study EC Teachers</a:t>
            </a:r>
          </a:p>
        </p:txBody>
      </p:sp>
      <p:sp>
        <p:nvSpPr>
          <p:cNvPr id="24578" name="Content Placeholder 2"/>
          <p:cNvSpPr>
            <a:spLocks noGrp="1"/>
          </p:cNvSpPr>
          <p:nvPr>
            <p:ph idx="1"/>
          </p:nvPr>
        </p:nvSpPr>
        <p:spPr/>
        <p:txBody>
          <a:bodyPr/>
          <a:lstStyle/>
          <a:p>
            <a:pPr eaLnBrk="1" hangingPunct="1">
              <a:defRPr/>
            </a:pPr>
            <a:r>
              <a:rPr lang="en-US" dirty="0" smtClean="0"/>
              <a:t>Occupational Course of Study EC teachers must 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sz="3600" smtClean="0"/>
              <a:t>Professional Development for EC Teachers –Common Core Extensions</a:t>
            </a:r>
          </a:p>
        </p:txBody>
      </p:sp>
      <p:sp>
        <p:nvSpPr>
          <p:cNvPr id="62466" name="Content Placeholder 2"/>
          <p:cNvSpPr>
            <a:spLocks noGrp="1"/>
          </p:cNvSpPr>
          <p:nvPr>
            <p:ph idx="1"/>
          </p:nvPr>
        </p:nvSpPr>
        <p:spPr/>
        <p:txBody>
          <a:bodyPr/>
          <a:lstStyle/>
          <a:p>
            <a:pPr eaLnBrk="1" hangingPunct="1"/>
            <a:r>
              <a:rPr lang="en-US" smtClean="0"/>
              <a:t>EC teachers who teach the Common Core Extensions in reading and mathematics will attend one 18 contact hour session conducted by the EC leadership team</a:t>
            </a:r>
          </a:p>
          <a:p>
            <a:pPr eaLnBrk="1" hangingPunct="1"/>
            <a:r>
              <a:rPr lang="en-US" sz="2800" smtClean="0"/>
              <a:t>Involves the special schools</a:t>
            </a:r>
          </a:p>
          <a:p>
            <a:pPr lvl="1" eaLnBrk="1" hangingPunct="1"/>
            <a:r>
              <a:rPr lang="en-US" sz="2400" smtClean="0"/>
              <a:t>Special Children’s School</a:t>
            </a:r>
          </a:p>
          <a:p>
            <a:pPr lvl="1" eaLnBrk="1" hangingPunct="1"/>
            <a:r>
              <a:rPr lang="en-US" sz="2400" smtClean="0"/>
              <a:t>Children’s Center</a:t>
            </a:r>
          </a:p>
          <a:p>
            <a:pPr lvl="1" eaLnBrk="1" hangingPunct="1"/>
            <a:r>
              <a:rPr lang="en-US" sz="2400" smtClean="0"/>
              <a:t>Carter High School</a:t>
            </a:r>
          </a:p>
          <a:p>
            <a:pPr lvl="1" eaLnBrk="1" hangingPunct="1"/>
            <a:r>
              <a:rPr lang="en-US" sz="2400" smtClean="0"/>
              <a:t>Lowrance</a:t>
            </a:r>
          </a:p>
          <a:p>
            <a:pPr lvl="1" eaLnBrk="1" hangingPunct="1"/>
            <a:r>
              <a:rPr lang="en-US" sz="2400" smtClean="0"/>
              <a:t>Special Class at Petree</a:t>
            </a:r>
          </a:p>
        </p:txBody>
      </p:sp>
      <p:sp>
        <p:nvSpPr>
          <p:cNvPr id="4" name="TextBox 3"/>
          <p:cNvSpPr txBox="1"/>
          <p:nvPr/>
        </p:nvSpPr>
        <p:spPr>
          <a:xfrm>
            <a:off x="5791200" y="3276600"/>
            <a:ext cx="2819400" cy="2586038"/>
          </a:xfrm>
          <a:prstGeom prst="rect">
            <a:avLst/>
          </a:prstGeom>
          <a:noFill/>
        </p:spPr>
        <p:txBody>
          <a:bodyPr>
            <a:spAutoFit/>
          </a:bodyPr>
          <a:lstStyle/>
          <a:p>
            <a:pPr>
              <a:defRPr/>
            </a:pPr>
            <a:r>
              <a:rPr lang="en-US" dirty="0"/>
              <a:t>Regional centers for low functioning AU and trainable ID Mod – Core 3 and Core 4</a:t>
            </a:r>
          </a:p>
          <a:p>
            <a:pPr marL="285750" indent="-285750">
              <a:buFont typeface="Arial" pitchFamily="34" charset="0"/>
              <a:buChar char="•"/>
              <a:defRPr/>
            </a:pPr>
            <a:r>
              <a:rPr lang="en-US" dirty="0"/>
              <a:t>Cash</a:t>
            </a:r>
          </a:p>
          <a:p>
            <a:pPr marL="285750" indent="-285750">
              <a:buFont typeface="Arial" pitchFamily="34" charset="0"/>
              <a:buChar char="•"/>
              <a:defRPr/>
            </a:pPr>
            <a:r>
              <a:rPr lang="en-US" dirty="0"/>
              <a:t>Sedge Garden</a:t>
            </a:r>
          </a:p>
          <a:p>
            <a:pPr marL="285750" indent="-285750">
              <a:buFont typeface="Arial" pitchFamily="34" charset="0"/>
              <a:buChar char="•"/>
              <a:defRPr/>
            </a:pPr>
            <a:r>
              <a:rPr lang="en-US" dirty="0"/>
              <a:t>Konnoak</a:t>
            </a:r>
          </a:p>
          <a:p>
            <a:pPr marL="285750" indent="-285750">
              <a:buFont typeface="Arial" pitchFamily="34" charset="0"/>
              <a:buChar char="•"/>
              <a:defRPr/>
            </a:pPr>
            <a:r>
              <a:rPr lang="en-US" dirty="0"/>
              <a:t>Jefferson</a:t>
            </a:r>
          </a:p>
          <a:p>
            <a:pPr marL="285750" indent="-285750">
              <a:buFont typeface="Arial" pitchFamily="34" charset="0"/>
              <a:buChar char="•"/>
              <a:defRPr/>
            </a:pPr>
            <a:r>
              <a:rPr lang="en-US" dirty="0"/>
              <a:t>Walkertown</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smtClean="0"/>
              <a:t>CEUs for Common Core Extensions EC Teachers</a:t>
            </a:r>
          </a:p>
        </p:txBody>
      </p:sp>
      <p:sp>
        <p:nvSpPr>
          <p:cNvPr id="24578" name="Content Placeholder 2"/>
          <p:cNvSpPr>
            <a:spLocks noGrp="1"/>
          </p:cNvSpPr>
          <p:nvPr>
            <p:ph idx="1"/>
          </p:nvPr>
        </p:nvSpPr>
        <p:spPr/>
        <p:txBody>
          <a:bodyPr/>
          <a:lstStyle/>
          <a:p>
            <a:pPr eaLnBrk="1" hangingPunct="1">
              <a:defRPr/>
            </a:pPr>
            <a:r>
              <a:rPr lang="en-US" dirty="0" smtClean="0"/>
              <a:t>EC teachers who teach the Common Core Extensions in reading and mathematics must complete 1.8 CEUs in the Common Core Extensions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eaLnBrk="1" hangingPunct="1"/>
            <a:r>
              <a:rPr lang="en-US" smtClean="0"/>
              <a:t>Professional Development for Other Categories of EC Teachers</a:t>
            </a:r>
          </a:p>
        </p:txBody>
      </p:sp>
      <p:sp>
        <p:nvSpPr>
          <p:cNvPr id="64514" name="Content Placeholder 2"/>
          <p:cNvSpPr>
            <a:spLocks noGrp="1"/>
          </p:cNvSpPr>
          <p:nvPr>
            <p:ph idx="1"/>
          </p:nvPr>
        </p:nvSpPr>
        <p:spPr/>
        <p:txBody>
          <a:bodyPr/>
          <a:lstStyle/>
          <a:p>
            <a:pPr eaLnBrk="1" hangingPunct="1"/>
            <a:r>
              <a:rPr lang="en-US" smtClean="0"/>
              <a:t>Hospital, homebound, hearing impaired, visual impaired, and orthopedic impaired EC teachers will attend 18 contact hours of Common Core and Essential Standards with their regular education colleagues in one subject across the K-12 curriculum</a:t>
            </a:r>
          </a:p>
          <a:p>
            <a:pPr eaLnBrk="1" hangingPunct="1"/>
            <a:r>
              <a:rPr lang="en-US" smtClean="0"/>
              <a:t>Spaces will be allocated to schools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eaLnBrk="1" hangingPunct="1"/>
            <a:r>
              <a:rPr lang="en-US" smtClean="0"/>
              <a:t>CEUs for Other Categories of EC Teachers</a:t>
            </a:r>
          </a:p>
        </p:txBody>
      </p:sp>
      <p:sp>
        <p:nvSpPr>
          <p:cNvPr id="24578" name="Content Placeholder 2"/>
          <p:cNvSpPr>
            <a:spLocks noGrp="1"/>
          </p:cNvSpPr>
          <p:nvPr>
            <p:ph idx="1"/>
          </p:nvPr>
        </p:nvSpPr>
        <p:spPr/>
        <p:txBody>
          <a:bodyPr/>
          <a:lstStyle/>
          <a:p>
            <a:pPr eaLnBrk="1" hangingPunct="1">
              <a:defRPr/>
            </a:pPr>
            <a:r>
              <a:rPr lang="en-US" dirty="0"/>
              <a:t>Hospital, homebound, hearing impaired, visual impaired, and orthopedic impaired EC </a:t>
            </a:r>
            <a:r>
              <a:rPr lang="en-US" dirty="0" smtClean="0"/>
              <a:t>teachers </a:t>
            </a:r>
            <a:r>
              <a:rPr lang="en-US" dirty="0"/>
              <a:t>must </a:t>
            </a:r>
            <a:r>
              <a:rPr lang="en-US" dirty="0" smtClean="0"/>
              <a:t>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smtClean="0"/>
              <a:t>Professional Development for Adaptive EC Teachers</a:t>
            </a:r>
          </a:p>
        </p:txBody>
      </p:sp>
      <p:sp>
        <p:nvSpPr>
          <p:cNvPr id="66562" name="Content Placeholder 2"/>
          <p:cNvSpPr>
            <a:spLocks noGrp="1"/>
          </p:cNvSpPr>
          <p:nvPr>
            <p:ph idx="1"/>
          </p:nvPr>
        </p:nvSpPr>
        <p:spPr/>
        <p:txBody>
          <a:bodyPr/>
          <a:lstStyle/>
          <a:p>
            <a:pPr eaLnBrk="1" hangingPunct="1"/>
            <a:r>
              <a:rPr lang="en-US" smtClean="0"/>
              <a:t>EC teachers who teach adaptive PE, music, and art will receive 18 contact hours of Essential Standards professional development from the central office</a:t>
            </a:r>
          </a:p>
          <a:p>
            <a:pPr lvl="1" eaLnBrk="1" hangingPunct="1"/>
            <a:r>
              <a:rPr lang="en-US" smtClean="0"/>
              <a:t>They will attend the same professional development as the regular education teachers in art, music, and PE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smtClean="0"/>
              <a:t>CEUs for Adaptive EC Teachers</a:t>
            </a:r>
          </a:p>
        </p:txBody>
      </p:sp>
      <p:sp>
        <p:nvSpPr>
          <p:cNvPr id="24578" name="Content Placeholder 2"/>
          <p:cNvSpPr>
            <a:spLocks noGrp="1"/>
          </p:cNvSpPr>
          <p:nvPr>
            <p:ph idx="1"/>
          </p:nvPr>
        </p:nvSpPr>
        <p:spPr/>
        <p:txBody>
          <a:bodyPr/>
          <a:lstStyle/>
          <a:p>
            <a:pPr eaLnBrk="1" hangingPunct="1">
              <a:defRPr/>
            </a:pPr>
            <a:r>
              <a:rPr lang="en-US" dirty="0" smtClean="0"/>
              <a:t>Adaptive PE, art, and music EC teachers </a:t>
            </a:r>
            <a:r>
              <a:rPr lang="en-US" dirty="0"/>
              <a:t>must </a:t>
            </a:r>
            <a:r>
              <a:rPr lang="en-US" dirty="0" smtClean="0"/>
              <a:t>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n-US" smtClean="0"/>
              <a:t>Professional Development for Speech Language Pathologists</a:t>
            </a:r>
          </a:p>
        </p:txBody>
      </p:sp>
      <p:sp>
        <p:nvSpPr>
          <p:cNvPr id="68610" name="Content Placeholder 2"/>
          <p:cNvSpPr>
            <a:spLocks noGrp="1"/>
          </p:cNvSpPr>
          <p:nvPr>
            <p:ph idx="1"/>
          </p:nvPr>
        </p:nvSpPr>
        <p:spPr/>
        <p:txBody>
          <a:bodyPr/>
          <a:lstStyle/>
          <a:p>
            <a:pPr eaLnBrk="1" hangingPunct="1"/>
            <a:r>
              <a:rPr lang="en-US" smtClean="0"/>
              <a:t>Each speech language pathologist will receive 1 contact hour of Common Core professional development in English Language Arts at 8 of their regularly scheduled monthly meetings</a:t>
            </a:r>
          </a:p>
          <a:p>
            <a:pPr eaLnBrk="1" hangingPunct="1"/>
            <a:r>
              <a:rPr lang="en-US" smtClean="0"/>
              <a:t>Professional development will be provided by EC leadership team</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smtClean="0"/>
              <a:t>AR Recommendation to BOE</a:t>
            </a:r>
          </a:p>
        </p:txBody>
      </p:sp>
      <p:sp>
        <p:nvSpPr>
          <p:cNvPr id="24578" name="Content Placeholder 2"/>
          <p:cNvSpPr>
            <a:spLocks noGrp="1"/>
          </p:cNvSpPr>
          <p:nvPr>
            <p:ph idx="1"/>
          </p:nvPr>
        </p:nvSpPr>
        <p:spPr/>
        <p:txBody>
          <a:bodyPr/>
          <a:lstStyle/>
          <a:p>
            <a:pPr eaLnBrk="1" hangingPunct="1">
              <a:defRPr/>
            </a:pPr>
            <a:r>
              <a:rPr lang="en-US" dirty="0" smtClean="0"/>
              <a:t>Speech language </a:t>
            </a:r>
            <a:r>
              <a:rPr lang="en-US" dirty="0"/>
              <a:t>p</a:t>
            </a:r>
            <a:r>
              <a:rPr lang="en-US" dirty="0" smtClean="0"/>
              <a:t>athologists must complete </a:t>
            </a:r>
            <a:r>
              <a:rPr lang="en-US" dirty="0"/>
              <a:t>0</a:t>
            </a:r>
            <a:r>
              <a:rPr lang="en-US" dirty="0" smtClean="0"/>
              <a:t>.8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pPr eaLnBrk="1" hangingPunct="1"/>
            <a:r>
              <a:rPr lang="en-US" sz="3600" smtClean="0"/>
              <a:t>Professional Development for Occupational Therapists and Physical Therapists</a:t>
            </a:r>
          </a:p>
        </p:txBody>
      </p:sp>
      <p:sp>
        <p:nvSpPr>
          <p:cNvPr id="70658" name="Content Placeholder 2"/>
          <p:cNvSpPr>
            <a:spLocks noGrp="1"/>
          </p:cNvSpPr>
          <p:nvPr>
            <p:ph idx="1"/>
          </p:nvPr>
        </p:nvSpPr>
        <p:spPr/>
        <p:txBody>
          <a:bodyPr/>
          <a:lstStyle/>
          <a:p>
            <a:pPr eaLnBrk="1" hangingPunct="1"/>
            <a:r>
              <a:rPr lang="en-US" smtClean="0"/>
              <a:t>Each occupational therapist and physical therapist will receive 1 hour of Common Core awareness professional development at monthly meetings</a:t>
            </a:r>
          </a:p>
          <a:p>
            <a:pPr eaLnBrk="1" hangingPunct="1"/>
            <a:r>
              <a:rPr lang="en-US" smtClean="0"/>
              <a:t>Professional development will be provided by EC leadership team</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smtClean="0"/>
              <a:t>CEUs for Occupational Therapists and Physical Therapists</a:t>
            </a:r>
          </a:p>
        </p:txBody>
      </p:sp>
      <p:sp>
        <p:nvSpPr>
          <p:cNvPr id="24578" name="Content Placeholder 2"/>
          <p:cNvSpPr>
            <a:spLocks noGrp="1"/>
          </p:cNvSpPr>
          <p:nvPr>
            <p:ph idx="1"/>
          </p:nvPr>
        </p:nvSpPr>
        <p:spPr/>
        <p:txBody>
          <a:bodyPr/>
          <a:lstStyle/>
          <a:p>
            <a:pPr eaLnBrk="1" hangingPunct="1">
              <a:defRPr/>
            </a:pPr>
            <a:r>
              <a:rPr lang="en-US" dirty="0" smtClean="0"/>
              <a:t>Occupational therapists and physical therapists must complete 0.1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English as a Second language</a:t>
            </a:r>
            <a:endParaRPr lang="en-US" dirty="0"/>
          </a:p>
        </p:txBody>
      </p:sp>
      <p:sp>
        <p:nvSpPr>
          <p:cNvPr id="3" name="Text Placeholder 2"/>
          <p:cNvSpPr>
            <a:spLocks noGrp="1"/>
          </p:cNvSpPr>
          <p:nvPr>
            <p:ph type="body" idx="1"/>
          </p:nvPr>
        </p:nvSpPr>
        <p:spPr/>
        <p:txBody>
          <a:bodyPr/>
          <a:lstStyle/>
          <a:p>
            <a:pPr eaLnBrk="1" hangingPunct="1">
              <a:defRPr/>
            </a:pP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smtClean="0"/>
              <a:t>Professional Development for ESL Teachers</a:t>
            </a:r>
          </a:p>
        </p:txBody>
      </p:sp>
      <p:sp>
        <p:nvSpPr>
          <p:cNvPr id="73730" name="Content Placeholder 2"/>
          <p:cNvSpPr>
            <a:spLocks noGrp="1"/>
          </p:cNvSpPr>
          <p:nvPr>
            <p:ph idx="1"/>
          </p:nvPr>
        </p:nvSpPr>
        <p:spPr/>
        <p:txBody>
          <a:bodyPr/>
          <a:lstStyle/>
          <a:p>
            <a:pPr eaLnBrk="1" hangingPunct="1"/>
            <a:r>
              <a:rPr lang="en-US" smtClean="0"/>
              <a:t>Each ESL teacher will receive 18 contact hours of professional development in the Essential Standards (WIDA).</a:t>
            </a:r>
          </a:p>
          <a:p>
            <a:pPr eaLnBrk="1" hangingPunct="1"/>
            <a:r>
              <a:rPr lang="en-US" smtClean="0"/>
              <a:t>ESL teachers will participate in the school-based content sessions</a:t>
            </a:r>
          </a:p>
          <a:p>
            <a:pPr eaLnBrk="1" hangingPunct="1"/>
            <a:endParaRPr lang="en-US"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p:cNvSpPr>
          <p:nvPr>
            <p:ph type="title"/>
          </p:nvPr>
        </p:nvSpPr>
        <p:spPr/>
        <p:txBody>
          <a:bodyPr/>
          <a:lstStyle/>
          <a:p>
            <a:pPr eaLnBrk="1" hangingPunct="1"/>
            <a:r>
              <a:rPr lang="en-US" sz="3200" smtClean="0"/>
              <a:t>Sample Hours of Contact</a:t>
            </a:r>
            <a:br>
              <a:rPr lang="en-US" sz="3200" smtClean="0"/>
            </a:br>
            <a:r>
              <a:rPr lang="en-US" sz="3200" smtClean="0"/>
              <a:t>ESL Teacher</a:t>
            </a:r>
          </a:p>
        </p:txBody>
      </p:sp>
      <p:graphicFrame>
        <p:nvGraphicFramePr>
          <p:cNvPr id="30750" name="Group 30"/>
          <p:cNvGraphicFramePr>
            <a:graphicFrameLocks noGrp="1"/>
          </p:cNvGraphicFramePr>
          <p:nvPr>
            <p:ph idx="1"/>
          </p:nvPr>
        </p:nvGraphicFramePr>
        <p:xfrm>
          <a:off x="533400" y="1901825"/>
          <a:ext cx="8229600" cy="4038600"/>
        </p:xfrm>
        <a:graphic>
          <a:graphicData uri="http://schemas.openxmlformats.org/drawingml/2006/table">
            <a:tbl>
              <a:tblPr/>
              <a:tblGrid>
                <a:gridCol w="1371600"/>
                <a:gridCol w="1905000"/>
                <a:gridCol w="1524000"/>
                <a:gridCol w="1752600"/>
                <a:gridCol w="1676400"/>
              </a:tblGrid>
              <a:tr h="75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ESL Essential Standards (WIDA)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Reading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Mathematics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Science or Social Studies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136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2011-12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18 hours with central office trainers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338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2012-13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1800" b="0"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Calibri" pitchFamily="34" charset="0"/>
                        </a:rPr>
                        <a:t>5 hours with school colleagues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Career and Technical Education</a:t>
            </a: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3"/>
          <p:cNvSpPr>
            <a:spLocks noGrp="1"/>
          </p:cNvSpPr>
          <p:nvPr>
            <p:ph type="title"/>
          </p:nvPr>
        </p:nvSpPr>
        <p:spPr/>
        <p:txBody>
          <a:bodyPr/>
          <a:lstStyle/>
          <a:p>
            <a:pPr eaLnBrk="1" hangingPunct="1"/>
            <a:r>
              <a:rPr lang="en-US" sz="4000" smtClean="0"/>
              <a:t>Professional Development for Career and Technical Education Teachers</a:t>
            </a:r>
          </a:p>
        </p:txBody>
      </p:sp>
      <p:sp>
        <p:nvSpPr>
          <p:cNvPr id="76802" name="Content Placeholder 4"/>
          <p:cNvSpPr>
            <a:spLocks noGrp="1"/>
          </p:cNvSpPr>
          <p:nvPr>
            <p:ph idx="1"/>
          </p:nvPr>
        </p:nvSpPr>
        <p:spPr/>
        <p:txBody>
          <a:bodyPr/>
          <a:lstStyle/>
          <a:p>
            <a:pPr eaLnBrk="1" hangingPunct="1"/>
            <a:r>
              <a:rPr lang="en-US" smtClean="0"/>
              <a:t>Each secondary Career and Technical Education teacher will receive 18 contact hours of professional development in the Essential Standards.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smtClean="0"/>
              <a:t>CEUs for CTE Teachers</a:t>
            </a:r>
          </a:p>
        </p:txBody>
      </p:sp>
      <p:sp>
        <p:nvSpPr>
          <p:cNvPr id="24578" name="Content Placeholder 2"/>
          <p:cNvSpPr>
            <a:spLocks noGrp="1"/>
          </p:cNvSpPr>
          <p:nvPr>
            <p:ph idx="1"/>
          </p:nvPr>
        </p:nvSpPr>
        <p:spPr/>
        <p:txBody>
          <a:bodyPr/>
          <a:lstStyle/>
          <a:p>
            <a:pPr eaLnBrk="1" hangingPunct="1">
              <a:defRPr/>
            </a:pPr>
            <a:r>
              <a:rPr lang="en-US" dirty="0" smtClean="0"/>
              <a:t>CTE teachers </a:t>
            </a:r>
            <a:r>
              <a:rPr lang="en-US" dirty="0"/>
              <a:t>must </a:t>
            </a:r>
            <a:r>
              <a:rPr lang="en-US" dirty="0" smtClean="0"/>
              <a:t>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Media Coordinators &amp; Technology facilitator</a:t>
            </a: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3"/>
          <p:cNvSpPr>
            <a:spLocks noGrp="1"/>
          </p:cNvSpPr>
          <p:nvPr>
            <p:ph type="title"/>
          </p:nvPr>
        </p:nvSpPr>
        <p:spPr/>
        <p:txBody>
          <a:bodyPr/>
          <a:lstStyle/>
          <a:p>
            <a:pPr eaLnBrk="1" hangingPunct="1"/>
            <a:r>
              <a:rPr lang="en-US" sz="4000" smtClean="0"/>
              <a:t>Professional Development for Media Coordinators &amp; Technology Facilitators</a:t>
            </a:r>
          </a:p>
        </p:txBody>
      </p:sp>
      <p:sp>
        <p:nvSpPr>
          <p:cNvPr id="79874" name="Content Placeholder 4"/>
          <p:cNvSpPr>
            <a:spLocks noGrp="1"/>
          </p:cNvSpPr>
          <p:nvPr>
            <p:ph idx="1"/>
          </p:nvPr>
        </p:nvSpPr>
        <p:spPr/>
        <p:txBody>
          <a:bodyPr/>
          <a:lstStyle/>
          <a:p>
            <a:pPr eaLnBrk="1" hangingPunct="1"/>
            <a:r>
              <a:rPr lang="en-US" smtClean="0"/>
              <a:t>Each technology facilitator will receive 18 contact hours of professional development in the Information and Technology Essential Standards.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smtClean="0"/>
              <a:t>CEUs for Media Coordinators &amp; Technology Facilitators</a:t>
            </a:r>
          </a:p>
        </p:txBody>
      </p:sp>
      <p:sp>
        <p:nvSpPr>
          <p:cNvPr id="24578" name="Content Placeholder 2"/>
          <p:cNvSpPr>
            <a:spLocks noGrp="1"/>
          </p:cNvSpPr>
          <p:nvPr>
            <p:ph idx="1"/>
          </p:nvPr>
        </p:nvSpPr>
        <p:spPr/>
        <p:txBody>
          <a:bodyPr/>
          <a:lstStyle/>
          <a:p>
            <a:pPr eaLnBrk="1" hangingPunct="1">
              <a:defRPr/>
            </a:pPr>
            <a:r>
              <a:rPr lang="en-US" dirty="0" smtClean="0"/>
              <a:t>Technology Facilitators must complete 1.8 CEUs in the Common Core and Essential Standards by August 2012</a:t>
            </a:r>
          </a:p>
          <a:p>
            <a:pPr marL="0" indent="0" eaLnBrk="1" hangingPunct="1">
              <a:buFont typeface="Arial" charset="0"/>
              <a:buNone/>
              <a:defRPr/>
            </a:pP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Miscellaneous</a:t>
            </a:r>
            <a:br>
              <a:rPr lang="en-US" dirty="0" smtClean="0"/>
            </a:br>
            <a:endParaRPr lang="en-US" dirty="0"/>
          </a:p>
        </p:txBody>
      </p:sp>
      <p:sp>
        <p:nvSpPr>
          <p:cNvPr id="5" name="Text Placeholder 4"/>
          <p:cNvSpPr>
            <a:spLocks noGrp="1"/>
          </p:cNvSpPr>
          <p:nvPr>
            <p:ph type="body" idx="1"/>
          </p:nvPr>
        </p:nvSpPr>
        <p:spPr/>
        <p:txBody>
          <a:bodyPr/>
          <a:lstStyle/>
          <a:p>
            <a:pPr eaLnBrk="1" hangingPunct="1">
              <a:defRPr/>
            </a:pP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smtClean="0"/>
              <a:t>Make-up Opportunities</a:t>
            </a:r>
          </a:p>
        </p:txBody>
      </p:sp>
      <p:sp>
        <p:nvSpPr>
          <p:cNvPr id="3" name="Content Placeholder 2"/>
          <p:cNvSpPr>
            <a:spLocks noGrp="1"/>
          </p:cNvSpPr>
          <p:nvPr>
            <p:ph idx="1"/>
          </p:nvPr>
        </p:nvSpPr>
        <p:spPr/>
        <p:txBody>
          <a:bodyPr/>
          <a:lstStyle/>
          <a:p>
            <a:pPr eaLnBrk="1" hangingPunct="1"/>
            <a:r>
              <a:rPr lang="en-US" smtClean="0"/>
              <a:t>Online Moodle (Not available until second semester)</a:t>
            </a:r>
          </a:p>
          <a:p>
            <a:pPr eaLnBrk="1" hangingPunct="1"/>
            <a:r>
              <a:rPr lang="en-US" smtClean="0"/>
              <a:t>Summer Institute – July 2012</a:t>
            </a:r>
          </a:p>
          <a:p>
            <a:pPr lvl="1" eaLnBrk="1" hangingPunct="1"/>
            <a:r>
              <a:rPr lang="en-US" smtClean="0"/>
              <a:t>The last three weeks of July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pPr eaLnBrk="1" hangingPunct="1"/>
            <a:r>
              <a:rPr lang="en-US" smtClean="0"/>
              <a:t>July 2012 CCES Institute</a:t>
            </a:r>
          </a:p>
        </p:txBody>
      </p:sp>
      <p:sp>
        <p:nvSpPr>
          <p:cNvPr id="83970" name="Content Placeholder 2"/>
          <p:cNvSpPr>
            <a:spLocks noGrp="1"/>
          </p:cNvSpPr>
          <p:nvPr>
            <p:ph idx="1"/>
          </p:nvPr>
        </p:nvSpPr>
        <p:spPr/>
        <p:txBody>
          <a:bodyPr/>
          <a:lstStyle/>
          <a:p>
            <a:pPr eaLnBrk="1" hangingPunct="1"/>
            <a:r>
              <a:rPr lang="en-US" smtClean="0"/>
              <a:t>Can be used as a make up opportunity</a:t>
            </a:r>
          </a:p>
          <a:p>
            <a:pPr eaLnBrk="1" hangingPunct="1"/>
            <a:r>
              <a:rPr lang="en-US" smtClean="0"/>
              <a:t>Any teacher whose grade level or course load for 2012-13 SY is different from the 2011-12 SY,  is welcome to attend the July Institute</a:t>
            </a:r>
          </a:p>
          <a:p>
            <a:pPr eaLnBrk="1" hangingPunct="1"/>
            <a:r>
              <a:rPr lang="en-US" smtClean="0"/>
              <a:t>Any new hires may attend the July Institute</a:t>
            </a:r>
          </a:p>
          <a:p>
            <a:pPr eaLnBrk="1" hangingPunct="1"/>
            <a:r>
              <a:rPr lang="en-US" smtClean="0"/>
              <a:t>Any teacher who wishes to learn more or have a refresher, is welcome to attend the July Institute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smtClean="0"/>
              <a:t>After School Sessions – Hosted by Central Office</a:t>
            </a:r>
          </a:p>
        </p:txBody>
      </p:sp>
      <p:sp>
        <p:nvSpPr>
          <p:cNvPr id="84994" name="Content Placeholder 4"/>
          <p:cNvSpPr>
            <a:spLocks noGrp="1"/>
          </p:cNvSpPr>
          <p:nvPr>
            <p:ph idx="1"/>
          </p:nvPr>
        </p:nvSpPr>
        <p:spPr/>
        <p:txBody>
          <a:bodyPr/>
          <a:lstStyle/>
          <a:p>
            <a:pPr eaLnBrk="1" hangingPunct="1"/>
            <a:r>
              <a:rPr lang="en-US" smtClean="0"/>
              <a:t>May be offered</a:t>
            </a:r>
          </a:p>
          <a:p>
            <a:pPr eaLnBrk="1" hangingPunct="1"/>
            <a:r>
              <a:rPr lang="en-US" smtClean="0"/>
              <a:t>Will be optional</a:t>
            </a:r>
          </a:p>
          <a:p>
            <a:pPr eaLnBrk="1" hangingPunct="1"/>
            <a:r>
              <a:rPr lang="en-US" smtClean="0"/>
              <a:t>Will be deeper dives</a:t>
            </a:r>
          </a:p>
          <a:p>
            <a:pPr eaLnBrk="1" hangingPunct="1"/>
            <a:r>
              <a:rPr lang="en-US" smtClean="0"/>
              <a:t>Do not count toward the 1.8 CEU requirement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smtClean="0"/>
              <a:t>What if I don’t fit into the categories listed?</a:t>
            </a:r>
          </a:p>
        </p:txBody>
      </p:sp>
      <p:sp>
        <p:nvSpPr>
          <p:cNvPr id="86018" name="Content Placeholder 2"/>
          <p:cNvSpPr>
            <a:spLocks noGrp="1"/>
          </p:cNvSpPr>
          <p:nvPr>
            <p:ph idx="1"/>
          </p:nvPr>
        </p:nvSpPr>
        <p:spPr/>
        <p:txBody>
          <a:bodyPr/>
          <a:lstStyle/>
          <a:p>
            <a:pPr eaLnBrk="1" hangingPunct="1"/>
            <a:r>
              <a:rPr lang="en-US" smtClean="0"/>
              <a:t>Each teacher is expected attend professional development on the RC days</a:t>
            </a:r>
          </a:p>
          <a:p>
            <a:pPr eaLnBrk="1" hangingPunct="1"/>
            <a:r>
              <a:rPr lang="en-US" smtClean="0"/>
              <a:t>Additional Topics Offered</a:t>
            </a:r>
          </a:p>
          <a:p>
            <a:pPr lvl="1" eaLnBrk="1" hangingPunct="1"/>
            <a:r>
              <a:rPr lang="en-US" smtClean="0"/>
              <a:t>Technology</a:t>
            </a:r>
          </a:p>
          <a:p>
            <a:pPr lvl="1" eaLnBrk="1" hangingPunct="1"/>
            <a:r>
              <a:rPr lang="en-US" smtClean="0"/>
              <a:t>Cultural Infusion</a:t>
            </a:r>
          </a:p>
          <a:p>
            <a:pPr lvl="1" eaLnBrk="1" hangingPunct="1"/>
            <a:r>
              <a:rPr lang="en-US" smtClean="0"/>
              <a:t>Intervention strategies</a:t>
            </a:r>
          </a:p>
          <a:p>
            <a:pPr lvl="1" eaLnBrk="1" hangingPunct="1"/>
            <a:endParaRPr lang="en-US"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smtClean="0"/>
              <a:t>What about pre-Kindergarten?</a:t>
            </a:r>
          </a:p>
        </p:txBody>
      </p:sp>
      <p:sp>
        <p:nvSpPr>
          <p:cNvPr id="87042" name="Content Placeholder 2"/>
          <p:cNvSpPr>
            <a:spLocks noGrp="1"/>
          </p:cNvSpPr>
          <p:nvPr>
            <p:ph idx="1"/>
          </p:nvPr>
        </p:nvSpPr>
        <p:spPr/>
        <p:txBody>
          <a:bodyPr/>
          <a:lstStyle/>
          <a:p>
            <a:pPr eaLnBrk="1" hangingPunct="1"/>
            <a:r>
              <a:rPr lang="en-US" smtClean="0"/>
              <a:t>NC did not adopt the Common Core for pre-Kindergarten</a:t>
            </a:r>
          </a:p>
          <a:p>
            <a:pPr eaLnBrk="1" hangingPunct="1"/>
            <a:r>
              <a:rPr lang="en-US" smtClean="0"/>
              <a:t>At this time, there are no CCES professional development requirements for pre-Kindergarten teachers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mtClean="0"/>
              <a:t>What about part-time teachers?</a:t>
            </a:r>
          </a:p>
        </p:txBody>
      </p:sp>
      <p:sp>
        <p:nvSpPr>
          <p:cNvPr id="88066" name="Content Placeholder 2"/>
          <p:cNvSpPr>
            <a:spLocks noGrp="1"/>
          </p:cNvSpPr>
          <p:nvPr>
            <p:ph idx="1"/>
          </p:nvPr>
        </p:nvSpPr>
        <p:spPr/>
        <p:txBody>
          <a:bodyPr/>
          <a:lstStyle/>
          <a:p>
            <a:pPr eaLnBrk="1" hangingPunct="1"/>
            <a:r>
              <a:rPr lang="en-US" smtClean="0"/>
              <a:t>Principals have the discretion to determine how part-time teachers will receive their CCES professional development.</a:t>
            </a:r>
          </a:p>
          <a:p>
            <a:pPr eaLnBrk="1" hangingPunct="1"/>
            <a:r>
              <a:rPr lang="en-US" smtClean="0"/>
              <a:t>If a part-time teacher participates in the entirety of an RC day, swap time is viable resolution. Principals have the discretion to determine the swap time schedule for part-time teachers.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Content Placeholder 2"/>
          <p:cNvSpPr>
            <a:spLocks noGrp="1"/>
          </p:cNvSpPr>
          <p:nvPr>
            <p:ph idx="1"/>
          </p:nvPr>
        </p:nvSpPr>
        <p:spPr/>
        <p:txBody>
          <a:bodyPr/>
          <a:lstStyle/>
          <a:p>
            <a:pPr eaLnBrk="1" hangingPunct="1"/>
            <a:r>
              <a:rPr lang="en-US" smtClean="0"/>
              <a:t>Principals, APs and CCs will receive 90 minutes Common Core and Essential Standards professional development during each of their monthly meetings</a:t>
            </a:r>
          </a:p>
          <a:p>
            <a:pPr eaLnBrk="1" hangingPunct="1"/>
            <a:r>
              <a:rPr lang="en-US" smtClean="0"/>
              <a:t>Principals, APs, and CCs are encouraged and invited to attend the RC day Common Core and Essential Standards sessions and the July Institute</a:t>
            </a:r>
          </a:p>
        </p:txBody>
      </p:sp>
      <p:sp>
        <p:nvSpPr>
          <p:cNvPr id="89090" name="Title 3"/>
          <p:cNvSpPr>
            <a:spLocks noGrp="1"/>
          </p:cNvSpPr>
          <p:nvPr>
            <p:ph type="title"/>
          </p:nvPr>
        </p:nvSpPr>
        <p:spPr/>
        <p:txBody>
          <a:bodyPr/>
          <a:lstStyle/>
          <a:p>
            <a:pPr eaLnBrk="1" hangingPunct="1"/>
            <a:r>
              <a:rPr lang="en-US" sz="3600" smtClean="0"/>
              <a:t>What about CCES professional development for principals, APs and CCs?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pPr eaLnBrk="1" hangingPunct="1"/>
            <a:r>
              <a:rPr lang="en-US" sz="3600" smtClean="0"/>
              <a:t>What if principals do not attend CCES professional development on the RC days?</a:t>
            </a:r>
          </a:p>
        </p:txBody>
      </p:sp>
      <p:sp>
        <p:nvSpPr>
          <p:cNvPr id="90114" name="Content Placeholder 2"/>
          <p:cNvSpPr>
            <a:spLocks noGrp="1"/>
          </p:cNvSpPr>
          <p:nvPr>
            <p:ph idx="1"/>
          </p:nvPr>
        </p:nvSpPr>
        <p:spPr/>
        <p:txBody>
          <a:bodyPr/>
          <a:lstStyle/>
          <a:p>
            <a:pPr eaLnBrk="1" hangingPunct="1"/>
            <a:r>
              <a:rPr lang="en-US" smtClean="0"/>
              <a:t>Principals are encouraged to attend the CCES professional development on the RC days</a:t>
            </a:r>
          </a:p>
          <a:p>
            <a:pPr eaLnBrk="1" hangingPunct="1"/>
            <a:r>
              <a:rPr lang="en-US" smtClean="0"/>
              <a:t>If they do not, they should complete the NC FALCON modules by February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smtClean="0"/>
              <a:t>Pacing Guides</a:t>
            </a:r>
          </a:p>
        </p:txBody>
      </p:sp>
      <p:sp>
        <p:nvSpPr>
          <p:cNvPr id="91138" name="Content Placeholder 2"/>
          <p:cNvSpPr>
            <a:spLocks noGrp="1"/>
          </p:cNvSpPr>
          <p:nvPr>
            <p:ph idx="1"/>
          </p:nvPr>
        </p:nvSpPr>
        <p:spPr/>
        <p:txBody>
          <a:bodyPr/>
          <a:lstStyle/>
          <a:p>
            <a:pPr eaLnBrk="1" hangingPunct="1"/>
            <a:r>
              <a:rPr lang="en-US" smtClean="0"/>
              <a:t>New pacing guides will be complete by April 2012</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3773</TotalTime>
  <Words>2505</Words>
  <Application>Microsoft Office PowerPoint</Application>
  <PresentationFormat>On-screen Show (4:3)</PresentationFormat>
  <Paragraphs>330</Paragraphs>
  <Slides>77</Slides>
  <Notes>0</Notes>
  <HiddenSlides>0</HiddenSlides>
  <MMClips>0</MMClips>
  <ScaleCrop>false</ScaleCrop>
  <HeadingPairs>
    <vt:vector size="6" baseType="variant">
      <vt:variant>
        <vt:lpstr>Fonts Used</vt:lpstr>
      </vt:variant>
      <vt:variant>
        <vt:i4>4</vt:i4>
      </vt:variant>
      <vt:variant>
        <vt:lpstr>Design Template</vt:lpstr>
      </vt:variant>
      <vt:variant>
        <vt:i4>1</vt:i4>
      </vt:variant>
      <vt:variant>
        <vt:lpstr>Slide Titles</vt:lpstr>
      </vt:variant>
      <vt:variant>
        <vt:i4>77</vt:i4>
      </vt:variant>
    </vt:vector>
  </HeadingPairs>
  <TitlesOfParts>
    <vt:vector size="82" baseType="lpstr">
      <vt:lpstr>Arial</vt:lpstr>
      <vt:lpstr>Calibri</vt:lpstr>
      <vt:lpstr>ＭＳ Ｐゴシック</vt:lpstr>
      <vt:lpstr>Times</vt:lpstr>
      <vt:lpstr>Office Theme</vt:lpstr>
      <vt:lpstr>Common Core State Standards and NC Essential Standards</vt:lpstr>
      <vt:lpstr>Presentation Organization</vt:lpstr>
      <vt:lpstr>OVERVIEW OF COMMON CORE &amp; ESSENTIAL STANDARDS</vt:lpstr>
      <vt:lpstr>Common Core and Essential Standards</vt:lpstr>
      <vt:lpstr>Why Common Core Standards?</vt:lpstr>
      <vt:lpstr>Characteristics of the Common Core Standards</vt:lpstr>
      <vt:lpstr>Characteristics of Common Core Standards</vt:lpstr>
      <vt:lpstr>RECENT GENERAL ASSEMBLY ACTIONS</vt:lpstr>
      <vt:lpstr>Length of School Year</vt:lpstr>
      <vt:lpstr>Teacher Workdays</vt:lpstr>
      <vt:lpstr>EMPLOYEE CALENDAR ADJUSTMENTS – RC DAYS</vt:lpstr>
      <vt:lpstr>5 Days for CCES Professional Development</vt:lpstr>
      <vt:lpstr>How will the RC days be used?</vt:lpstr>
      <vt:lpstr>NOTE: Kindergarten</vt:lpstr>
      <vt:lpstr>Kindergarten Calendar</vt:lpstr>
      <vt:lpstr>RC Days for Early College and Middle College</vt:lpstr>
      <vt:lpstr>Participation Expectations for Teachers</vt:lpstr>
      <vt:lpstr>ELEMENTARY SCHOOL</vt:lpstr>
      <vt:lpstr>Professional Development Model – for Elementary Core Subjects</vt:lpstr>
      <vt:lpstr>Sample Allocation of Seats</vt:lpstr>
      <vt:lpstr>Professional Development for Core Areas</vt:lpstr>
      <vt:lpstr>Return to School…Offer Training</vt:lpstr>
      <vt:lpstr>Timeframe to Complete the CCES Professional Development</vt:lpstr>
      <vt:lpstr>Sample Hours of Contact Teacher-Trainer for Social Studies</vt:lpstr>
      <vt:lpstr>Support</vt:lpstr>
      <vt:lpstr>CEUs for Core Elementary Teachers</vt:lpstr>
      <vt:lpstr>School Professional Development Plans</vt:lpstr>
      <vt:lpstr>Possibilities for CCES School-based Training</vt:lpstr>
      <vt:lpstr>Recommendation</vt:lpstr>
      <vt:lpstr>Professional Development for Elementary Encore Teachers</vt:lpstr>
      <vt:lpstr>CEUs for Elementary Elective Teachers</vt:lpstr>
      <vt:lpstr>Professional Development for AG Teachers</vt:lpstr>
      <vt:lpstr>Sample Hours of Contact AG Teacher</vt:lpstr>
      <vt:lpstr>Professional Development for AG Teachers</vt:lpstr>
      <vt:lpstr>CEUs for AG Teachers</vt:lpstr>
      <vt:lpstr>Professional Development for PRTs</vt:lpstr>
      <vt:lpstr>CEUs for PRTs</vt:lpstr>
      <vt:lpstr>SECONDARY</vt:lpstr>
      <vt:lpstr>Professional Development for Secondary Teachers</vt:lpstr>
      <vt:lpstr>CEUs for Core and Elective Secondary Teachers</vt:lpstr>
      <vt:lpstr>EXCEPTIONAL CHILDREN</vt:lpstr>
      <vt:lpstr>Professional Development for Elementary EC Teachers</vt:lpstr>
      <vt:lpstr>Sample Hours of Contact Elementary EC Readiness, Resource, Core I, and Core II Teacher</vt:lpstr>
      <vt:lpstr>CEUs for Elementary EC Readiness Resource, Core I, and Core II Teachers</vt:lpstr>
      <vt:lpstr>Professional Development for Secondary EC Teachers</vt:lpstr>
      <vt:lpstr>CEUs for Secondary EC Teachers</vt:lpstr>
      <vt:lpstr>Professional Development for EC Teachers – Occupational Course of Study</vt:lpstr>
      <vt:lpstr>CEUs for Occupational Course of Study EC Teachers</vt:lpstr>
      <vt:lpstr>Professional Development for EC Teachers –Common Core Extensions</vt:lpstr>
      <vt:lpstr>CEUs for Common Core Extensions EC Teachers</vt:lpstr>
      <vt:lpstr>Professional Development for Other Categories of EC Teachers</vt:lpstr>
      <vt:lpstr>CEUs for Other Categories of EC Teachers</vt:lpstr>
      <vt:lpstr>Professional Development for Adaptive EC Teachers</vt:lpstr>
      <vt:lpstr>CEUs for Adaptive EC Teachers</vt:lpstr>
      <vt:lpstr>Professional Development for Speech Language Pathologists</vt:lpstr>
      <vt:lpstr>AR Recommendation to BOE</vt:lpstr>
      <vt:lpstr>Professional Development for Occupational Therapists and Physical Therapists</vt:lpstr>
      <vt:lpstr>CEUs for Occupational Therapists and Physical Therapists</vt:lpstr>
      <vt:lpstr>ENGLISH AS A SECOND LANGUAGE</vt:lpstr>
      <vt:lpstr>Professional Development for ESL Teachers</vt:lpstr>
      <vt:lpstr>Sample Hours of Contact ESL Teacher</vt:lpstr>
      <vt:lpstr>CAREER AND TECHNICAL EDUCATION</vt:lpstr>
      <vt:lpstr>Professional Development for Career and Technical Education Teachers</vt:lpstr>
      <vt:lpstr>CEUs for CTE Teachers</vt:lpstr>
      <vt:lpstr>MEDIA COORDINATORS &amp; TECHNOLOGY FACILITATOR</vt:lpstr>
      <vt:lpstr>Professional Development for Media Coordinators &amp; Technology Facilitators</vt:lpstr>
      <vt:lpstr>CEUs for Media Coordinators &amp; Technology Facilitators</vt:lpstr>
      <vt:lpstr>MISCELLANEOUS </vt:lpstr>
      <vt:lpstr>Make-up Opportunities</vt:lpstr>
      <vt:lpstr>July 2012 CCES Institute</vt:lpstr>
      <vt:lpstr>After School Sessions – Hosted by Central Office</vt:lpstr>
      <vt:lpstr>What if I don’t fit into the categories listed?</vt:lpstr>
      <vt:lpstr>What about pre-Kindergarten?</vt:lpstr>
      <vt:lpstr>What about part-time teachers?</vt:lpstr>
      <vt:lpstr>What about CCES professional development for principals, APs and CCs?</vt:lpstr>
      <vt:lpstr>What if principals do not attend CCES professional development on the RC days?</vt:lpstr>
      <vt:lpstr>Pacing Guides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Clyde "Bud" Harrelson</dc:creator>
  <cp:lastModifiedBy>WSFCS Workstation</cp:lastModifiedBy>
  <cp:revision>52</cp:revision>
  <dcterms:created xsi:type="dcterms:W3CDTF">2011-09-08T01:55:14Z</dcterms:created>
  <dcterms:modified xsi:type="dcterms:W3CDTF">2011-10-17T12:28:41Z</dcterms:modified>
</cp:coreProperties>
</file>