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4" r:id="rId3"/>
    <p:sldId id="270" r:id="rId4"/>
    <p:sldId id="265" r:id="rId5"/>
    <p:sldId id="272" r:id="rId6"/>
    <p:sldId id="268" r:id="rId7"/>
    <p:sldId id="266" r:id="rId8"/>
    <p:sldId id="269" r:id="rId9"/>
    <p:sldId id="271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5BB5869-05CB-459E-BF75-176D5791595F}">
          <p14:sldIdLst>
            <p14:sldId id="256"/>
            <p14:sldId id="264"/>
            <p14:sldId id="270"/>
            <p14:sldId id="265"/>
            <p14:sldId id="272"/>
            <p14:sldId id="268"/>
            <p14:sldId id="266"/>
            <p14:sldId id="269"/>
          </p14:sldIdLst>
        </p14:section>
        <p14:section name="Untitled Section" id="{C96134D1-9DC1-4CCE-ABEA-C153390F1B6B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howGuides="1">
      <p:cViewPr varScale="1">
        <p:scale>
          <a:sx n="72" d="100"/>
          <a:sy n="72" d="100"/>
        </p:scale>
        <p:origin x="660" y="66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8/18/2021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8/18/2021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8/18/2021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8/18/2021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6" name="Straight Connector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8/18/2021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923543" cy="2680127"/>
          </a:xfrm>
        </p:spPr>
        <p:txBody>
          <a:bodyPr/>
          <a:lstStyle/>
          <a:p>
            <a:pPr algn="ctr"/>
            <a:r>
              <a:rPr lang="en-US" i="1" dirty="0">
                <a:latin typeface="Algerian" panose="04020705040A02060702" pitchFamily="82" charset="0"/>
              </a:rPr>
              <a:t>Mrs. Hunter’s Intro:</a:t>
            </a:r>
            <a:br>
              <a:rPr lang="en-US" i="1" dirty="0">
                <a:latin typeface="Algerian" panose="04020705040A02060702" pitchFamily="82" charset="0"/>
              </a:rPr>
            </a:br>
            <a:r>
              <a:rPr lang="en-US" i="1" dirty="0">
                <a:latin typeface="Algerian" panose="04020705040A02060702" pitchFamily="82" charset="0"/>
              </a:rPr>
              <a:t>WELCOME TO MY CLASS!</a:t>
            </a:r>
            <a:br>
              <a:rPr lang="en-US" i="1" dirty="0">
                <a:latin typeface="Algerian" panose="04020705040A02060702" pitchFamily="82" charset="0"/>
              </a:rPr>
            </a:br>
            <a:endParaRPr lang="en-US" i="1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9612" y="4128338"/>
            <a:ext cx="10058399" cy="1116085"/>
          </a:xfrm>
        </p:spPr>
        <p:txBody>
          <a:bodyPr>
            <a:normAutofit/>
          </a:bodyPr>
          <a:lstStyle/>
          <a:p>
            <a:r>
              <a:rPr lang="en-US" b="1" i="1" dirty="0"/>
              <a:t>Everything you need to know to start the 2021-2022 school year in Calculus or Honors Math 2 (AOIT) .</a:t>
            </a: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2FCE6-423B-40E5-8EDD-DD651948E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Mrs. Deborah Hunter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967C4-9F58-4DE1-B7E8-333ADA698F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9682576" cy="4572000"/>
          </a:xfrm>
        </p:spPr>
        <p:txBody>
          <a:bodyPr>
            <a:normAutofit/>
          </a:bodyPr>
          <a:lstStyle/>
          <a:p>
            <a:r>
              <a:rPr lang="en-US" sz="2400" dirty="0"/>
              <a:t>How to contact me:</a:t>
            </a:r>
          </a:p>
          <a:p>
            <a:r>
              <a:rPr lang="en-US" sz="2400" dirty="0"/>
              <a:t>1. “Remind” (instructions on      </a:t>
            </a:r>
          </a:p>
          <a:p>
            <a:pPr marL="0" indent="0">
              <a:buNone/>
            </a:pPr>
            <a:r>
              <a:rPr lang="en-US" sz="2400" dirty="0"/>
              <a:t>     my CMHS webpage)</a:t>
            </a:r>
          </a:p>
          <a:p>
            <a:r>
              <a:rPr lang="en-US" sz="2400" dirty="0"/>
              <a:t>2. My email (link on </a:t>
            </a:r>
          </a:p>
          <a:p>
            <a:pPr marL="0" indent="0">
              <a:buNone/>
            </a:pPr>
            <a:r>
              <a:rPr lang="en-US" sz="2400" dirty="0"/>
              <a:t>    my webpage)</a:t>
            </a:r>
          </a:p>
          <a:p>
            <a:r>
              <a:rPr lang="en-US" sz="2400" dirty="0"/>
              <a:t>3. Canvas Discussion Board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11" name="Content Placeholder 10" descr="Formulas on a background">
            <a:extLst>
              <a:ext uri="{FF2B5EF4-FFF2-40B4-BE49-F238E27FC236}">
                <a16:creationId xmlns:a16="http://schemas.microsoft.com/office/drawing/2014/main" id="{1362EE3A-F2D7-4534-9EBE-C95D423E42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61138" y="2080617"/>
            <a:ext cx="4814887" cy="3611165"/>
          </a:xfrm>
        </p:spPr>
      </p:pic>
    </p:spTree>
    <p:extLst>
      <p:ext uri="{BB962C8B-B14F-4D97-AF65-F5344CB8AC3E}">
        <p14:creationId xmlns:p14="http://schemas.microsoft.com/office/powerpoint/2010/main" val="3073938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B0674-EB64-4455-9996-DCE6F147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What You will Need Daily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A06B6-6FBC-4135-99D2-A825788B4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6212" y="478853"/>
            <a:ext cx="4818888" cy="938784"/>
          </a:xfrm>
        </p:spPr>
        <p:txBody>
          <a:bodyPr/>
          <a:lstStyle/>
          <a:p>
            <a:pPr algn="ctr"/>
            <a:r>
              <a:rPr lang="en-US" dirty="0"/>
              <a:t>AB/BC Calculus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E7F3A8-5E71-47EC-A8B8-2E6AB1A2B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79826" y="1718690"/>
            <a:ext cx="4814586" cy="365749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Bring your CMHS Chromebook </a:t>
            </a:r>
          </a:p>
          <a:p>
            <a:pPr marL="457200" indent="-457200">
              <a:buAutoNum type="arabicPeriod"/>
            </a:pPr>
            <a:r>
              <a:rPr lang="en-US" dirty="0"/>
              <a:t>Graphing Calculator</a:t>
            </a:r>
          </a:p>
          <a:p>
            <a:pPr marL="457200" indent="-457200">
              <a:buAutoNum type="arabicPeriod"/>
            </a:pPr>
            <a:r>
              <a:rPr lang="en-US" dirty="0"/>
              <a:t>Access to the following:</a:t>
            </a:r>
          </a:p>
          <a:p>
            <a:pPr marL="0" indent="0">
              <a:buNone/>
            </a:pPr>
            <a:r>
              <a:rPr lang="en-US" dirty="0"/>
              <a:t>   Canvas, WebAssign, </a:t>
            </a:r>
          </a:p>
          <a:p>
            <a:pPr marL="0" indent="0">
              <a:buNone/>
            </a:pPr>
            <a:r>
              <a:rPr lang="en-US" dirty="0"/>
              <a:t>   AP College Board, Remind </a:t>
            </a:r>
          </a:p>
          <a:p>
            <a:pPr marL="0" indent="0">
              <a:buNone/>
            </a:pPr>
            <a:r>
              <a:rPr lang="en-US" dirty="0"/>
              <a:t>4.  Paper and Pencil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FA2220-B0C4-4582-AA9E-D693D5EB0C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0057" y="472227"/>
            <a:ext cx="4818888" cy="938784"/>
          </a:xfrm>
        </p:spPr>
        <p:txBody>
          <a:bodyPr/>
          <a:lstStyle/>
          <a:p>
            <a:pPr algn="ctr"/>
            <a:r>
              <a:rPr lang="en-US" dirty="0"/>
              <a:t>Honors Math 2 (</a:t>
            </a:r>
            <a:r>
              <a:rPr lang="en-US" dirty="0" err="1"/>
              <a:t>aoIT</a:t>
            </a:r>
            <a:r>
              <a:rPr lang="en-US" dirty="0"/>
              <a:t>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F4E64D-C4E4-41F8-9650-E96C648D7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1782" y="1720615"/>
            <a:ext cx="4818888" cy="365556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CMHS Chromebook </a:t>
            </a:r>
          </a:p>
          <a:p>
            <a:pPr marL="457200" indent="-457200">
              <a:buAutoNum type="arabicPeriod"/>
            </a:pPr>
            <a:r>
              <a:rPr lang="en-US" dirty="0"/>
              <a:t>Graphing Calculator</a:t>
            </a:r>
          </a:p>
          <a:p>
            <a:pPr marL="457200" indent="-457200">
              <a:buAutoNum type="arabicPeriod"/>
            </a:pPr>
            <a:r>
              <a:rPr lang="en-US" dirty="0"/>
              <a:t>Access to the following:</a:t>
            </a:r>
          </a:p>
          <a:p>
            <a:pPr marL="0" indent="0">
              <a:buNone/>
            </a:pPr>
            <a:r>
              <a:rPr lang="en-US" dirty="0"/>
              <a:t>   Canvas, Remind, Desmos</a:t>
            </a:r>
          </a:p>
          <a:p>
            <a:pPr marL="0" indent="0">
              <a:buNone/>
            </a:pPr>
            <a:r>
              <a:rPr lang="en-US" dirty="0"/>
              <a:t>   Aleks, Mastery Connect,</a:t>
            </a:r>
          </a:p>
          <a:p>
            <a:pPr marL="0" indent="0">
              <a:buNone/>
            </a:pPr>
            <a:r>
              <a:rPr lang="en-US" dirty="0"/>
              <a:t>4. Paper and Pencil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14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83C3-8271-4A24-97AB-83D77906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Cox Mill High School Weekly Schedule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F8A00CCE-CAB6-4208-8242-7BEE080C9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012" y="784421"/>
            <a:ext cx="8768177" cy="608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17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83C3-8271-4A24-97AB-83D77906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Cox Mill High School Weekly Schedule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D857F4D4-497C-4C8A-A1A6-6B3AA2717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412" y="838200"/>
            <a:ext cx="8610599" cy="628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8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86EC6-3F55-4583-BC9B-C9DC6DD9F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440" y="-120807"/>
            <a:ext cx="7765321" cy="1326321"/>
          </a:xfrm>
        </p:spPr>
        <p:txBody>
          <a:bodyPr anchor="t"/>
          <a:lstStyle/>
          <a:p>
            <a:pPr algn="ctr"/>
            <a:r>
              <a:rPr lang="en-US" dirty="0"/>
              <a:t>Using Your Canvas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9546D-D522-4291-A373-B72E46032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901" y="633471"/>
            <a:ext cx="8534400" cy="5682175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500" dirty="0"/>
              <a:t>Canvas is the Learning Management System (LMS) for all Cabarrus County Schools.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TO GET TO CANVAS GO TO CMHS WEBPAGE AND CLICK ON CANVAS ICON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You have already been placed into all of your Canvas Courses at Cox Mill High</a:t>
            </a:r>
          </a:p>
          <a:p>
            <a:pPr marL="514350" indent="-514350">
              <a:buFont typeface="+mj-lt"/>
              <a:buAutoNum type="arabicPeriod"/>
            </a:pPr>
            <a:endParaRPr lang="en-US" sz="4500" dirty="0"/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For this class the Canvas Intro Page (Home Page) helps you navigate in Canvas</a:t>
            </a:r>
          </a:p>
          <a:p>
            <a:pPr marL="514350" indent="-514350">
              <a:buFont typeface="+mj-lt"/>
              <a:buAutoNum type="arabicPeriod"/>
            </a:pPr>
            <a:endParaRPr lang="en-US" sz="4500" dirty="0"/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Class Calendar, Announcements, Discussion Boards, and most importantly, Lesson “Modules” can be accessed easily from the homepage or side bar in Canvas</a:t>
            </a:r>
          </a:p>
          <a:p>
            <a:pPr marL="514350" indent="-514350">
              <a:buFont typeface="+mj-lt"/>
              <a:buAutoNum type="arabicPeriod"/>
            </a:pPr>
            <a:endParaRPr lang="en-US" sz="4500" dirty="0"/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Canvas will list your homework and let you know if you are to submit it in Canvas or in WebAssign or College Board’s My Classroom.</a:t>
            </a:r>
          </a:p>
          <a:p>
            <a:pPr marL="514350" indent="-514350">
              <a:buFont typeface="+mj-lt"/>
              <a:buAutoNum type="arabicPeriod"/>
            </a:pPr>
            <a:endParaRPr lang="en-US" sz="4500" dirty="0"/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YOU SHOULD CHECK CANVAS DAILY AND NOT JUST GO TO YOUR HOMEWORK (WEBASSIGN, ALEKS, ETC…) TO SEE IF YOU HAVE WORK! </a:t>
            </a:r>
          </a:p>
          <a:p>
            <a:endParaRPr lang="en-US" sz="45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02E1CB-0579-4C58-950F-2F7B6F7F4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427" y="0"/>
            <a:ext cx="1208694" cy="126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53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4BA4-B0CE-4B12-A009-DFC5D11B2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Grading Policy &amp;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75B7A-E429-4669-9F65-E5352AE38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8861" y="1179443"/>
            <a:ext cx="5019161" cy="4572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u="sng" dirty="0"/>
              <a:t>Grading Policy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Grades will be posted in PowerSchool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You will be graded on homework, classwork, quizzes, tests, projects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percentages of such are listed on the class syllabus in Canvas.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Overdue assignments will only be eligible for </a:t>
            </a:r>
            <a:r>
              <a:rPr lang="en-US" u="sng" dirty="0"/>
              <a:t>&lt;</a:t>
            </a:r>
            <a:r>
              <a:rPr lang="en-US" dirty="0"/>
              <a:t>50% credit and may be denied depending on circumstances.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2F6A6-26E7-4D00-966A-5BD9ECD27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1651" y="1179443"/>
            <a:ext cx="5019161" cy="4572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u="sng" dirty="0"/>
              <a:t>Assignments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Canvas is the LMS. All lessons &amp; assignments will be in Canvas. Canvas will tell you what your assignments are (homework, quiz, test </a:t>
            </a:r>
            <a:r>
              <a:rPr lang="en-US" dirty="0" err="1"/>
              <a:t>etc</a:t>
            </a:r>
            <a:r>
              <a:rPr lang="en-US" dirty="0"/>
              <a:t>…)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actual assignment may be in a different software (Aleks, WebAssign, </a:t>
            </a:r>
            <a:r>
              <a:rPr lang="en-US" dirty="0" err="1"/>
              <a:t>etc</a:t>
            </a:r>
            <a:r>
              <a:rPr lang="en-US" dirty="0"/>
              <a:t>…)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Cheating including plagiarism, sharing answers, accessing online answer keys, </a:t>
            </a:r>
            <a:r>
              <a:rPr lang="en-US" dirty="0" err="1"/>
              <a:t>etc</a:t>
            </a:r>
            <a:r>
              <a:rPr lang="en-US" dirty="0"/>
              <a:t>…will result in zero credit and administrative referral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CC58ED-3219-461D-8997-CF6C06203A2C}"/>
              </a:ext>
            </a:extLst>
          </p:cNvPr>
          <p:cNvCxnSpPr/>
          <p:nvPr/>
        </p:nvCxnSpPr>
        <p:spPr>
          <a:xfrm>
            <a:off x="6408022" y="1143000"/>
            <a:ext cx="0" cy="52625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631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D22C-3C65-4F01-8096-D0563A996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Class Curriculum &amp; Syllabi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B2825-BAC0-4904-B0A5-6D732F238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3436" y="687921"/>
            <a:ext cx="4818888" cy="938784"/>
          </a:xfrm>
        </p:spPr>
        <p:txBody>
          <a:bodyPr/>
          <a:lstStyle/>
          <a:p>
            <a:pPr algn="ctr"/>
            <a:r>
              <a:rPr lang="en-US" dirty="0"/>
              <a:t>AB/BC Calculus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08FCD-6331-485A-A7CB-0BC0183A0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1" y="1924445"/>
            <a:ext cx="5415936" cy="365749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If you are taking AB Calculus with me, you should also be taking BC Calculus with me.</a:t>
            </a:r>
          </a:p>
          <a:p>
            <a:r>
              <a:rPr lang="en-US" dirty="0"/>
              <a:t>AB Calculus is College Calculus 1 &amp; BC Calculus is College Calculus 2.</a:t>
            </a:r>
          </a:p>
          <a:p>
            <a:r>
              <a:rPr lang="en-US" dirty="0"/>
              <a:t>We follow the curriculum listed in AP College Board but in the order of your textbook, </a:t>
            </a:r>
            <a:r>
              <a:rPr lang="en-US" u="sng" dirty="0"/>
              <a:t>Stewart Calculus Ed7.</a:t>
            </a:r>
          </a:p>
          <a:p>
            <a:r>
              <a:rPr lang="en-US" u="sng" dirty="0"/>
              <a:t>AB Covers textbook chapters 1-6,&amp; 9 while BC covers chapters 7,8,10,11</a:t>
            </a:r>
          </a:p>
          <a:p>
            <a:r>
              <a:rPr lang="en-US" dirty="0"/>
              <a:t>Syllabi are posted in Canvas.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9D11CD-C45B-4FA8-B02A-4A7002B38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17120" y="687921"/>
            <a:ext cx="4818888" cy="938784"/>
          </a:xfrm>
        </p:spPr>
        <p:txBody>
          <a:bodyPr/>
          <a:lstStyle/>
          <a:p>
            <a:pPr algn="ctr"/>
            <a:r>
              <a:rPr lang="en-US" dirty="0"/>
              <a:t>Honors Math 2 (AOIT)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D1B2C-DA41-40E5-8000-4A7069058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2265" y="1854373"/>
            <a:ext cx="5114209" cy="365556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Honors Math 2 is a continuation of Honors Math 1, with an emphasis on technology, and reviews a lot of the same topics. It then adds Geometry topics &amp; introduces additional topics on operations with functions. </a:t>
            </a:r>
          </a:p>
          <a:p>
            <a:r>
              <a:rPr lang="en-US" dirty="0"/>
              <a:t>There is no textbook since CCS was only issued Alg.2 textbooks &amp; Geometry textbooks about 15 years ago.</a:t>
            </a:r>
          </a:p>
          <a:p>
            <a:r>
              <a:rPr lang="en-US" dirty="0"/>
              <a:t>Additional helps such as Kahn Academy, Aleks, Math Videos will be provided</a:t>
            </a:r>
          </a:p>
          <a:p>
            <a:r>
              <a:rPr lang="en-US" dirty="0"/>
              <a:t>Syllabi are posted in Canvas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7647EF-5787-4821-849D-787BD749B086}"/>
              </a:ext>
            </a:extLst>
          </p:cNvPr>
          <p:cNvCxnSpPr/>
          <p:nvPr/>
        </p:nvCxnSpPr>
        <p:spPr>
          <a:xfrm>
            <a:off x="6557348" y="2209800"/>
            <a:ext cx="0" cy="434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137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00">
        <p:fade/>
      </p:transition>
    </mc:Choice>
    <mc:Fallback>
      <p:transition spd="med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5F1D5-8E04-4980-8F5D-B638B852F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1DA07D-A712-4C93-A0CD-245D81EFA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855" y="177800"/>
            <a:ext cx="9921382" cy="555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81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 education presentation with Pi  (widescreen)</Template>
  <TotalTime>221</TotalTime>
  <Words>587</Words>
  <Application>Microsoft Office PowerPoint</Application>
  <PresentationFormat>Custom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Algerian</vt:lpstr>
      <vt:lpstr>Arial</vt:lpstr>
      <vt:lpstr>Euphemia</vt:lpstr>
      <vt:lpstr>Wingdings</vt:lpstr>
      <vt:lpstr>Math 16x9</vt:lpstr>
      <vt:lpstr>Mrs. Hunter’s Intro: WELCOME TO MY CLASS! </vt:lpstr>
      <vt:lpstr>Mrs. Deborah Hunter</vt:lpstr>
      <vt:lpstr>What You will Need Daily</vt:lpstr>
      <vt:lpstr>Cox Mill High School Weekly Schedule</vt:lpstr>
      <vt:lpstr>Cox Mill High School Weekly Schedule</vt:lpstr>
      <vt:lpstr>Using Your Canvas Course</vt:lpstr>
      <vt:lpstr>Grading Policy &amp; Assignments</vt:lpstr>
      <vt:lpstr>Class Curriculum &amp; Syllabi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Mrs. Hunter’s Intro: WELCOME TO MY CLASS!</dc:title>
  <dc:creator>Deborah Hunter</dc:creator>
  <cp:lastModifiedBy>Deborah Hunter</cp:lastModifiedBy>
  <cp:revision>26</cp:revision>
  <dcterms:created xsi:type="dcterms:W3CDTF">2020-08-10T20:36:43Z</dcterms:created>
  <dcterms:modified xsi:type="dcterms:W3CDTF">2021-08-18T12:56:18Z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