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51"/>
  </p:notesMasterIdLst>
  <p:sldIdLst>
    <p:sldId id="304" r:id="rId2"/>
    <p:sldId id="306" r:id="rId3"/>
    <p:sldId id="256" r:id="rId4"/>
    <p:sldId id="257" r:id="rId5"/>
    <p:sldId id="258" r:id="rId6"/>
    <p:sldId id="259" r:id="rId7"/>
    <p:sldId id="261" r:id="rId8"/>
    <p:sldId id="262" r:id="rId9"/>
    <p:sldId id="263" r:id="rId10"/>
    <p:sldId id="302" r:id="rId11"/>
    <p:sldId id="265" r:id="rId12"/>
    <p:sldId id="266" r:id="rId13"/>
    <p:sldId id="267" r:id="rId14"/>
    <p:sldId id="268" r:id="rId15"/>
    <p:sldId id="269" r:id="rId16"/>
    <p:sldId id="270" r:id="rId17"/>
    <p:sldId id="305" r:id="rId18"/>
    <p:sldId id="271" r:id="rId19"/>
    <p:sldId id="272" r:id="rId20"/>
    <p:sldId id="273" r:id="rId21"/>
    <p:sldId id="274" r:id="rId22"/>
    <p:sldId id="276" r:id="rId23"/>
    <p:sldId id="303" r:id="rId24"/>
    <p:sldId id="307"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0" y="7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1D8B28-15FB-4971-AA67-7C6CD90A9C4A}" type="datetimeFigureOut">
              <a:rPr lang="en-US" smtClean="0"/>
              <a:t>9/25/2017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F503A5-EB0A-4CC1-9B61-68EE94B4CC73}" type="slidenum">
              <a:rPr lang="en-US" smtClean="0"/>
              <a:t>‹#›</a:t>
            </a:fld>
            <a:endParaRPr lang="en-US"/>
          </a:p>
        </p:txBody>
      </p:sp>
    </p:spTree>
    <p:extLst>
      <p:ext uri="{BB962C8B-B14F-4D97-AF65-F5344CB8AC3E}">
        <p14:creationId xmlns:p14="http://schemas.microsoft.com/office/powerpoint/2010/main" val="419179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a:t>
            </a:fld>
            <a:endParaRPr lang="en-US"/>
          </a:p>
        </p:txBody>
      </p:sp>
    </p:spTree>
    <p:extLst>
      <p:ext uri="{BB962C8B-B14F-4D97-AF65-F5344CB8AC3E}">
        <p14:creationId xmlns:p14="http://schemas.microsoft.com/office/powerpoint/2010/main" val="3278462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a:t>
            </a:fld>
            <a:endParaRPr lang="en-US"/>
          </a:p>
        </p:txBody>
      </p:sp>
    </p:spTree>
    <p:extLst>
      <p:ext uri="{BB962C8B-B14F-4D97-AF65-F5344CB8AC3E}">
        <p14:creationId xmlns:p14="http://schemas.microsoft.com/office/powerpoint/2010/main" val="3726933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5</a:t>
            </a:fld>
            <a:endParaRPr lang="en-US"/>
          </a:p>
        </p:txBody>
      </p:sp>
    </p:spTree>
    <p:extLst>
      <p:ext uri="{BB962C8B-B14F-4D97-AF65-F5344CB8AC3E}">
        <p14:creationId xmlns:p14="http://schemas.microsoft.com/office/powerpoint/2010/main" val="1624083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6</a:t>
            </a:fld>
            <a:endParaRPr lang="en-US"/>
          </a:p>
        </p:txBody>
      </p:sp>
    </p:spTree>
    <p:extLst>
      <p:ext uri="{BB962C8B-B14F-4D97-AF65-F5344CB8AC3E}">
        <p14:creationId xmlns:p14="http://schemas.microsoft.com/office/powerpoint/2010/main" val="3028829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7</a:t>
            </a:fld>
            <a:endParaRPr lang="en-US"/>
          </a:p>
        </p:txBody>
      </p:sp>
    </p:spTree>
    <p:extLst>
      <p:ext uri="{BB962C8B-B14F-4D97-AF65-F5344CB8AC3E}">
        <p14:creationId xmlns:p14="http://schemas.microsoft.com/office/powerpoint/2010/main" val="2166855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8</a:t>
            </a:fld>
            <a:endParaRPr lang="en-US"/>
          </a:p>
        </p:txBody>
      </p:sp>
    </p:spTree>
    <p:extLst>
      <p:ext uri="{BB962C8B-B14F-4D97-AF65-F5344CB8AC3E}">
        <p14:creationId xmlns:p14="http://schemas.microsoft.com/office/powerpoint/2010/main" val="1861123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9</a:t>
            </a:fld>
            <a:endParaRPr lang="en-US"/>
          </a:p>
        </p:txBody>
      </p:sp>
    </p:spTree>
    <p:extLst>
      <p:ext uri="{BB962C8B-B14F-4D97-AF65-F5344CB8AC3E}">
        <p14:creationId xmlns:p14="http://schemas.microsoft.com/office/powerpoint/2010/main" val="3532339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10</a:t>
            </a:fld>
            <a:endParaRPr lang="en-US"/>
          </a:p>
        </p:txBody>
      </p:sp>
    </p:spTree>
    <p:extLst>
      <p:ext uri="{BB962C8B-B14F-4D97-AF65-F5344CB8AC3E}">
        <p14:creationId xmlns:p14="http://schemas.microsoft.com/office/powerpoint/2010/main" val="3336513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11</a:t>
            </a:fld>
            <a:endParaRPr lang="en-US"/>
          </a:p>
        </p:txBody>
      </p:sp>
    </p:spTree>
    <p:extLst>
      <p:ext uri="{BB962C8B-B14F-4D97-AF65-F5344CB8AC3E}">
        <p14:creationId xmlns:p14="http://schemas.microsoft.com/office/powerpoint/2010/main" val="1094769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12</a:t>
            </a:fld>
            <a:endParaRPr lang="en-US"/>
          </a:p>
        </p:txBody>
      </p:sp>
    </p:spTree>
    <p:extLst>
      <p:ext uri="{BB962C8B-B14F-4D97-AF65-F5344CB8AC3E}">
        <p14:creationId xmlns:p14="http://schemas.microsoft.com/office/powerpoint/2010/main" val="1667054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13</a:t>
            </a:fld>
            <a:endParaRPr lang="en-US"/>
          </a:p>
        </p:txBody>
      </p:sp>
    </p:spTree>
    <p:extLst>
      <p:ext uri="{BB962C8B-B14F-4D97-AF65-F5344CB8AC3E}">
        <p14:creationId xmlns:p14="http://schemas.microsoft.com/office/powerpoint/2010/main" val="1994148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14</a:t>
            </a:fld>
            <a:endParaRPr lang="en-US"/>
          </a:p>
        </p:txBody>
      </p:sp>
    </p:spTree>
    <p:extLst>
      <p:ext uri="{BB962C8B-B14F-4D97-AF65-F5344CB8AC3E}">
        <p14:creationId xmlns:p14="http://schemas.microsoft.com/office/powerpoint/2010/main" val="903514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15</a:t>
            </a:fld>
            <a:endParaRPr lang="en-US"/>
          </a:p>
        </p:txBody>
      </p:sp>
    </p:spTree>
    <p:extLst>
      <p:ext uri="{BB962C8B-B14F-4D97-AF65-F5344CB8AC3E}">
        <p14:creationId xmlns:p14="http://schemas.microsoft.com/office/powerpoint/2010/main" val="3866534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16</a:t>
            </a:fld>
            <a:endParaRPr lang="en-US"/>
          </a:p>
        </p:txBody>
      </p:sp>
    </p:spTree>
    <p:extLst>
      <p:ext uri="{BB962C8B-B14F-4D97-AF65-F5344CB8AC3E}">
        <p14:creationId xmlns:p14="http://schemas.microsoft.com/office/powerpoint/2010/main" val="4276657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18</a:t>
            </a:fld>
            <a:endParaRPr lang="en-US"/>
          </a:p>
        </p:txBody>
      </p:sp>
    </p:spTree>
    <p:extLst>
      <p:ext uri="{BB962C8B-B14F-4D97-AF65-F5344CB8AC3E}">
        <p14:creationId xmlns:p14="http://schemas.microsoft.com/office/powerpoint/2010/main" val="2039403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19</a:t>
            </a:fld>
            <a:endParaRPr lang="en-US"/>
          </a:p>
        </p:txBody>
      </p:sp>
    </p:spTree>
    <p:extLst>
      <p:ext uri="{BB962C8B-B14F-4D97-AF65-F5344CB8AC3E}">
        <p14:creationId xmlns:p14="http://schemas.microsoft.com/office/powerpoint/2010/main" val="844524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20</a:t>
            </a:fld>
            <a:endParaRPr lang="en-US"/>
          </a:p>
        </p:txBody>
      </p:sp>
    </p:spTree>
    <p:extLst>
      <p:ext uri="{BB962C8B-B14F-4D97-AF65-F5344CB8AC3E}">
        <p14:creationId xmlns:p14="http://schemas.microsoft.com/office/powerpoint/2010/main" val="3039088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21</a:t>
            </a:fld>
            <a:endParaRPr lang="en-US"/>
          </a:p>
        </p:txBody>
      </p:sp>
    </p:spTree>
    <p:extLst>
      <p:ext uri="{BB962C8B-B14F-4D97-AF65-F5344CB8AC3E}">
        <p14:creationId xmlns:p14="http://schemas.microsoft.com/office/powerpoint/2010/main" val="1293108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22</a:t>
            </a:fld>
            <a:endParaRPr lang="en-US"/>
          </a:p>
        </p:txBody>
      </p:sp>
    </p:spTree>
    <p:extLst>
      <p:ext uri="{BB962C8B-B14F-4D97-AF65-F5344CB8AC3E}">
        <p14:creationId xmlns:p14="http://schemas.microsoft.com/office/powerpoint/2010/main" val="2560360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23</a:t>
            </a:fld>
            <a:endParaRPr lang="en-US"/>
          </a:p>
        </p:txBody>
      </p:sp>
    </p:spTree>
    <p:extLst>
      <p:ext uri="{BB962C8B-B14F-4D97-AF65-F5344CB8AC3E}">
        <p14:creationId xmlns:p14="http://schemas.microsoft.com/office/powerpoint/2010/main" val="459324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25</a:t>
            </a:fld>
            <a:endParaRPr lang="en-US"/>
          </a:p>
        </p:txBody>
      </p:sp>
    </p:spTree>
    <p:extLst>
      <p:ext uri="{BB962C8B-B14F-4D97-AF65-F5344CB8AC3E}">
        <p14:creationId xmlns:p14="http://schemas.microsoft.com/office/powerpoint/2010/main" val="3147200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26</a:t>
            </a:fld>
            <a:endParaRPr lang="en-US"/>
          </a:p>
        </p:txBody>
      </p:sp>
    </p:spTree>
    <p:extLst>
      <p:ext uri="{BB962C8B-B14F-4D97-AF65-F5344CB8AC3E}">
        <p14:creationId xmlns:p14="http://schemas.microsoft.com/office/powerpoint/2010/main" val="27091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27</a:t>
            </a:fld>
            <a:endParaRPr lang="en-US"/>
          </a:p>
        </p:txBody>
      </p:sp>
    </p:spTree>
    <p:extLst>
      <p:ext uri="{BB962C8B-B14F-4D97-AF65-F5344CB8AC3E}">
        <p14:creationId xmlns:p14="http://schemas.microsoft.com/office/powerpoint/2010/main" val="1908377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28</a:t>
            </a:fld>
            <a:endParaRPr lang="en-US"/>
          </a:p>
        </p:txBody>
      </p:sp>
    </p:spTree>
    <p:extLst>
      <p:ext uri="{BB962C8B-B14F-4D97-AF65-F5344CB8AC3E}">
        <p14:creationId xmlns:p14="http://schemas.microsoft.com/office/powerpoint/2010/main" val="3680167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29</a:t>
            </a:fld>
            <a:endParaRPr lang="en-US"/>
          </a:p>
        </p:txBody>
      </p:sp>
    </p:spTree>
    <p:extLst>
      <p:ext uri="{BB962C8B-B14F-4D97-AF65-F5344CB8AC3E}">
        <p14:creationId xmlns:p14="http://schemas.microsoft.com/office/powerpoint/2010/main" val="955494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30</a:t>
            </a:fld>
            <a:endParaRPr lang="en-US"/>
          </a:p>
        </p:txBody>
      </p:sp>
    </p:spTree>
    <p:extLst>
      <p:ext uri="{BB962C8B-B14F-4D97-AF65-F5344CB8AC3E}">
        <p14:creationId xmlns:p14="http://schemas.microsoft.com/office/powerpoint/2010/main" val="20232977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31</a:t>
            </a:fld>
            <a:endParaRPr lang="en-US"/>
          </a:p>
        </p:txBody>
      </p:sp>
    </p:spTree>
    <p:extLst>
      <p:ext uri="{BB962C8B-B14F-4D97-AF65-F5344CB8AC3E}">
        <p14:creationId xmlns:p14="http://schemas.microsoft.com/office/powerpoint/2010/main" val="2729627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32</a:t>
            </a:fld>
            <a:endParaRPr lang="en-US"/>
          </a:p>
        </p:txBody>
      </p:sp>
    </p:spTree>
    <p:extLst>
      <p:ext uri="{BB962C8B-B14F-4D97-AF65-F5344CB8AC3E}">
        <p14:creationId xmlns:p14="http://schemas.microsoft.com/office/powerpoint/2010/main" val="227955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33</a:t>
            </a:fld>
            <a:endParaRPr lang="en-US"/>
          </a:p>
        </p:txBody>
      </p:sp>
    </p:spTree>
    <p:extLst>
      <p:ext uri="{BB962C8B-B14F-4D97-AF65-F5344CB8AC3E}">
        <p14:creationId xmlns:p14="http://schemas.microsoft.com/office/powerpoint/2010/main" val="195135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34</a:t>
            </a:fld>
            <a:endParaRPr lang="en-US"/>
          </a:p>
        </p:txBody>
      </p:sp>
    </p:spTree>
    <p:extLst>
      <p:ext uri="{BB962C8B-B14F-4D97-AF65-F5344CB8AC3E}">
        <p14:creationId xmlns:p14="http://schemas.microsoft.com/office/powerpoint/2010/main" val="4102812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35</a:t>
            </a:fld>
            <a:endParaRPr lang="en-US"/>
          </a:p>
        </p:txBody>
      </p:sp>
    </p:spTree>
    <p:extLst>
      <p:ext uri="{BB962C8B-B14F-4D97-AF65-F5344CB8AC3E}">
        <p14:creationId xmlns:p14="http://schemas.microsoft.com/office/powerpoint/2010/main" val="24848534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36</a:t>
            </a:fld>
            <a:endParaRPr lang="en-US"/>
          </a:p>
        </p:txBody>
      </p:sp>
    </p:spTree>
    <p:extLst>
      <p:ext uri="{BB962C8B-B14F-4D97-AF65-F5344CB8AC3E}">
        <p14:creationId xmlns:p14="http://schemas.microsoft.com/office/powerpoint/2010/main" val="37904623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37</a:t>
            </a:fld>
            <a:endParaRPr lang="en-US"/>
          </a:p>
        </p:txBody>
      </p:sp>
    </p:spTree>
    <p:extLst>
      <p:ext uri="{BB962C8B-B14F-4D97-AF65-F5344CB8AC3E}">
        <p14:creationId xmlns:p14="http://schemas.microsoft.com/office/powerpoint/2010/main" val="322272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38</a:t>
            </a:fld>
            <a:endParaRPr lang="en-US"/>
          </a:p>
        </p:txBody>
      </p:sp>
    </p:spTree>
    <p:extLst>
      <p:ext uri="{BB962C8B-B14F-4D97-AF65-F5344CB8AC3E}">
        <p14:creationId xmlns:p14="http://schemas.microsoft.com/office/powerpoint/2010/main" val="20974934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39</a:t>
            </a:fld>
            <a:endParaRPr lang="en-US"/>
          </a:p>
        </p:txBody>
      </p:sp>
    </p:spTree>
    <p:extLst>
      <p:ext uri="{BB962C8B-B14F-4D97-AF65-F5344CB8AC3E}">
        <p14:creationId xmlns:p14="http://schemas.microsoft.com/office/powerpoint/2010/main" val="18737966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40</a:t>
            </a:fld>
            <a:endParaRPr lang="en-US"/>
          </a:p>
        </p:txBody>
      </p:sp>
    </p:spTree>
    <p:extLst>
      <p:ext uri="{BB962C8B-B14F-4D97-AF65-F5344CB8AC3E}">
        <p14:creationId xmlns:p14="http://schemas.microsoft.com/office/powerpoint/2010/main" val="35813286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41</a:t>
            </a:fld>
            <a:endParaRPr lang="en-US"/>
          </a:p>
        </p:txBody>
      </p:sp>
    </p:spTree>
    <p:extLst>
      <p:ext uri="{BB962C8B-B14F-4D97-AF65-F5344CB8AC3E}">
        <p14:creationId xmlns:p14="http://schemas.microsoft.com/office/powerpoint/2010/main" val="10006174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42</a:t>
            </a:fld>
            <a:endParaRPr lang="en-US"/>
          </a:p>
        </p:txBody>
      </p:sp>
    </p:spTree>
    <p:extLst>
      <p:ext uri="{BB962C8B-B14F-4D97-AF65-F5344CB8AC3E}">
        <p14:creationId xmlns:p14="http://schemas.microsoft.com/office/powerpoint/2010/main" val="12789947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43</a:t>
            </a:fld>
            <a:endParaRPr lang="en-US"/>
          </a:p>
        </p:txBody>
      </p:sp>
    </p:spTree>
    <p:extLst>
      <p:ext uri="{BB962C8B-B14F-4D97-AF65-F5344CB8AC3E}">
        <p14:creationId xmlns:p14="http://schemas.microsoft.com/office/powerpoint/2010/main" val="3365150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44</a:t>
            </a:fld>
            <a:endParaRPr lang="en-US"/>
          </a:p>
        </p:txBody>
      </p:sp>
    </p:spTree>
    <p:extLst>
      <p:ext uri="{BB962C8B-B14F-4D97-AF65-F5344CB8AC3E}">
        <p14:creationId xmlns:p14="http://schemas.microsoft.com/office/powerpoint/2010/main" val="17826255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45</a:t>
            </a:fld>
            <a:endParaRPr lang="en-US"/>
          </a:p>
        </p:txBody>
      </p:sp>
    </p:spTree>
    <p:extLst>
      <p:ext uri="{BB962C8B-B14F-4D97-AF65-F5344CB8AC3E}">
        <p14:creationId xmlns:p14="http://schemas.microsoft.com/office/powerpoint/2010/main" val="25798529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46</a:t>
            </a:fld>
            <a:endParaRPr lang="en-US"/>
          </a:p>
        </p:txBody>
      </p:sp>
    </p:spTree>
    <p:extLst>
      <p:ext uri="{BB962C8B-B14F-4D97-AF65-F5344CB8AC3E}">
        <p14:creationId xmlns:p14="http://schemas.microsoft.com/office/powerpoint/2010/main" val="18498444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47</a:t>
            </a:fld>
            <a:endParaRPr lang="en-US"/>
          </a:p>
        </p:txBody>
      </p:sp>
    </p:spTree>
    <p:extLst>
      <p:ext uri="{BB962C8B-B14F-4D97-AF65-F5344CB8AC3E}">
        <p14:creationId xmlns:p14="http://schemas.microsoft.com/office/powerpoint/2010/main" val="37649471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48</a:t>
            </a:fld>
            <a:endParaRPr lang="en-US"/>
          </a:p>
        </p:txBody>
      </p:sp>
    </p:spTree>
    <p:extLst>
      <p:ext uri="{BB962C8B-B14F-4D97-AF65-F5344CB8AC3E}">
        <p14:creationId xmlns:p14="http://schemas.microsoft.com/office/powerpoint/2010/main" val="3530641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503A5-EB0A-4CC1-9B61-68EE94B4CC73}" type="slidenum">
              <a:rPr lang="en-US" smtClean="0"/>
              <a:t>49</a:t>
            </a:fld>
            <a:endParaRPr lang="en-US"/>
          </a:p>
        </p:txBody>
      </p:sp>
    </p:spTree>
    <p:extLst>
      <p:ext uri="{BB962C8B-B14F-4D97-AF65-F5344CB8AC3E}">
        <p14:creationId xmlns:p14="http://schemas.microsoft.com/office/powerpoint/2010/main" val="46452326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9/25/2017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9/25/2017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9/25/2017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9/25/2017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9/25/2017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9/25/2017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9/25/2017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9/25/2017</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9/25/2017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9/25/2017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9/25/2017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9/25/2017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484632"/>
            <a:ext cx="9947148" cy="1026668"/>
          </a:xfrm>
        </p:spPr>
        <p:txBody>
          <a:bodyPr>
            <a:normAutofit/>
          </a:bodyPr>
          <a:lstStyle/>
          <a:p>
            <a:r>
              <a:rPr lang="en-US" dirty="0" smtClean="0"/>
              <a:t>quiz topics</a:t>
            </a:r>
            <a:endParaRPr lang="en-US" dirty="0"/>
          </a:p>
        </p:txBody>
      </p:sp>
      <p:sp>
        <p:nvSpPr>
          <p:cNvPr id="3" name="Content Placeholder 2"/>
          <p:cNvSpPr>
            <a:spLocks noGrp="1"/>
          </p:cNvSpPr>
          <p:nvPr>
            <p:ph idx="1"/>
          </p:nvPr>
        </p:nvSpPr>
        <p:spPr>
          <a:xfrm>
            <a:off x="1069848" y="1625600"/>
            <a:ext cx="10058400" cy="4546600"/>
          </a:xfrm>
        </p:spPr>
        <p:txBody>
          <a:bodyPr>
            <a:normAutofit/>
          </a:bodyPr>
          <a:lstStyle/>
          <a:p>
            <a:pPr>
              <a:lnSpc>
                <a:spcPct val="100000"/>
              </a:lnSpc>
            </a:pPr>
            <a:r>
              <a:rPr lang="en-US" sz="3200" dirty="0" smtClean="0"/>
              <a:t>Inferential/Descriptive</a:t>
            </a:r>
          </a:p>
          <a:p>
            <a:pPr>
              <a:lnSpc>
                <a:spcPct val="100000"/>
              </a:lnSpc>
            </a:pPr>
            <a:r>
              <a:rPr lang="en-US" sz="3200" dirty="0" smtClean="0"/>
              <a:t>Qualitative/</a:t>
            </a:r>
            <a:r>
              <a:rPr lang="en-US" sz="3200" dirty="0" err="1" smtClean="0"/>
              <a:t>Quanitative</a:t>
            </a:r>
            <a:endParaRPr lang="en-US" sz="3200" dirty="0" smtClean="0"/>
          </a:p>
          <a:p>
            <a:pPr>
              <a:lnSpc>
                <a:spcPct val="100000"/>
              </a:lnSpc>
            </a:pPr>
            <a:r>
              <a:rPr lang="en-US" sz="3200" dirty="0" smtClean="0"/>
              <a:t>Discrete/continuous</a:t>
            </a:r>
          </a:p>
          <a:p>
            <a:pPr>
              <a:lnSpc>
                <a:spcPct val="100000"/>
              </a:lnSpc>
            </a:pPr>
            <a:r>
              <a:rPr lang="en-US" sz="3200" dirty="0" smtClean="0"/>
              <a:t>Population/sample</a:t>
            </a:r>
          </a:p>
          <a:p>
            <a:pPr>
              <a:lnSpc>
                <a:spcPct val="100000"/>
              </a:lnSpc>
            </a:pPr>
            <a:r>
              <a:rPr lang="en-US" sz="3200" dirty="0" smtClean="0"/>
              <a:t>Measurement levels</a:t>
            </a:r>
          </a:p>
          <a:p>
            <a:pPr>
              <a:lnSpc>
                <a:spcPct val="100000"/>
              </a:lnSpc>
            </a:pPr>
            <a:r>
              <a:rPr lang="en-US" sz="3200" dirty="0" smtClean="0"/>
              <a:t>Frequency distribution</a:t>
            </a:r>
          </a:p>
          <a:p>
            <a:pPr>
              <a:lnSpc>
                <a:spcPct val="100000"/>
              </a:lnSpc>
            </a:pPr>
            <a:r>
              <a:rPr lang="en-US" sz="3200" dirty="0" smtClean="0"/>
              <a:t>Histogram/frequency polygon/ogive</a:t>
            </a:r>
            <a:endParaRPr lang="en-US" sz="3200" dirty="0"/>
          </a:p>
        </p:txBody>
      </p:sp>
    </p:spTree>
    <p:extLst>
      <p:ext uri="{BB962C8B-B14F-4D97-AF65-F5344CB8AC3E}">
        <p14:creationId xmlns:p14="http://schemas.microsoft.com/office/powerpoint/2010/main" val="20248025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Now</a:t>
            </a:r>
            <a:endParaRPr lang="en-US" dirty="0"/>
          </a:p>
        </p:txBody>
      </p:sp>
      <p:sp>
        <p:nvSpPr>
          <p:cNvPr id="3" name="Content Placeholder 2"/>
          <p:cNvSpPr>
            <a:spLocks noGrp="1"/>
          </p:cNvSpPr>
          <p:nvPr>
            <p:ph idx="1"/>
          </p:nvPr>
        </p:nvSpPr>
        <p:spPr/>
        <p:txBody>
          <a:bodyPr>
            <a:normAutofit/>
          </a:bodyPr>
          <a:lstStyle/>
          <a:p>
            <a:r>
              <a:rPr lang="en-US" sz="4000" dirty="0" smtClean="0"/>
              <a:t>What do you remember about mean, median, and mode?</a:t>
            </a:r>
            <a:endParaRPr lang="en-US" sz="4000" dirty="0"/>
          </a:p>
        </p:txBody>
      </p:sp>
    </p:spTree>
    <p:extLst>
      <p:ext uri="{BB962C8B-B14F-4D97-AF65-F5344CB8AC3E}">
        <p14:creationId xmlns:p14="http://schemas.microsoft.com/office/powerpoint/2010/main" val="3813256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do we measure data?</a:t>
            </a:r>
            <a:endParaRPr lang="en-US" dirty="0"/>
          </a:p>
        </p:txBody>
      </p:sp>
      <p:sp>
        <p:nvSpPr>
          <p:cNvPr id="3" name="Subtitle 2"/>
          <p:cNvSpPr>
            <a:spLocks noGrp="1"/>
          </p:cNvSpPr>
          <p:nvPr>
            <p:ph type="subTitle" idx="1"/>
          </p:nvPr>
        </p:nvSpPr>
        <p:spPr/>
        <p:txBody>
          <a:bodyPr>
            <a:normAutofit/>
          </a:bodyPr>
          <a:lstStyle/>
          <a:p>
            <a:r>
              <a:rPr lang="en-US" dirty="0" smtClean="0"/>
              <a:t>Center, spread, position</a:t>
            </a:r>
            <a:endParaRPr lang="en-US" dirty="0"/>
          </a:p>
        </p:txBody>
      </p:sp>
    </p:spTree>
    <p:extLst>
      <p:ext uri="{BB962C8B-B14F-4D97-AF65-F5344CB8AC3E}">
        <p14:creationId xmlns:p14="http://schemas.microsoft.com/office/powerpoint/2010/main" val="21467321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do we mean when we say “Average”?</a:t>
            </a:r>
            <a:endParaRPr lang="en-US" dirty="0"/>
          </a:p>
        </p:txBody>
      </p:sp>
      <p:sp>
        <p:nvSpPr>
          <p:cNvPr id="3" name="Content Placeholder 2"/>
          <p:cNvSpPr>
            <a:spLocks noGrp="1"/>
          </p:cNvSpPr>
          <p:nvPr>
            <p:ph idx="1"/>
          </p:nvPr>
        </p:nvSpPr>
        <p:spPr>
          <a:xfrm>
            <a:off x="2567493" y="2323652"/>
            <a:ext cx="6777317" cy="3969062"/>
          </a:xfrm>
        </p:spPr>
        <p:txBody>
          <a:bodyPr>
            <a:normAutofit/>
          </a:bodyPr>
          <a:lstStyle/>
          <a:p>
            <a:r>
              <a:rPr lang="en-US" dirty="0" smtClean="0"/>
              <a:t>The average American man is 5’9”.  The average woman is 5’3.6”.</a:t>
            </a:r>
          </a:p>
          <a:p>
            <a:r>
              <a:rPr lang="en-US" dirty="0" smtClean="0"/>
              <a:t>The average American is sick in bed 7 days a year missing 5 days of work.</a:t>
            </a:r>
          </a:p>
          <a:p>
            <a:r>
              <a:rPr lang="en-US" dirty="0" smtClean="0"/>
              <a:t>On an average day, 24 million people receive animal bites.</a:t>
            </a:r>
          </a:p>
          <a:p>
            <a:r>
              <a:rPr lang="en-US" dirty="0" smtClean="0"/>
              <a:t>By his or her 70</a:t>
            </a:r>
            <a:r>
              <a:rPr lang="en-US" baseline="30000" dirty="0" smtClean="0"/>
              <a:t>th</a:t>
            </a:r>
            <a:r>
              <a:rPr lang="en-US" dirty="0" smtClean="0"/>
              <a:t> birthday, the average American will have eaten 14 steers, 1050 chickens, 3.5 lambs, and 25.2 hogs.</a:t>
            </a:r>
            <a:endParaRPr lang="en-US" dirty="0"/>
          </a:p>
        </p:txBody>
      </p:sp>
    </p:spTree>
    <p:extLst>
      <p:ext uri="{BB962C8B-B14F-4D97-AF65-F5344CB8AC3E}">
        <p14:creationId xmlns:p14="http://schemas.microsoft.com/office/powerpoint/2010/main" val="3132249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We Describe Data</a:t>
            </a:r>
            <a:endParaRPr lang="en-US" dirty="0"/>
          </a:p>
        </p:txBody>
      </p:sp>
      <p:sp>
        <p:nvSpPr>
          <p:cNvPr id="3" name="Content Placeholder 2"/>
          <p:cNvSpPr>
            <a:spLocks noGrp="1"/>
          </p:cNvSpPr>
          <p:nvPr>
            <p:ph idx="1"/>
          </p:nvPr>
        </p:nvSpPr>
        <p:spPr>
          <a:xfrm>
            <a:off x="2567493" y="2323653"/>
            <a:ext cx="6777317" cy="4046037"/>
          </a:xfrm>
        </p:spPr>
        <p:txBody>
          <a:bodyPr>
            <a:normAutofit/>
          </a:bodyPr>
          <a:lstStyle/>
          <a:p>
            <a:pPr lvl="1"/>
            <a:r>
              <a:rPr lang="en-US" sz="2400" dirty="0"/>
              <a:t>Knowing the average is not enough to describe the data</a:t>
            </a:r>
            <a:br>
              <a:rPr lang="en-US" sz="2400" dirty="0"/>
            </a:br>
            <a:endParaRPr lang="en-US" sz="2400" dirty="0"/>
          </a:p>
          <a:p>
            <a:pPr lvl="1"/>
            <a:r>
              <a:rPr lang="en-US" sz="2400" dirty="0"/>
              <a:t>Also need to know how the data is spread around the average</a:t>
            </a:r>
            <a:br>
              <a:rPr lang="en-US" sz="2400" dirty="0"/>
            </a:br>
            <a:endParaRPr lang="en-US" sz="2400" dirty="0"/>
          </a:p>
          <a:p>
            <a:pPr lvl="1"/>
            <a:r>
              <a:rPr lang="en-US" sz="2400" dirty="0"/>
              <a:t>Need to be able to find where a specific data value falls within the data set or its relative position in comparison with the other data values.</a:t>
            </a:r>
          </a:p>
        </p:txBody>
      </p:sp>
    </p:spTree>
    <p:extLst>
      <p:ext uri="{BB962C8B-B14F-4D97-AF65-F5344CB8AC3E}">
        <p14:creationId xmlns:p14="http://schemas.microsoft.com/office/powerpoint/2010/main" val="29822893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We Describe Data</a:t>
            </a:r>
            <a:endParaRPr lang="en-US" dirty="0"/>
          </a:p>
        </p:txBody>
      </p:sp>
      <p:sp>
        <p:nvSpPr>
          <p:cNvPr id="3" name="Content Placeholder 2"/>
          <p:cNvSpPr>
            <a:spLocks noGrp="1"/>
          </p:cNvSpPr>
          <p:nvPr>
            <p:ph idx="1"/>
          </p:nvPr>
        </p:nvSpPr>
        <p:spPr>
          <a:xfrm>
            <a:off x="2567493" y="2323652"/>
            <a:ext cx="6777317" cy="4142256"/>
          </a:xfrm>
        </p:spPr>
        <p:txBody>
          <a:bodyPr>
            <a:normAutofit/>
          </a:bodyPr>
          <a:lstStyle/>
          <a:p>
            <a:r>
              <a:rPr lang="en-US" dirty="0" smtClean="0"/>
              <a:t>Measures of central tendency – mean, median, mode, midrange</a:t>
            </a:r>
            <a:br>
              <a:rPr lang="en-US" dirty="0" smtClean="0"/>
            </a:br>
            <a:endParaRPr lang="en-US" dirty="0" smtClean="0"/>
          </a:p>
          <a:p>
            <a:r>
              <a:rPr lang="en-US" dirty="0" smtClean="0"/>
              <a:t>Measures of variation – range, variance, standard deviation</a:t>
            </a:r>
            <a:br>
              <a:rPr lang="en-US" dirty="0" smtClean="0"/>
            </a:br>
            <a:endParaRPr lang="en-US" dirty="0" smtClean="0"/>
          </a:p>
          <a:p>
            <a:r>
              <a:rPr lang="en-US" dirty="0" smtClean="0"/>
              <a:t>Measures of position – percentiles, </a:t>
            </a:r>
            <a:r>
              <a:rPr lang="en-US" dirty="0" err="1" smtClean="0"/>
              <a:t>deciles</a:t>
            </a:r>
            <a:r>
              <a:rPr lang="en-US" dirty="0" smtClean="0"/>
              <a:t>, quartiles</a:t>
            </a:r>
            <a:r>
              <a:rPr lang="en-US" dirty="0"/>
              <a:t/>
            </a:r>
            <a:br>
              <a:rPr lang="en-US" dirty="0"/>
            </a:br>
            <a:endParaRPr lang="en-US" dirty="0" smtClean="0"/>
          </a:p>
          <a:p>
            <a:r>
              <a:rPr lang="en-US" dirty="0" smtClean="0"/>
              <a:t>Exploratory data analysis – box plots, five-number summaries</a:t>
            </a:r>
          </a:p>
        </p:txBody>
      </p:sp>
    </p:spTree>
    <p:extLst>
      <p:ext uri="{BB962C8B-B14F-4D97-AF65-F5344CB8AC3E}">
        <p14:creationId xmlns:p14="http://schemas.microsoft.com/office/powerpoint/2010/main" val="860420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873712"/>
            <a:ext cx="7024744" cy="646544"/>
          </a:xfrm>
        </p:spPr>
        <p:txBody>
          <a:bodyPr>
            <a:normAutofit fontScale="90000"/>
          </a:bodyPr>
          <a:lstStyle/>
          <a:p>
            <a:r>
              <a:rPr lang="en-US" dirty="0" smtClean="0"/>
              <a:t>Measures of Central Tendency</a:t>
            </a:r>
            <a:endParaRPr lang="en-US" dirty="0"/>
          </a:p>
        </p:txBody>
      </p:sp>
      <p:sp>
        <p:nvSpPr>
          <p:cNvPr id="3" name="Content Placeholder 2"/>
          <p:cNvSpPr>
            <a:spLocks noGrp="1"/>
          </p:cNvSpPr>
          <p:nvPr>
            <p:ph idx="1"/>
          </p:nvPr>
        </p:nvSpPr>
        <p:spPr>
          <a:xfrm>
            <a:off x="2567490" y="1845466"/>
            <a:ext cx="6777317" cy="4849431"/>
          </a:xfrm>
        </p:spPr>
        <p:txBody>
          <a:bodyPr>
            <a:normAutofit/>
          </a:bodyPr>
          <a:lstStyle/>
          <a:p>
            <a:r>
              <a:rPr lang="en-US" dirty="0" smtClean="0"/>
              <a:t>First we must distinguish if we are taking the average of a sample or of an entire population.</a:t>
            </a:r>
          </a:p>
          <a:p>
            <a:pPr lvl="1"/>
            <a:r>
              <a:rPr lang="en-US" b="1" u="sng" dirty="0" smtClean="0"/>
              <a:t>Statistic</a:t>
            </a:r>
            <a:r>
              <a:rPr lang="en-US" dirty="0" smtClean="0"/>
              <a:t> – a characteristic or measures obtained by using the data values from a sample.  (***Use Roman letters)</a:t>
            </a:r>
          </a:p>
          <a:p>
            <a:pPr lvl="1"/>
            <a:r>
              <a:rPr lang="en-US" b="1" u="sng" dirty="0" smtClean="0"/>
              <a:t>Parameter</a:t>
            </a:r>
            <a:r>
              <a:rPr lang="en-US" dirty="0" smtClean="0"/>
              <a:t> – a characteristic of measure obtained by using all the data values from a specific population.  (***Use Greek letters)</a:t>
            </a:r>
          </a:p>
          <a:p>
            <a:r>
              <a:rPr lang="en-US" u="sng" dirty="0"/>
              <a:t>General Rounding Rule</a:t>
            </a:r>
            <a:r>
              <a:rPr lang="en-US" dirty="0"/>
              <a:t>: Rounding should not be done until the final answer is calculated; otherwise, there could be multiple rounding errors.</a:t>
            </a:r>
          </a:p>
          <a:p>
            <a:endParaRPr lang="en-US" b="1" u="sng" dirty="0"/>
          </a:p>
        </p:txBody>
      </p:sp>
    </p:spTree>
    <p:extLst>
      <p:ext uri="{BB962C8B-B14F-4D97-AF65-F5344CB8AC3E}">
        <p14:creationId xmlns:p14="http://schemas.microsoft.com/office/powerpoint/2010/main" val="2195754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473465"/>
            <a:ext cx="7024744" cy="762007"/>
          </a:xfrm>
        </p:spPr>
        <p:txBody>
          <a:bodyPr>
            <a:normAutofit fontScale="90000"/>
          </a:bodyPr>
          <a:lstStyle/>
          <a:p>
            <a:r>
              <a:rPr lang="en-US" dirty="0" smtClean="0"/>
              <a:t>Mean</a:t>
            </a:r>
            <a:endParaRPr lang="en-US" dirty="0"/>
          </a:p>
        </p:txBody>
      </p:sp>
      <p:sp>
        <p:nvSpPr>
          <p:cNvPr id="3" name="Content Placeholder 2"/>
          <p:cNvSpPr>
            <a:spLocks noGrp="1"/>
          </p:cNvSpPr>
          <p:nvPr>
            <p:ph idx="1"/>
          </p:nvPr>
        </p:nvSpPr>
        <p:spPr>
          <a:xfrm>
            <a:off x="2567493" y="1235472"/>
            <a:ext cx="6777317" cy="1994063"/>
          </a:xfrm>
        </p:spPr>
        <p:txBody>
          <a:bodyPr>
            <a:normAutofit/>
          </a:bodyPr>
          <a:lstStyle/>
          <a:p>
            <a:r>
              <a:rPr lang="en-US" dirty="0" smtClean="0"/>
              <a:t>Arithmetic average</a:t>
            </a:r>
          </a:p>
          <a:p>
            <a:r>
              <a:rPr lang="en-US" dirty="0" smtClean="0"/>
              <a:t>Add values and divide by number of values (you’re used to this).</a:t>
            </a:r>
          </a:p>
          <a:p>
            <a:r>
              <a:rPr lang="en-US" dirty="0" smtClean="0"/>
              <a:t>Should be rounded to one more decimal place than occurs in the raw data.</a:t>
            </a:r>
          </a:p>
          <a:p>
            <a:endParaRPr lang="en-US" dirty="0"/>
          </a:p>
        </p:txBody>
      </p:sp>
      <p:pic>
        <p:nvPicPr>
          <p:cNvPr id="5" name="Picture 4" descr="statmea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8513" y="3229534"/>
            <a:ext cx="6063056" cy="3217132"/>
          </a:xfrm>
          <a:prstGeom prst="rect">
            <a:avLst/>
          </a:prstGeom>
        </p:spPr>
      </p:pic>
      <p:sp>
        <p:nvSpPr>
          <p:cNvPr id="6" name="TextBox 5"/>
          <p:cNvSpPr txBox="1"/>
          <p:nvPr/>
        </p:nvSpPr>
        <p:spPr>
          <a:xfrm>
            <a:off x="8548236" y="3864001"/>
            <a:ext cx="1260473" cy="369332"/>
          </a:xfrm>
          <a:prstGeom prst="rect">
            <a:avLst/>
          </a:prstGeom>
          <a:noFill/>
        </p:spPr>
        <p:txBody>
          <a:bodyPr wrap="none" rtlCol="0">
            <a:spAutoFit/>
          </a:bodyPr>
          <a:lstStyle/>
          <a:p>
            <a:r>
              <a:rPr lang="en-US" dirty="0"/>
              <a:t>(</a:t>
            </a:r>
            <a:r>
              <a:rPr lang="el-GR" dirty="0"/>
              <a:t>μ</a:t>
            </a:r>
            <a:r>
              <a:rPr lang="en-US" dirty="0"/>
              <a:t> = mew)</a:t>
            </a:r>
          </a:p>
        </p:txBody>
      </p:sp>
    </p:spTree>
    <p:extLst>
      <p:ext uri="{BB962C8B-B14F-4D97-AF65-F5344CB8AC3E}">
        <p14:creationId xmlns:p14="http://schemas.microsoft.com/office/powerpoint/2010/main" val="914685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654288"/>
            <a:ext cx="7024744" cy="750508"/>
          </a:xfrm>
        </p:spPr>
        <p:txBody>
          <a:bodyPr>
            <a:normAutofit fontScale="90000"/>
          </a:bodyPr>
          <a:lstStyle/>
          <a:p>
            <a:r>
              <a:rPr lang="en-US" dirty="0" smtClean="0"/>
              <a:t>Mean</a:t>
            </a:r>
            <a:endParaRPr lang="en-US" dirty="0"/>
          </a:p>
        </p:txBody>
      </p:sp>
      <p:sp>
        <p:nvSpPr>
          <p:cNvPr id="3" name="Content Placeholder 2"/>
          <p:cNvSpPr>
            <a:spLocks noGrp="1"/>
          </p:cNvSpPr>
          <p:nvPr>
            <p:ph idx="1"/>
          </p:nvPr>
        </p:nvSpPr>
        <p:spPr>
          <a:xfrm>
            <a:off x="459293" y="1457514"/>
            <a:ext cx="6777317" cy="5326203"/>
          </a:xfrm>
        </p:spPr>
        <p:txBody>
          <a:bodyPr>
            <a:normAutofit/>
          </a:bodyPr>
          <a:lstStyle/>
          <a:p>
            <a:r>
              <a:rPr lang="en-US" dirty="0" smtClean="0"/>
              <a:t>Usually, finding the mean is easy, but </a:t>
            </a:r>
            <a:r>
              <a:rPr lang="en-US" u="sng" dirty="0" smtClean="0"/>
              <a:t>grouped frequencies</a:t>
            </a:r>
            <a:r>
              <a:rPr lang="en-US" dirty="0" smtClean="0"/>
              <a:t> are a little different…</a:t>
            </a:r>
          </a:p>
          <a:p>
            <a:r>
              <a:rPr lang="en-US" dirty="0" smtClean="0"/>
              <a:t>Procedure:</a:t>
            </a:r>
          </a:p>
          <a:p>
            <a:pPr lvl="1"/>
            <a:r>
              <a:rPr lang="en-US" b="1" dirty="0" smtClean="0"/>
              <a:t>1. </a:t>
            </a:r>
            <a:r>
              <a:rPr lang="en-US" dirty="0" smtClean="0"/>
              <a:t>Make a table as shown.</a:t>
            </a:r>
            <a:br>
              <a:rPr lang="en-US" dirty="0" smtClean="0"/>
            </a:br>
            <a:endParaRPr lang="en-US" dirty="0" smtClean="0"/>
          </a:p>
          <a:p>
            <a:pPr lvl="1"/>
            <a:endParaRPr lang="en-US" dirty="0"/>
          </a:p>
          <a:p>
            <a:pPr lvl="1"/>
            <a:endParaRPr lang="en-US" dirty="0" smtClean="0"/>
          </a:p>
          <a:p>
            <a:pPr lvl="1"/>
            <a:r>
              <a:rPr lang="en-US" dirty="0" smtClean="0"/>
              <a:t/>
            </a:r>
            <a:br>
              <a:rPr lang="en-US" dirty="0" smtClean="0"/>
            </a:br>
            <a:r>
              <a:rPr lang="en-US" dirty="0" smtClean="0"/>
              <a:t/>
            </a:r>
            <a:br>
              <a:rPr lang="en-US" dirty="0" smtClean="0"/>
            </a:br>
            <a:endParaRPr lang="en-US" dirty="0" smtClean="0"/>
          </a:p>
          <a:p>
            <a:pPr lvl="1"/>
            <a:r>
              <a:rPr lang="en-US" b="1" dirty="0" smtClean="0"/>
              <a:t>2</a:t>
            </a:r>
            <a:r>
              <a:rPr lang="en-US" dirty="0" smtClean="0"/>
              <a:t>. Find the midpoints of each class and place them in Column C.</a:t>
            </a:r>
          </a:p>
          <a:p>
            <a:pPr lvl="1"/>
            <a:r>
              <a:rPr lang="en-US" b="1" dirty="0" smtClean="0"/>
              <a:t>3. </a:t>
            </a:r>
            <a:r>
              <a:rPr lang="en-US" dirty="0" smtClean="0"/>
              <a:t>Multiply the frequency by the midpoint for each class, and place the product in Column D.</a:t>
            </a:r>
          </a:p>
          <a:p>
            <a:pPr lvl="1"/>
            <a:r>
              <a:rPr lang="en-US" b="1" dirty="0"/>
              <a:t>4</a:t>
            </a:r>
            <a:r>
              <a:rPr lang="en-US" b="1" dirty="0" smtClean="0"/>
              <a:t>. </a:t>
            </a:r>
            <a:r>
              <a:rPr lang="en-US" dirty="0" smtClean="0"/>
              <a:t>Find the sum of Column D.</a:t>
            </a:r>
          </a:p>
          <a:p>
            <a:pPr lvl="1"/>
            <a:r>
              <a:rPr lang="en-US" b="1" dirty="0" smtClean="0"/>
              <a:t>5. </a:t>
            </a:r>
            <a:r>
              <a:rPr lang="en-US" dirty="0" smtClean="0"/>
              <a:t>Divide the sum obtained in Column D by the sum of the frequencies obtained in Column B.</a:t>
            </a:r>
          </a:p>
          <a:p>
            <a:pPr lvl="1"/>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469335035"/>
              </p:ext>
            </p:extLst>
          </p:nvPr>
        </p:nvGraphicFramePr>
        <p:xfrm>
          <a:off x="571500" y="3109695"/>
          <a:ext cx="6096000" cy="1010920"/>
        </p:xfrm>
        <a:graphic>
          <a:graphicData uri="http://schemas.openxmlformats.org/drawingml/2006/table">
            <a:tbl>
              <a:tblPr firstRow="1" bandRow="1">
                <a:tableStyleId>{2D5ABB26-0587-4C30-8999-92F81FD0307C}</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ctr"/>
                      <a:r>
                        <a:rPr lang="en-US" b="1" dirty="0" smtClean="0"/>
                        <a:t>A</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b="1" dirty="0" smtClean="0"/>
                        <a:t>B</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b="1" dirty="0" smtClean="0"/>
                        <a:t>C</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b="1" dirty="0" smtClean="0"/>
                        <a:t>D</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r>
                        <a:rPr lang="en-US" b="1" dirty="0" smtClean="0"/>
                        <a:t>Class</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b="1" dirty="0" smtClean="0"/>
                        <a:t>Frequency </a:t>
                      </a:r>
                      <a:r>
                        <a:rPr lang="en-US" b="1" i="1" dirty="0" smtClean="0"/>
                        <a:t>f</a:t>
                      </a:r>
                      <a:endParaRPr lang="en-US" b="1" i="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b="1" dirty="0" smtClean="0"/>
                        <a:t>Midpoint </a:t>
                      </a:r>
                      <a:r>
                        <a:rPr lang="en-US" b="1" i="1" dirty="0" err="1" smtClean="0"/>
                        <a:t>X</a:t>
                      </a:r>
                      <a:r>
                        <a:rPr lang="en-US" b="1" i="1" baseline="-25000" dirty="0" err="1" smtClean="0"/>
                        <a:t>m</a:t>
                      </a:r>
                      <a:endParaRPr lang="en-US" b="1" i="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b="1" i="1" dirty="0" smtClean="0"/>
                        <a:t>f </a:t>
                      </a:r>
                      <a:r>
                        <a:rPr lang="en-US" b="1" i="1" dirty="0" smtClean="0">
                          <a:latin typeface="Wingdings"/>
                          <a:ea typeface="Wingdings"/>
                          <a:cs typeface="Wingdings"/>
                          <a:sym typeface="Wingdings"/>
                        </a:rPr>
                        <a:t></a:t>
                      </a:r>
                      <a:r>
                        <a:rPr lang="en-US" sz="1800" b="1" i="1" kern="1200" dirty="0">
                          <a:solidFill>
                            <a:schemeClr val="tx1"/>
                          </a:solidFill>
                          <a:latin typeface="+mn-lt"/>
                          <a:ea typeface="+mn-ea"/>
                          <a:cs typeface="+mn-cs"/>
                          <a:sym typeface="Wingdings"/>
                        </a:rPr>
                        <a:t> </a:t>
                      </a:r>
                      <a:r>
                        <a:rPr lang="en-US" sz="1800" b="1" i="1" kern="1200" dirty="0" err="1" smtClean="0">
                          <a:solidFill>
                            <a:schemeClr val="tx1"/>
                          </a:solidFill>
                          <a:latin typeface="+mn-lt"/>
                          <a:ea typeface="+mn-ea"/>
                          <a:cs typeface="+mn-cs"/>
                          <a:sym typeface="Wingdings"/>
                        </a:rPr>
                        <a:t>X</a:t>
                      </a:r>
                      <a:r>
                        <a:rPr lang="en-US" sz="1800" b="1" i="1" kern="1200" baseline="-25000" dirty="0" err="1" smtClean="0">
                          <a:solidFill>
                            <a:schemeClr val="tx1"/>
                          </a:solidFill>
                          <a:latin typeface="+mn-lt"/>
                          <a:ea typeface="+mn-ea"/>
                          <a:cs typeface="+mn-cs"/>
                          <a:sym typeface="Wingdings"/>
                        </a:rPr>
                        <a:t>m</a:t>
                      </a:r>
                      <a:endParaRPr lang="en-US" b="1" i="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a:stretch>
            <a:fillRect/>
          </a:stretch>
        </p:blipFill>
        <p:spPr>
          <a:xfrm>
            <a:off x="7533138" y="930628"/>
            <a:ext cx="3244305" cy="1609380"/>
          </a:xfrm>
          <a:prstGeom prst="rect">
            <a:avLst/>
          </a:prstGeom>
        </p:spPr>
      </p:pic>
      <p:sp>
        <p:nvSpPr>
          <p:cNvPr id="6" name="TextBox 5"/>
          <p:cNvSpPr txBox="1"/>
          <p:nvPr/>
        </p:nvSpPr>
        <p:spPr>
          <a:xfrm>
            <a:off x="7600372" y="2692400"/>
            <a:ext cx="3937000" cy="646331"/>
          </a:xfrm>
          <a:prstGeom prst="rect">
            <a:avLst/>
          </a:prstGeom>
          <a:noFill/>
        </p:spPr>
        <p:txBody>
          <a:bodyPr wrap="square" rtlCol="0">
            <a:spAutoFit/>
          </a:bodyPr>
          <a:lstStyle/>
          <a:p>
            <a:pPr algn="ctr"/>
            <a:r>
              <a:rPr lang="en-US" dirty="0" smtClean="0"/>
              <a:t>Formula for mean of grouped frequency</a:t>
            </a:r>
            <a:endParaRPr lang="en-US" dirty="0"/>
          </a:p>
        </p:txBody>
      </p:sp>
    </p:spTree>
    <p:extLst>
      <p:ext uri="{BB962C8B-B14F-4D97-AF65-F5344CB8AC3E}">
        <p14:creationId xmlns:p14="http://schemas.microsoft.com/office/powerpoint/2010/main" val="26374074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for mean of grouped frequency</a:t>
            </a:r>
            <a:endParaRPr lang="en-US" dirty="0"/>
          </a:p>
        </p:txBody>
      </p:sp>
      <p:sp>
        <p:nvSpPr>
          <p:cNvPr id="3" name="Content Placeholder 2"/>
          <p:cNvSpPr>
            <a:spLocks noGrp="1"/>
          </p:cNvSpPr>
          <p:nvPr>
            <p:ph idx="1"/>
          </p:nvPr>
        </p:nvSpPr>
        <p:spPr/>
        <p:txBody>
          <a:bodyPr/>
          <a:lstStyle/>
          <a:p>
            <a:r>
              <a:rPr lang="en-US" dirty="0" smtClean="0"/>
              <a:t>Find the mean of the following data set: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4286718135"/>
              </p:ext>
            </p:extLst>
          </p:nvPr>
        </p:nvGraphicFramePr>
        <p:xfrm>
          <a:off x="447548" y="3815879"/>
          <a:ext cx="7662864" cy="2865120"/>
        </p:xfrm>
        <a:graphic>
          <a:graphicData uri="http://schemas.openxmlformats.org/drawingml/2006/table">
            <a:tbl>
              <a:tblPr firstRow="1" bandRow="1">
                <a:tableStyleId>{5C22544A-7EE6-4342-B048-85BDC9FD1C3A}</a:tableStyleId>
              </a:tblPr>
              <a:tblGrid>
                <a:gridCol w="1915716">
                  <a:extLst>
                    <a:ext uri="{9D8B030D-6E8A-4147-A177-3AD203B41FA5}">
                      <a16:colId xmlns:a16="http://schemas.microsoft.com/office/drawing/2014/main" val="20000"/>
                    </a:ext>
                  </a:extLst>
                </a:gridCol>
                <a:gridCol w="1915716">
                  <a:extLst>
                    <a:ext uri="{9D8B030D-6E8A-4147-A177-3AD203B41FA5}">
                      <a16:colId xmlns:a16="http://schemas.microsoft.com/office/drawing/2014/main" val="20001"/>
                    </a:ext>
                  </a:extLst>
                </a:gridCol>
                <a:gridCol w="1915716">
                  <a:extLst>
                    <a:ext uri="{9D8B030D-6E8A-4147-A177-3AD203B41FA5}">
                      <a16:colId xmlns:a16="http://schemas.microsoft.com/office/drawing/2014/main" val="20002"/>
                    </a:ext>
                  </a:extLst>
                </a:gridCol>
                <a:gridCol w="1915716">
                  <a:extLst>
                    <a:ext uri="{9D8B030D-6E8A-4147-A177-3AD203B41FA5}">
                      <a16:colId xmlns:a16="http://schemas.microsoft.com/office/drawing/2014/main" val="20003"/>
                    </a:ext>
                  </a:extLst>
                </a:gridCol>
              </a:tblGrid>
              <a:tr h="370840">
                <a:tc>
                  <a:txBody>
                    <a:bodyPr/>
                    <a:lstStyle/>
                    <a:p>
                      <a:r>
                        <a:rPr lang="en-US" dirty="0" smtClean="0"/>
                        <a:t>Class Limits</a:t>
                      </a:r>
                      <a:endParaRPr lang="en-US" dirty="0"/>
                    </a:p>
                  </a:txBody>
                  <a:tcPr/>
                </a:tc>
                <a:tc>
                  <a:txBody>
                    <a:bodyPr/>
                    <a:lstStyle/>
                    <a:p>
                      <a:r>
                        <a:rPr lang="en-US" dirty="0" smtClean="0"/>
                        <a:t>Class Boundaries</a:t>
                      </a:r>
                      <a:endParaRPr lang="en-US" dirty="0"/>
                    </a:p>
                  </a:txBody>
                  <a:tcPr/>
                </a:tc>
                <a:tc>
                  <a:txBody>
                    <a:bodyPr/>
                    <a:lstStyle/>
                    <a:p>
                      <a:r>
                        <a:rPr lang="en-US" dirty="0" smtClean="0"/>
                        <a:t>Tally</a:t>
                      </a:r>
                      <a:endParaRPr lang="en-US" dirty="0"/>
                    </a:p>
                  </a:txBody>
                  <a:tcPr/>
                </a:tc>
                <a:tc>
                  <a:txBody>
                    <a:bodyPr/>
                    <a:lstStyle/>
                    <a:p>
                      <a:r>
                        <a:rPr lang="en-US" dirty="0" smtClean="0"/>
                        <a:t>Frequency</a:t>
                      </a:r>
                      <a:endParaRPr lang="en-US" dirty="0"/>
                    </a:p>
                  </a:txBody>
                  <a:tcPr/>
                </a:tc>
                <a:extLst>
                  <a:ext uri="{0D108BD9-81ED-4DB2-BD59-A6C34878D82A}">
                    <a16:rowId xmlns:a16="http://schemas.microsoft.com/office/drawing/2014/main" val="10000"/>
                  </a:ext>
                </a:extLst>
              </a:tr>
              <a:tr h="370840">
                <a:tc>
                  <a:txBody>
                    <a:bodyPr/>
                    <a:lstStyle/>
                    <a:p>
                      <a:r>
                        <a:rPr lang="en-US" dirty="0" smtClean="0"/>
                        <a:t>24-30</a:t>
                      </a:r>
                      <a:endParaRPr lang="en-US" dirty="0"/>
                    </a:p>
                  </a:txBody>
                  <a:tcPr/>
                </a:tc>
                <a:tc>
                  <a:txBody>
                    <a:bodyPr/>
                    <a:lstStyle/>
                    <a:p>
                      <a:r>
                        <a:rPr lang="en-US" dirty="0" smtClean="0"/>
                        <a:t>23.5-30.5</a:t>
                      </a:r>
                      <a:endParaRPr lang="en-US" dirty="0"/>
                    </a:p>
                  </a:txBody>
                  <a:tcPr/>
                </a:tc>
                <a:tc>
                  <a:txBody>
                    <a:bodyPr/>
                    <a:lstStyle/>
                    <a:p>
                      <a:r>
                        <a:rPr lang="en-US" dirty="0" smtClean="0"/>
                        <a:t>I I I</a:t>
                      </a:r>
                      <a:endParaRPr lang="en-US" dirty="0"/>
                    </a:p>
                  </a:txBody>
                  <a:tcPr/>
                </a:tc>
                <a:tc>
                  <a:txBody>
                    <a:bodyPr/>
                    <a:lstStyle/>
                    <a:p>
                      <a:r>
                        <a:rPr lang="en-US" dirty="0" smtClean="0"/>
                        <a:t>3</a:t>
                      </a:r>
                      <a:endParaRPr lang="en-US" dirty="0"/>
                    </a:p>
                  </a:txBody>
                  <a:tcPr/>
                </a:tc>
                <a:extLst>
                  <a:ext uri="{0D108BD9-81ED-4DB2-BD59-A6C34878D82A}">
                    <a16:rowId xmlns:a16="http://schemas.microsoft.com/office/drawing/2014/main" val="10001"/>
                  </a:ext>
                </a:extLst>
              </a:tr>
              <a:tr h="370840">
                <a:tc>
                  <a:txBody>
                    <a:bodyPr/>
                    <a:lstStyle/>
                    <a:p>
                      <a:r>
                        <a:rPr lang="en-US" dirty="0" smtClean="0"/>
                        <a:t>31-37</a:t>
                      </a:r>
                      <a:endParaRPr lang="en-US" dirty="0"/>
                    </a:p>
                  </a:txBody>
                  <a:tcPr/>
                </a:tc>
                <a:tc>
                  <a:txBody>
                    <a:bodyPr/>
                    <a:lstStyle/>
                    <a:p>
                      <a:r>
                        <a:rPr lang="en-US" dirty="0" smtClean="0"/>
                        <a:t>30.5-37.5</a:t>
                      </a:r>
                      <a:endParaRPr lang="en-US" dirty="0"/>
                    </a:p>
                  </a:txBody>
                  <a:tcPr/>
                </a:tc>
                <a:tc>
                  <a:txBody>
                    <a:bodyPr/>
                    <a:lstStyle/>
                    <a:p>
                      <a:r>
                        <a:rPr lang="en-US" dirty="0" smtClean="0"/>
                        <a:t>I</a:t>
                      </a:r>
                      <a:endParaRPr lang="en-US" dirty="0"/>
                    </a:p>
                  </a:txBody>
                  <a:tcPr/>
                </a:tc>
                <a:tc>
                  <a:txBody>
                    <a:bodyPr/>
                    <a:lstStyle/>
                    <a:p>
                      <a:r>
                        <a:rPr lang="en-US" dirty="0" smtClean="0"/>
                        <a:t>1</a:t>
                      </a:r>
                      <a:endParaRPr lang="en-US" dirty="0"/>
                    </a:p>
                  </a:txBody>
                  <a:tcPr/>
                </a:tc>
                <a:extLst>
                  <a:ext uri="{0D108BD9-81ED-4DB2-BD59-A6C34878D82A}">
                    <a16:rowId xmlns:a16="http://schemas.microsoft.com/office/drawing/2014/main" val="10002"/>
                  </a:ext>
                </a:extLst>
              </a:tr>
              <a:tr h="370840">
                <a:tc>
                  <a:txBody>
                    <a:bodyPr/>
                    <a:lstStyle/>
                    <a:p>
                      <a:r>
                        <a:rPr lang="en-US" dirty="0" smtClean="0"/>
                        <a:t>38-44</a:t>
                      </a:r>
                      <a:endParaRPr lang="en-US" dirty="0"/>
                    </a:p>
                  </a:txBody>
                  <a:tcPr/>
                </a:tc>
                <a:tc>
                  <a:txBody>
                    <a:bodyPr/>
                    <a:lstStyle/>
                    <a:p>
                      <a:r>
                        <a:rPr lang="en-US" dirty="0" smtClean="0"/>
                        <a:t>37.5-44.5</a:t>
                      </a:r>
                      <a:endParaRPr lang="en-US" dirty="0"/>
                    </a:p>
                  </a:txBody>
                  <a:tcPr/>
                </a:tc>
                <a:tc>
                  <a:txBody>
                    <a:bodyPr/>
                    <a:lstStyle/>
                    <a:p>
                      <a:r>
                        <a:rPr lang="en-US" dirty="0" smtClean="0"/>
                        <a:t>I I I I I </a:t>
                      </a:r>
                      <a:endParaRPr lang="en-US" dirty="0"/>
                    </a:p>
                  </a:txBody>
                  <a:tcPr/>
                </a:tc>
                <a:tc>
                  <a:txBody>
                    <a:bodyPr/>
                    <a:lstStyle/>
                    <a:p>
                      <a:r>
                        <a:rPr lang="en-US" dirty="0" smtClean="0"/>
                        <a:t>5</a:t>
                      </a:r>
                      <a:endParaRPr lang="en-US" dirty="0"/>
                    </a:p>
                  </a:txBody>
                  <a:tcPr/>
                </a:tc>
                <a:extLst>
                  <a:ext uri="{0D108BD9-81ED-4DB2-BD59-A6C34878D82A}">
                    <a16:rowId xmlns:a16="http://schemas.microsoft.com/office/drawing/2014/main" val="10003"/>
                  </a:ext>
                </a:extLst>
              </a:tr>
              <a:tr h="370840">
                <a:tc>
                  <a:txBody>
                    <a:bodyPr/>
                    <a:lstStyle/>
                    <a:p>
                      <a:r>
                        <a:rPr lang="en-US" dirty="0" smtClean="0"/>
                        <a:t>45-51</a:t>
                      </a:r>
                      <a:endParaRPr lang="en-US" dirty="0"/>
                    </a:p>
                  </a:txBody>
                  <a:tcPr/>
                </a:tc>
                <a:tc>
                  <a:txBody>
                    <a:bodyPr/>
                    <a:lstStyle/>
                    <a:p>
                      <a:r>
                        <a:rPr lang="en-US" dirty="0" smtClean="0"/>
                        <a:t>44.5-51.5</a:t>
                      </a:r>
                      <a:endParaRPr lang="en-US" dirty="0"/>
                    </a:p>
                  </a:txBody>
                  <a:tcPr/>
                </a:tc>
                <a:tc>
                  <a:txBody>
                    <a:bodyPr/>
                    <a:lstStyle/>
                    <a:p>
                      <a:r>
                        <a:rPr lang="en-US" dirty="0" smtClean="0"/>
                        <a:t>I I I I I I I I I</a:t>
                      </a:r>
                      <a:endParaRPr lang="en-US" dirty="0"/>
                    </a:p>
                  </a:txBody>
                  <a:tcPr/>
                </a:tc>
                <a:tc>
                  <a:txBody>
                    <a:bodyPr/>
                    <a:lstStyle/>
                    <a:p>
                      <a:r>
                        <a:rPr lang="en-US" dirty="0" smtClean="0"/>
                        <a:t>9</a:t>
                      </a:r>
                      <a:endParaRPr lang="en-US" dirty="0"/>
                    </a:p>
                  </a:txBody>
                  <a:tcPr/>
                </a:tc>
                <a:extLst>
                  <a:ext uri="{0D108BD9-81ED-4DB2-BD59-A6C34878D82A}">
                    <a16:rowId xmlns:a16="http://schemas.microsoft.com/office/drawing/2014/main" val="10004"/>
                  </a:ext>
                </a:extLst>
              </a:tr>
              <a:tr h="370840">
                <a:tc>
                  <a:txBody>
                    <a:bodyPr/>
                    <a:lstStyle/>
                    <a:p>
                      <a:r>
                        <a:rPr lang="en-US" dirty="0" smtClean="0"/>
                        <a:t>52-58</a:t>
                      </a:r>
                      <a:endParaRPr lang="en-US" dirty="0"/>
                    </a:p>
                  </a:txBody>
                  <a:tcPr/>
                </a:tc>
                <a:tc>
                  <a:txBody>
                    <a:bodyPr/>
                    <a:lstStyle/>
                    <a:p>
                      <a:r>
                        <a:rPr lang="en-US" dirty="0" smtClean="0"/>
                        <a:t>51.5-58.5</a:t>
                      </a:r>
                      <a:endParaRPr lang="en-US" dirty="0"/>
                    </a:p>
                  </a:txBody>
                  <a:tcPr/>
                </a:tc>
                <a:tc>
                  <a:txBody>
                    <a:bodyPr/>
                    <a:lstStyle/>
                    <a:p>
                      <a:r>
                        <a:rPr lang="en-US" dirty="0" smtClean="0"/>
                        <a:t>I</a:t>
                      </a:r>
                      <a:r>
                        <a:rPr lang="en-US" baseline="0" dirty="0" smtClean="0"/>
                        <a:t> I I I I I</a:t>
                      </a:r>
                      <a:endParaRPr lang="en-US" dirty="0"/>
                    </a:p>
                  </a:txBody>
                  <a:tcPr/>
                </a:tc>
                <a:tc>
                  <a:txBody>
                    <a:bodyPr/>
                    <a:lstStyle/>
                    <a:p>
                      <a:r>
                        <a:rPr lang="en-US" dirty="0" smtClean="0"/>
                        <a:t>6</a:t>
                      </a:r>
                    </a:p>
                  </a:txBody>
                  <a:tcPr/>
                </a:tc>
                <a:extLst>
                  <a:ext uri="{0D108BD9-81ED-4DB2-BD59-A6C34878D82A}">
                    <a16:rowId xmlns:a16="http://schemas.microsoft.com/office/drawing/2014/main" val="10005"/>
                  </a:ext>
                </a:extLst>
              </a:tr>
              <a:tr h="370840">
                <a:tc>
                  <a:txBody>
                    <a:bodyPr/>
                    <a:lstStyle/>
                    <a:p>
                      <a:r>
                        <a:rPr lang="en-US" dirty="0" smtClean="0"/>
                        <a:t>59-65</a:t>
                      </a:r>
                      <a:endParaRPr lang="en-US" dirty="0"/>
                    </a:p>
                  </a:txBody>
                  <a:tcPr/>
                </a:tc>
                <a:tc>
                  <a:txBody>
                    <a:bodyPr/>
                    <a:lstStyle/>
                    <a:p>
                      <a:r>
                        <a:rPr lang="en-US" dirty="0" smtClean="0"/>
                        <a:t>58.5-65.5</a:t>
                      </a:r>
                      <a:endParaRPr lang="en-US" dirty="0"/>
                    </a:p>
                  </a:txBody>
                  <a:tcPr/>
                </a:tc>
                <a:tc>
                  <a:txBody>
                    <a:bodyPr/>
                    <a:lstStyle/>
                    <a:p>
                      <a:r>
                        <a:rPr lang="en-US" dirty="0" smtClean="0"/>
                        <a:t>I</a:t>
                      </a:r>
                      <a:endParaRPr lang="en-US" dirty="0"/>
                    </a:p>
                  </a:txBody>
                  <a:tcPr/>
                </a:tc>
                <a:tc>
                  <a:txBody>
                    <a:bodyPr/>
                    <a:lstStyle/>
                    <a:p>
                      <a:r>
                        <a:rPr lang="en-US" dirty="0" smtClean="0"/>
                        <a:t>1</a:t>
                      </a:r>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752125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Weighted Mean</a:t>
            </a:r>
            <a:endParaRPr lang="en-US" dirty="0"/>
          </a:p>
        </p:txBody>
      </p:sp>
      <p:sp>
        <p:nvSpPr>
          <p:cNvPr id="3" name="Content Placeholder 2"/>
          <p:cNvSpPr>
            <a:spLocks noGrp="1"/>
          </p:cNvSpPr>
          <p:nvPr>
            <p:ph idx="1"/>
          </p:nvPr>
        </p:nvSpPr>
        <p:spPr>
          <a:xfrm>
            <a:off x="2567493" y="2323653"/>
            <a:ext cx="6777317" cy="2910655"/>
          </a:xfrm>
        </p:spPr>
        <p:txBody>
          <a:bodyPr/>
          <a:lstStyle/>
          <a:p>
            <a:r>
              <a:rPr lang="en-US" dirty="0" smtClean="0"/>
              <a:t>Used when not all values are equally represented.</a:t>
            </a:r>
          </a:p>
          <a:p>
            <a:r>
              <a:rPr lang="en-US" dirty="0" smtClean="0"/>
              <a:t>Procedure:</a:t>
            </a:r>
          </a:p>
          <a:p>
            <a:pPr lvl="1"/>
            <a:r>
              <a:rPr lang="en-US" dirty="0" smtClean="0"/>
              <a:t>Multiply each value by its corresponding weight</a:t>
            </a:r>
          </a:p>
          <a:p>
            <a:pPr lvl="1"/>
            <a:r>
              <a:rPr lang="en-US" dirty="0"/>
              <a:t>D</a:t>
            </a:r>
            <a:r>
              <a:rPr lang="en-US" dirty="0" smtClean="0"/>
              <a:t>ivide the sum of the products by the sum of the weights</a:t>
            </a:r>
            <a:endParaRPr lang="en-US" dirty="0"/>
          </a:p>
        </p:txBody>
      </p:sp>
      <p:pic>
        <p:nvPicPr>
          <p:cNvPr id="4" name="Picture 3"/>
          <p:cNvPicPr>
            <a:picLocks noChangeAspect="1"/>
          </p:cNvPicPr>
          <p:nvPr/>
        </p:nvPicPr>
        <p:blipFill>
          <a:blip r:embed="rId3"/>
          <a:stretch>
            <a:fillRect/>
          </a:stretch>
        </p:blipFill>
        <p:spPr>
          <a:xfrm>
            <a:off x="6281035" y="4977758"/>
            <a:ext cx="2573557" cy="1301917"/>
          </a:xfrm>
          <a:prstGeom prst="rect">
            <a:avLst/>
          </a:prstGeom>
        </p:spPr>
      </p:pic>
    </p:spTree>
    <p:extLst>
      <p:ext uri="{BB962C8B-B14F-4D97-AF65-F5344CB8AC3E}">
        <p14:creationId xmlns:p14="http://schemas.microsoft.com/office/powerpoint/2010/main" val="32852325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Point Average</a:t>
            </a:r>
            <a:endParaRPr lang="en-US" dirty="0"/>
          </a:p>
        </p:txBody>
      </p:sp>
      <p:sp>
        <p:nvSpPr>
          <p:cNvPr id="3" name="TextBox 2"/>
          <p:cNvSpPr txBox="1"/>
          <p:nvPr/>
        </p:nvSpPr>
        <p:spPr>
          <a:xfrm>
            <a:off x="2567491" y="2170664"/>
            <a:ext cx="6717193" cy="1477328"/>
          </a:xfrm>
          <a:prstGeom prst="rect">
            <a:avLst/>
          </a:prstGeom>
          <a:noFill/>
        </p:spPr>
        <p:txBody>
          <a:bodyPr wrap="square" rtlCol="0">
            <a:spAutoFit/>
          </a:bodyPr>
          <a:lstStyle/>
          <a:p>
            <a:r>
              <a:rPr lang="en-US" dirty="0"/>
              <a:t>A student received an A in English Composition I (3 credits), a C in Intro to Psych (3 credits), a B in Bio I (4 credits), and a D in </a:t>
            </a:r>
            <a:r>
              <a:rPr lang="en-US" dirty="0" err="1"/>
              <a:t>Phys</a:t>
            </a:r>
            <a:r>
              <a:rPr lang="en-US" dirty="0"/>
              <a:t> Ed (2 credits).  Assuming A = 4 grade points, B = 3 grade points, C = 2 grade points, D = 1 grade point, and F = 0 grade points, find the student’s overall GPA.</a:t>
            </a:r>
          </a:p>
        </p:txBody>
      </p:sp>
      <p:graphicFrame>
        <p:nvGraphicFramePr>
          <p:cNvPr id="4" name="Table 3"/>
          <p:cNvGraphicFramePr>
            <a:graphicFrameLocks noGrp="1"/>
          </p:cNvGraphicFramePr>
          <p:nvPr>
            <p:extLst>
              <p:ext uri="{D42A27DB-BD31-4B8C-83A1-F6EECF244321}">
                <p14:modId xmlns:p14="http://schemas.microsoft.com/office/powerpoint/2010/main" val="1118304411"/>
              </p:ext>
            </p:extLst>
          </p:nvPr>
        </p:nvGraphicFramePr>
        <p:xfrm>
          <a:off x="2899552" y="4002352"/>
          <a:ext cx="6096000" cy="1854200"/>
        </p:xfrm>
        <a:graphic>
          <a:graphicData uri="http://schemas.openxmlformats.org/drawingml/2006/table">
            <a:tbl>
              <a:tblPr firstRow="1" bandRow="1">
                <a:tableStyleId>{2D5ABB26-0587-4C30-8999-92F81FD0307C}</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l"/>
                      <a:r>
                        <a:rPr lang="en-US" b="1" dirty="0" smtClean="0"/>
                        <a:t>Course</a:t>
                      </a:r>
                      <a:endParaRPr lang="en-US" b="1" dirty="0"/>
                    </a:p>
                  </a:txBody>
                  <a:tcPr>
                    <a:lnB w="12700" cap="flat" cmpd="sng" algn="ctr">
                      <a:solidFill>
                        <a:scrgbClr r="0" g="0" b="0"/>
                      </a:solidFill>
                      <a:prstDash val="solid"/>
                      <a:round/>
                      <a:headEnd type="none" w="med" len="med"/>
                      <a:tailEnd type="none" w="med" len="med"/>
                    </a:lnB>
                  </a:tcPr>
                </a:tc>
                <a:tc>
                  <a:txBody>
                    <a:bodyPr/>
                    <a:lstStyle/>
                    <a:p>
                      <a:pPr algn="ctr"/>
                      <a:r>
                        <a:rPr lang="en-US" b="1" dirty="0" smtClean="0"/>
                        <a:t>Credits (w)</a:t>
                      </a:r>
                      <a:endParaRPr lang="en-US" b="1" dirty="0"/>
                    </a:p>
                  </a:txBody>
                  <a:tcPr>
                    <a:lnB w="12700" cap="flat" cmpd="sng" algn="ctr">
                      <a:solidFill>
                        <a:scrgbClr r="0" g="0" b="0"/>
                      </a:solidFill>
                      <a:prstDash val="solid"/>
                      <a:round/>
                      <a:headEnd type="none" w="med" len="med"/>
                      <a:tailEnd type="none" w="med" len="med"/>
                    </a:lnB>
                  </a:tcPr>
                </a:tc>
                <a:tc>
                  <a:txBody>
                    <a:bodyPr/>
                    <a:lstStyle/>
                    <a:p>
                      <a:pPr algn="ctr"/>
                      <a:r>
                        <a:rPr lang="en-US" b="1" dirty="0" smtClean="0"/>
                        <a:t>Grade (x)</a:t>
                      </a:r>
                      <a:endParaRPr lang="en-US" b="1" dirty="0"/>
                    </a:p>
                  </a:txBody>
                  <a:tcP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l"/>
                      <a:r>
                        <a:rPr lang="en-US" dirty="0" err="1" smtClean="0"/>
                        <a:t>Eng</a:t>
                      </a:r>
                      <a:r>
                        <a:rPr lang="en-US" dirty="0" smtClean="0"/>
                        <a:t> Comp</a:t>
                      </a:r>
                      <a:endParaRPr lang="en-US" dirty="0"/>
                    </a:p>
                  </a:txBody>
                  <a:tcPr>
                    <a:lnT w="12700" cap="flat" cmpd="sng" algn="ctr">
                      <a:solidFill>
                        <a:scrgbClr r="0" g="0" b="0"/>
                      </a:solidFill>
                      <a:prstDash val="solid"/>
                      <a:round/>
                      <a:headEnd type="none" w="med" len="med"/>
                      <a:tailEnd type="none" w="med" len="med"/>
                    </a:lnT>
                  </a:tcPr>
                </a:tc>
                <a:tc>
                  <a:txBody>
                    <a:bodyPr/>
                    <a:lstStyle/>
                    <a:p>
                      <a:pPr algn="ctr"/>
                      <a:r>
                        <a:rPr lang="en-US" dirty="0" smtClean="0"/>
                        <a:t>3</a:t>
                      </a:r>
                      <a:endParaRPr lang="en-US" dirty="0"/>
                    </a:p>
                  </a:txBody>
                  <a:tcPr>
                    <a:lnT w="12700" cap="flat" cmpd="sng" algn="ctr">
                      <a:solidFill>
                        <a:scrgbClr r="0" g="0" b="0"/>
                      </a:solidFill>
                      <a:prstDash val="solid"/>
                      <a:round/>
                      <a:headEnd type="none" w="med" len="med"/>
                      <a:tailEnd type="none" w="med" len="med"/>
                    </a:lnT>
                  </a:tcPr>
                </a:tc>
                <a:tc>
                  <a:txBody>
                    <a:bodyPr/>
                    <a:lstStyle/>
                    <a:p>
                      <a:pPr algn="ctr"/>
                      <a:r>
                        <a:rPr lang="en-US" dirty="0" smtClean="0"/>
                        <a:t>A (4 </a:t>
                      </a:r>
                      <a:r>
                        <a:rPr lang="en-US" dirty="0" err="1" smtClean="0"/>
                        <a:t>pts</a:t>
                      </a:r>
                      <a:r>
                        <a:rPr lang="en-US" dirty="0" smtClean="0"/>
                        <a:t>)</a:t>
                      </a:r>
                      <a:endParaRPr lang="en-US" dirty="0"/>
                    </a:p>
                  </a:txBody>
                  <a:tcP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1"/>
                  </a:ext>
                </a:extLst>
              </a:tr>
              <a:tr h="370840">
                <a:tc>
                  <a:txBody>
                    <a:bodyPr/>
                    <a:lstStyle/>
                    <a:p>
                      <a:pPr algn="l"/>
                      <a:r>
                        <a:rPr lang="en-US" dirty="0" smtClean="0"/>
                        <a:t>Intro</a:t>
                      </a:r>
                      <a:r>
                        <a:rPr lang="en-US" baseline="0" dirty="0" smtClean="0"/>
                        <a:t> Psych</a:t>
                      </a:r>
                      <a:endParaRPr lang="en-US" dirty="0"/>
                    </a:p>
                  </a:txBody>
                  <a:tcPr/>
                </a:tc>
                <a:tc>
                  <a:txBody>
                    <a:bodyPr/>
                    <a:lstStyle/>
                    <a:p>
                      <a:pPr algn="ctr"/>
                      <a:r>
                        <a:rPr lang="en-US" dirty="0" smtClean="0"/>
                        <a:t>3</a:t>
                      </a:r>
                      <a:endParaRPr lang="en-US" dirty="0"/>
                    </a:p>
                  </a:txBody>
                  <a:tcPr/>
                </a:tc>
                <a:tc>
                  <a:txBody>
                    <a:bodyPr/>
                    <a:lstStyle/>
                    <a:p>
                      <a:pPr algn="ctr"/>
                      <a:r>
                        <a:rPr lang="en-US" dirty="0" smtClean="0"/>
                        <a:t>C (2 pts)</a:t>
                      </a:r>
                      <a:endParaRPr lang="en-US" dirty="0"/>
                    </a:p>
                  </a:txBody>
                  <a:tcPr/>
                </a:tc>
                <a:extLst>
                  <a:ext uri="{0D108BD9-81ED-4DB2-BD59-A6C34878D82A}">
                    <a16:rowId xmlns:a16="http://schemas.microsoft.com/office/drawing/2014/main" val="10002"/>
                  </a:ext>
                </a:extLst>
              </a:tr>
              <a:tr h="370840">
                <a:tc>
                  <a:txBody>
                    <a:bodyPr/>
                    <a:lstStyle/>
                    <a:p>
                      <a:pPr algn="l"/>
                      <a:r>
                        <a:rPr lang="en-US" dirty="0" smtClean="0"/>
                        <a:t>Bio I</a:t>
                      </a:r>
                      <a:endParaRPr lang="en-US" dirty="0"/>
                    </a:p>
                  </a:txBody>
                  <a:tcPr/>
                </a:tc>
                <a:tc>
                  <a:txBody>
                    <a:bodyPr/>
                    <a:lstStyle/>
                    <a:p>
                      <a:pPr algn="ctr"/>
                      <a:r>
                        <a:rPr lang="en-US" dirty="0" smtClean="0"/>
                        <a:t>4</a:t>
                      </a:r>
                      <a:endParaRPr lang="en-US" dirty="0"/>
                    </a:p>
                  </a:txBody>
                  <a:tcPr/>
                </a:tc>
                <a:tc>
                  <a:txBody>
                    <a:bodyPr/>
                    <a:lstStyle/>
                    <a:p>
                      <a:pPr algn="ctr"/>
                      <a:r>
                        <a:rPr lang="en-US" dirty="0" smtClean="0"/>
                        <a:t>B (3 </a:t>
                      </a:r>
                      <a:r>
                        <a:rPr lang="en-US" dirty="0" err="1" smtClean="0"/>
                        <a:t>pts</a:t>
                      </a:r>
                      <a:r>
                        <a:rPr lang="en-US" dirty="0" smtClean="0"/>
                        <a:t>)</a:t>
                      </a:r>
                      <a:endParaRPr lang="en-US" dirty="0"/>
                    </a:p>
                  </a:txBody>
                  <a:tcPr/>
                </a:tc>
                <a:extLst>
                  <a:ext uri="{0D108BD9-81ED-4DB2-BD59-A6C34878D82A}">
                    <a16:rowId xmlns:a16="http://schemas.microsoft.com/office/drawing/2014/main" val="10003"/>
                  </a:ext>
                </a:extLst>
              </a:tr>
              <a:tr h="370840">
                <a:tc>
                  <a:txBody>
                    <a:bodyPr/>
                    <a:lstStyle/>
                    <a:p>
                      <a:pPr algn="l"/>
                      <a:r>
                        <a:rPr lang="en-US" dirty="0" err="1" smtClean="0"/>
                        <a:t>Phys</a:t>
                      </a:r>
                      <a:r>
                        <a:rPr lang="en-US" baseline="0" dirty="0" smtClean="0"/>
                        <a:t> Ed</a:t>
                      </a:r>
                      <a:endParaRPr lang="en-US" dirty="0"/>
                    </a:p>
                  </a:txBody>
                  <a:tcPr/>
                </a:tc>
                <a:tc>
                  <a:txBody>
                    <a:bodyPr/>
                    <a:lstStyle/>
                    <a:p>
                      <a:pPr algn="ctr"/>
                      <a:r>
                        <a:rPr lang="en-US" dirty="0" smtClean="0"/>
                        <a:t>2</a:t>
                      </a:r>
                      <a:endParaRPr lang="en-US" dirty="0"/>
                    </a:p>
                  </a:txBody>
                  <a:tcPr/>
                </a:tc>
                <a:tc>
                  <a:txBody>
                    <a:bodyPr/>
                    <a:lstStyle/>
                    <a:p>
                      <a:pPr algn="ctr"/>
                      <a:r>
                        <a:rPr lang="en-US" dirty="0" smtClean="0"/>
                        <a:t>D (1 </a:t>
                      </a:r>
                      <a:r>
                        <a:rPr lang="en-US" dirty="0" err="1" smtClean="0"/>
                        <a:t>pt</a:t>
                      </a:r>
                      <a:r>
                        <a:rPr lang="en-US" dirty="0" smtClean="0"/>
                        <a:t>)</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65522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Median</a:t>
            </a:r>
            <a:endParaRPr lang="en-US" dirty="0"/>
          </a:p>
        </p:txBody>
      </p:sp>
      <p:sp>
        <p:nvSpPr>
          <p:cNvPr id="3" name="Content Placeholder 2"/>
          <p:cNvSpPr>
            <a:spLocks noGrp="1"/>
          </p:cNvSpPr>
          <p:nvPr>
            <p:ph idx="1"/>
          </p:nvPr>
        </p:nvSpPr>
        <p:spPr/>
        <p:txBody>
          <a:bodyPr/>
          <a:lstStyle/>
          <a:p>
            <a:r>
              <a:rPr lang="en-US" dirty="0" smtClean="0"/>
              <a:t>Midpoint of the data array.</a:t>
            </a:r>
          </a:p>
          <a:p>
            <a:r>
              <a:rPr lang="en-US" dirty="0" smtClean="0"/>
              <a:t>Denoted MD.</a:t>
            </a:r>
          </a:p>
          <a:p>
            <a:r>
              <a:rPr lang="en-US" dirty="0" smtClean="0"/>
              <a:t>Procedure:</a:t>
            </a:r>
          </a:p>
          <a:p>
            <a:pPr lvl="1"/>
            <a:r>
              <a:rPr lang="en-US" dirty="0" smtClean="0"/>
              <a:t>Arrange data in order (all data! No matter how many times a number comes up.)</a:t>
            </a:r>
          </a:p>
          <a:p>
            <a:pPr lvl="1"/>
            <a:r>
              <a:rPr lang="en-US" dirty="0" smtClean="0"/>
              <a:t>Select middle point</a:t>
            </a:r>
          </a:p>
          <a:p>
            <a:pPr marL="365760" lvl="1" indent="0">
              <a:buNone/>
            </a:pPr>
            <a:endParaRPr lang="en-US" dirty="0"/>
          </a:p>
        </p:txBody>
      </p:sp>
    </p:spTree>
    <p:extLst>
      <p:ext uri="{BB962C8B-B14F-4D97-AF65-F5344CB8AC3E}">
        <p14:creationId xmlns:p14="http://schemas.microsoft.com/office/powerpoint/2010/main" val="2539098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488832"/>
            <a:ext cx="7024744" cy="1143000"/>
          </a:xfrm>
        </p:spPr>
        <p:txBody>
          <a:bodyPr/>
          <a:lstStyle/>
          <a:p>
            <a:r>
              <a:rPr lang="en-US" dirty="0" smtClean="0"/>
              <a:t>Mode</a:t>
            </a:r>
            <a:endParaRPr lang="en-US" dirty="0"/>
          </a:p>
        </p:txBody>
      </p:sp>
      <p:sp>
        <p:nvSpPr>
          <p:cNvPr id="3" name="Content Placeholder 2"/>
          <p:cNvSpPr>
            <a:spLocks noGrp="1"/>
          </p:cNvSpPr>
          <p:nvPr>
            <p:ph idx="1"/>
          </p:nvPr>
        </p:nvSpPr>
        <p:spPr>
          <a:xfrm>
            <a:off x="2567493" y="1631833"/>
            <a:ext cx="6777317" cy="4757101"/>
          </a:xfrm>
        </p:spPr>
        <p:txBody>
          <a:bodyPr>
            <a:normAutofit/>
          </a:bodyPr>
          <a:lstStyle/>
          <a:p>
            <a:r>
              <a:rPr lang="en-US" dirty="0" smtClean="0"/>
              <a:t>The value that occurs most often in the data set.</a:t>
            </a:r>
          </a:p>
          <a:p>
            <a:endParaRPr lang="en-US" dirty="0" smtClean="0"/>
          </a:p>
          <a:p>
            <a:r>
              <a:rPr lang="en-US" b="1" u="sng" dirty="0" err="1" smtClean="0"/>
              <a:t>Unimodal</a:t>
            </a:r>
            <a:r>
              <a:rPr lang="en-US" dirty="0" smtClean="0"/>
              <a:t> – data set has one mode</a:t>
            </a:r>
          </a:p>
          <a:p>
            <a:r>
              <a:rPr lang="en-US" b="1" u="sng" dirty="0" smtClean="0"/>
              <a:t>Bimodal</a:t>
            </a:r>
            <a:r>
              <a:rPr lang="en-US" dirty="0" smtClean="0"/>
              <a:t> – data set has two modes</a:t>
            </a:r>
          </a:p>
          <a:p>
            <a:r>
              <a:rPr lang="en-US" b="1" u="sng" dirty="0" smtClean="0"/>
              <a:t>Multimoda</a:t>
            </a:r>
            <a:r>
              <a:rPr lang="en-US" dirty="0" smtClean="0"/>
              <a:t>l – data set has more than 2 modes</a:t>
            </a:r>
          </a:p>
          <a:p>
            <a:r>
              <a:rPr lang="en-US" b="1" u="sng" dirty="0" smtClean="0"/>
              <a:t>No mode </a:t>
            </a:r>
            <a:r>
              <a:rPr lang="en-US" dirty="0" smtClean="0"/>
              <a:t>– when no data value occurs more than once</a:t>
            </a:r>
            <a:br>
              <a:rPr lang="en-US" dirty="0" smtClean="0"/>
            </a:br>
            <a:endParaRPr lang="en-US" dirty="0" smtClean="0"/>
          </a:p>
          <a:p>
            <a:r>
              <a:rPr lang="en-US" b="1" u="sng" dirty="0" smtClean="0"/>
              <a:t>Modal Class</a:t>
            </a:r>
            <a:r>
              <a:rPr lang="en-US" dirty="0" smtClean="0"/>
              <a:t> – Class with the highest frequency in a grouped frequency distribution</a:t>
            </a:r>
            <a:endParaRPr lang="en-US" b="1" u="sng" dirty="0"/>
          </a:p>
        </p:txBody>
      </p:sp>
    </p:spTree>
    <p:extLst>
      <p:ext uri="{BB962C8B-B14F-4D97-AF65-F5344CB8AC3E}">
        <p14:creationId xmlns:p14="http://schemas.microsoft.com/office/powerpoint/2010/main" val="5891790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Midrange</a:t>
            </a:r>
            <a:endParaRPr lang="en-US" dirty="0"/>
          </a:p>
        </p:txBody>
      </p:sp>
      <p:sp>
        <p:nvSpPr>
          <p:cNvPr id="3" name="Content Placeholder 2"/>
          <p:cNvSpPr>
            <a:spLocks noGrp="1"/>
          </p:cNvSpPr>
          <p:nvPr>
            <p:ph idx="1"/>
          </p:nvPr>
        </p:nvSpPr>
        <p:spPr>
          <a:xfrm>
            <a:off x="2567493" y="2323653"/>
            <a:ext cx="6777317" cy="3026117"/>
          </a:xfrm>
        </p:spPr>
        <p:txBody>
          <a:bodyPr>
            <a:normAutofit/>
          </a:bodyPr>
          <a:lstStyle/>
          <a:p>
            <a:r>
              <a:rPr lang="en-US" dirty="0" smtClean="0"/>
              <a:t>Rough estimate of the middle</a:t>
            </a:r>
          </a:p>
          <a:p>
            <a:r>
              <a:rPr lang="en-US" dirty="0" smtClean="0"/>
              <a:t>Add the lowest and highest values in the data set, and divide by 2.</a:t>
            </a:r>
          </a:p>
          <a:p>
            <a:r>
              <a:rPr lang="en-US" dirty="0" smtClean="0"/>
              <a:t>Very rough estimate of the average and can be affected by extreme high or low values.</a:t>
            </a:r>
          </a:p>
          <a:p>
            <a:r>
              <a:rPr lang="en-US" dirty="0" smtClean="0"/>
              <a:t>Denoted MR</a:t>
            </a:r>
          </a:p>
        </p:txBody>
      </p:sp>
      <p:pic>
        <p:nvPicPr>
          <p:cNvPr id="4" name="Picture 3"/>
          <p:cNvPicPr>
            <a:picLocks noChangeAspect="1"/>
          </p:cNvPicPr>
          <p:nvPr/>
        </p:nvPicPr>
        <p:blipFill>
          <a:blip r:embed="rId3"/>
          <a:stretch>
            <a:fillRect/>
          </a:stretch>
        </p:blipFill>
        <p:spPr>
          <a:xfrm>
            <a:off x="2989517" y="5349769"/>
            <a:ext cx="5943600" cy="647700"/>
          </a:xfrm>
          <a:prstGeom prst="rect">
            <a:avLst/>
          </a:prstGeom>
        </p:spPr>
      </p:pic>
    </p:spTree>
    <p:extLst>
      <p:ext uri="{BB962C8B-B14F-4D97-AF65-F5344CB8AC3E}">
        <p14:creationId xmlns:p14="http://schemas.microsoft.com/office/powerpoint/2010/main" val="2224155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Distribution Shapes</a:t>
            </a:r>
            <a:endParaRPr lang="en-US" dirty="0"/>
          </a:p>
        </p:txBody>
      </p:sp>
      <p:pic>
        <p:nvPicPr>
          <p:cNvPr id="4" name="Content Placeholder 3"/>
          <p:cNvPicPr>
            <a:picLocks noGrp="1" noChangeAspect="1"/>
          </p:cNvPicPr>
          <p:nvPr>
            <p:ph idx="1"/>
          </p:nvPr>
        </p:nvPicPr>
        <p:blipFill>
          <a:blip r:embed="rId3"/>
          <a:srcRect l="1485" r="1485"/>
          <a:stretch>
            <a:fillRect/>
          </a:stretch>
        </p:blipFill>
        <p:spPr>
          <a:xfrm>
            <a:off x="2394330" y="2439116"/>
            <a:ext cx="7442928" cy="3853599"/>
          </a:xfrm>
        </p:spPr>
      </p:pic>
    </p:spTree>
    <p:extLst>
      <p:ext uri="{BB962C8B-B14F-4D97-AF65-F5344CB8AC3E}">
        <p14:creationId xmlns:p14="http://schemas.microsoft.com/office/powerpoint/2010/main" val="15533530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Now</a:t>
            </a:r>
            <a:endParaRPr lang="en-US" dirty="0"/>
          </a:p>
        </p:txBody>
      </p:sp>
      <p:sp>
        <p:nvSpPr>
          <p:cNvPr id="3" name="Content Placeholder 2"/>
          <p:cNvSpPr>
            <a:spLocks noGrp="1"/>
          </p:cNvSpPr>
          <p:nvPr>
            <p:ph idx="1"/>
          </p:nvPr>
        </p:nvSpPr>
        <p:spPr>
          <a:xfrm>
            <a:off x="971644" y="1651508"/>
            <a:ext cx="10058400" cy="4050792"/>
          </a:xfrm>
        </p:spPr>
        <p:txBody>
          <a:bodyPr/>
          <a:lstStyle/>
          <a:p>
            <a:r>
              <a:rPr lang="en-US" dirty="0" smtClean="0"/>
              <a:t>Find the mean for Brand A and Brand B. </a:t>
            </a:r>
          </a:p>
          <a:p>
            <a:r>
              <a:rPr lang="en-US" dirty="0" smtClean="0"/>
              <a:t>Do you think the mean is accurate representation of both sets of data?</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869140745"/>
              </p:ext>
            </p:extLst>
          </p:nvPr>
        </p:nvGraphicFramePr>
        <p:xfrm>
          <a:off x="3151188" y="2717802"/>
          <a:ext cx="3338512" cy="3579380"/>
        </p:xfrm>
        <a:graphic>
          <a:graphicData uri="http://schemas.openxmlformats.org/drawingml/2006/table">
            <a:tbl>
              <a:tblPr firstRow="1" bandRow="1">
                <a:tableStyleId>{5940675A-B579-460E-94D1-54222C63F5DA}</a:tableStyleId>
              </a:tblPr>
              <a:tblGrid>
                <a:gridCol w="1669256">
                  <a:extLst>
                    <a:ext uri="{9D8B030D-6E8A-4147-A177-3AD203B41FA5}">
                      <a16:colId xmlns:a16="http://schemas.microsoft.com/office/drawing/2014/main" val="20000"/>
                    </a:ext>
                  </a:extLst>
                </a:gridCol>
                <a:gridCol w="1669256">
                  <a:extLst>
                    <a:ext uri="{9D8B030D-6E8A-4147-A177-3AD203B41FA5}">
                      <a16:colId xmlns:a16="http://schemas.microsoft.com/office/drawing/2014/main" val="20001"/>
                    </a:ext>
                  </a:extLst>
                </a:gridCol>
              </a:tblGrid>
              <a:tr h="511340">
                <a:tc>
                  <a:txBody>
                    <a:bodyPr/>
                    <a:lstStyle/>
                    <a:p>
                      <a:pPr algn="ctr"/>
                      <a:r>
                        <a:rPr lang="en-US" b="1" dirty="0" smtClean="0"/>
                        <a:t>Brand A</a:t>
                      </a:r>
                      <a:endParaRPr lang="en-US" b="1" dirty="0"/>
                    </a:p>
                  </a:txBody>
                  <a:tcPr/>
                </a:tc>
                <a:tc>
                  <a:txBody>
                    <a:bodyPr/>
                    <a:lstStyle/>
                    <a:p>
                      <a:pPr algn="ctr"/>
                      <a:r>
                        <a:rPr lang="en-US" b="1" dirty="0" smtClean="0"/>
                        <a:t>Brand B</a:t>
                      </a:r>
                      <a:endParaRPr lang="en-US" b="1" dirty="0"/>
                    </a:p>
                  </a:txBody>
                  <a:tcPr/>
                </a:tc>
                <a:extLst>
                  <a:ext uri="{0D108BD9-81ED-4DB2-BD59-A6C34878D82A}">
                    <a16:rowId xmlns:a16="http://schemas.microsoft.com/office/drawing/2014/main" val="10000"/>
                  </a:ext>
                </a:extLst>
              </a:tr>
              <a:tr h="511340">
                <a:tc>
                  <a:txBody>
                    <a:bodyPr/>
                    <a:lstStyle/>
                    <a:p>
                      <a:pPr algn="ctr"/>
                      <a:r>
                        <a:rPr lang="en-US" dirty="0" smtClean="0"/>
                        <a:t>10</a:t>
                      </a:r>
                      <a:endParaRPr lang="en-US" dirty="0"/>
                    </a:p>
                  </a:txBody>
                  <a:tcPr/>
                </a:tc>
                <a:tc>
                  <a:txBody>
                    <a:bodyPr/>
                    <a:lstStyle/>
                    <a:p>
                      <a:pPr algn="ctr"/>
                      <a:r>
                        <a:rPr lang="en-US" dirty="0" smtClean="0"/>
                        <a:t>35</a:t>
                      </a:r>
                      <a:endParaRPr lang="en-US" dirty="0"/>
                    </a:p>
                  </a:txBody>
                  <a:tcPr/>
                </a:tc>
                <a:extLst>
                  <a:ext uri="{0D108BD9-81ED-4DB2-BD59-A6C34878D82A}">
                    <a16:rowId xmlns:a16="http://schemas.microsoft.com/office/drawing/2014/main" val="10001"/>
                  </a:ext>
                </a:extLst>
              </a:tr>
              <a:tr h="511340">
                <a:tc>
                  <a:txBody>
                    <a:bodyPr/>
                    <a:lstStyle/>
                    <a:p>
                      <a:pPr algn="ctr"/>
                      <a:r>
                        <a:rPr lang="en-US" dirty="0" smtClean="0"/>
                        <a:t>60</a:t>
                      </a:r>
                      <a:endParaRPr lang="en-US" dirty="0"/>
                    </a:p>
                  </a:txBody>
                  <a:tcPr/>
                </a:tc>
                <a:tc>
                  <a:txBody>
                    <a:bodyPr/>
                    <a:lstStyle/>
                    <a:p>
                      <a:pPr algn="ctr"/>
                      <a:r>
                        <a:rPr lang="en-US" dirty="0" smtClean="0"/>
                        <a:t>45</a:t>
                      </a:r>
                      <a:endParaRPr lang="en-US" dirty="0"/>
                    </a:p>
                  </a:txBody>
                  <a:tcPr/>
                </a:tc>
                <a:extLst>
                  <a:ext uri="{0D108BD9-81ED-4DB2-BD59-A6C34878D82A}">
                    <a16:rowId xmlns:a16="http://schemas.microsoft.com/office/drawing/2014/main" val="10002"/>
                  </a:ext>
                </a:extLst>
              </a:tr>
              <a:tr h="511340">
                <a:tc>
                  <a:txBody>
                    <a:bodyPr/>
                    <a:lstStyle/>
                    <a:p>
                      <a:pPr algn="ctr"/>
                      <a:r>
                        <a:rPr lang="en-US" dirty="0" smtClean="0"/>
                        <a:t>50</a:t>
                      </a:r>
                      <a:endParaRPr lang="en-US" dirty="0"/>
                    </a:p>
                  </a:txBody>
                  <a:tcPr/>
                </a:tc>
                <a:tc>
                  <a:txBody>
                    <a:bodyPr/>
                    <a:lstStyle/>
                    <a:p>
                      <a:pPr algn="ctr"/>
                      <a:r>
                        <a:rPr lang="en-US" dirty="0" smtClean="0"/>
                        <a:t>30</a:t>
                      </a:r>
                      <a:endParaRPr lang="en-US" dirty="0"/>
                    </a:p>
                  </a:txBody>
                  <a:tcPr/>
                </a:tc>
                <a:extLst>
                  <a:ext uri="{0D108BD9-81ED-4DB2-BD59-A6C34878D82A}">
                    <a16:rowId xmlns:a16="http://schemas.microsoft.com/office/drawing/2014/main" val="10003"/>
                  </a:ext>
                </a:extLst>
              </a:tr>
              <a:tr h="511340">
                <a:tc>
                  <a:txBody>
                    <a:bodyPr/>
                    <a:lstStyle/>
                    <a:p>
                      <a:pPr algn="ctr"/>
                      <a:r>
                        <a:rPr lang="en-US" dirty="0" smtClean="0"/>
                        <a:t>30</a:t>
                      </a:r>
                      <a:endParaRPr lang="en-US" dirty="0"/>
                    </a:p>
                  </a:txBody>
                  <a:tcPr/>
                </a:tc>
                <a:tc>
                  <a:txBody>
                    <a:bodyPr/>
                    <a:lstStyle/>
                    <a:p>
                      <a:pPr algn="ctr"/>
                      <a:r>
                        <a:rPr lang="en-US" dirty="0" smtClean="0"/>
                        <a:t>35</a:t>
                      </a:r>
                      <a:endParaRPr lang="en-US" dirty="0"/>
                    </a:p>
                  </a:txBody>
                  <a:tcPr/>
                </a:tc>
                <a:extLst>
                  <a:ext uri="{0D108BD9-81ED-4DB2-BD59-A6C34878D82A}">
                    <a16:rowId xmlns:a16="http://schemas.microsoft.com/office/drawing/2014/main" val="10004"/>
                  </a:ext>
                </a:extLst>
              </a:tr>
              <a:tr h="511340">
                <a:tc>
                  <a:txBody>
                    <a:bodyPr/>
                    <a:lstStyle/>
                    <a:p>
                      <a:pPr algn="ctr"/>
                      <a:r>
                        <a:rPr lang="en-US" dirty="0" smtClean="0"/>
                        <a:t>40</a:t>
                      </a:r>
                      <a:endParaRPr lang="en-US" dirty="0"/>
                    </a:p>
                  </a:txBody>
                  <a:tcPr/>
                </a:tc>
                <a:tc>
                  <a:txBody>
                    <a:bodyPr/>
                    <a:lstStyle/>
                    <a:p>
                      <a:pPr algn="ctr"/>
                      <a:r>
                        <a:rPr lang="en-US" dirty="0" smtClean="0"/>
                        <a:t>40</a:t>
                      </a:r>
                      <a:endParaRPr lang="en-US" dirty="0"/>
                    </a:p>
                  </a:txBody>
                  <a:tcPr/>
                </a:tc>
                <a:extLst>
                  <a:ext uri="{0D108BD9-81ED-4DB2-BD59-A6C34878D82A}">
                    <a16:rowId xmlns:a16="http://schemas.microsoft.com/office/drawing/2014/main" val="10005"/>
                  </a:ext>
                </a:extLst>
              </a:tr>
              <a:tr h="511340">
                <a:tc>
                  <a:txBody>
                    <a:bodyPr/>
                    <a:lstStyle/>
                    <a:p>
                      <a:pPr algn="ctr"/>
                      <a:r>
                        <a:rPr lang="en-US" dirty="0" smtClean="0"/>
                        <a:t>20</a:t>
                      </a:r>
                      <a:endParaRPr lang="en-US" dirty="0"/>
                    </a:p>
                  </a:txBody>
                  <a:tcPr/>
                </a:tc>
                <a:tc>
                  <a:txBody>
                    <a:bodyPr/>
                    <a:lstStyle/>
                    <a:p>
                      <a:pPr algn="ctr"/>
                      <a:r>
                        <a:rPr lang="en-US" dirty="0" smtClean="0"/>
                        <a:t>25</a:t>
                      </a:r>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863532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745068"/>
            <a:ext cx="7024744" cy="931333"/>
          </a:xfrm>
        </p:spPr>
        <p:txBody>
          <a:bodyPr>
            <a:normAutofit/>
          </a:bodyPr>
          <a:lstStyle/>
          <a:p>
            <a:r>
              <a:rPr lang="en-US" dirty="0" smtClean="0"/>
              <a:t>Measures of Variation</a:t>
            </a:r>
            <a:endParaRPr lang="en-US" dirty="0"/>
          </a:p>
        </p:txBody>
      </p:sp>
      <p:graphicFrame>
        <p:nvGraphicFramePr>
          <p:cNvPr id="4" name="Content Placeholder 3"/>
          <p:cNvGraphicFramePr>
            <a:graphicFrameLocks noGrp="1"/>
          </p:cNvGraphicFramePr>
          <p:nvPr>
            <p:ph idx="1"/>
            <p:extLst/>
          </p:nvPr>
        </p:nvGraphicFramePr>
        <p:xfrm>
          <a:off x="2566988" y="2324100"/>
          <a:ext cx="2849656" cy="2855482"/>
        </p:xfrm>
        <a:graphic>
          <a:graphicData uri="http://schemas.openxmlformats.org/drawingml/2006/table">
            <a:tbl>
              <a:tblPr firstRow="1" bandRow="1">
                <a:tableStyleId>{5940675A-B579-460E-94D1-54222C63F5DA}</a:tableStyleId>
              </a:tblPr>
              <a:tblGrid>
                <a:gridCol w="1424828">
                  <a:extLst>
                    <a:ext uri="{9D8B030D-6E8A-4147-A177-3AD203B41FA5}">
                      <a16:colId xmlns:a16="http://schemas.microsoft.com/office/drawing/2014/main" val="20000"/>
                    </a:ext>
                  </a:extLst>
                </a:gridCol>
                <a:gridCol w="1424828">
                  <a:extLst>
                    <a:ext uri="{9D8B030D-6E8A-4147-A177-3AD203B41FA5}">
                      <a16:colId xmlns:a16="http://schemas.microsoft.com/office/drawing/2014/main" val="20001"/>
                    </a:ext>
                  </a:extLst>
                </a:gridCol>
              </a:tblGrid>
              <a:tr h="407926">
                <a:tc>
                  <a:txBody>
                    <a:bodyPr/>
                    <a:lstStyle/>
                    <a:p>
                      <a:pPr algn="ctr"/>
                      <a:r>
                        <a:rPr lang="en-US" b="1" dirty="0" smtClean="0"/>
                        <a:t>Brand A</a:t>
                      </a:r>
                      <a:endParaRPr lang="en-US" b="1" dirty="0"/>
                    </a:p>
                  </a:txBody>
                  <a:tcPr/>
                </a:tc>
                <a:tc>
                  <a:txBody>
                    <a:bodyPr/>
                    <a:lstStyle/>
                    <a:p>
                      <a:pPr algn="ctr"/>
                      <a:r>
                        <a:rPr lang="en-US" b="1" dirty="0" smtClean="0"/>
                        <a:t>Brand B</a:t>
                      </a:r>
                      <a:endParaRPr lang="en-US" b="1" dirty="0"/>
                    </a:p>
                  </a:txBody>
                  <a:tcPr/>
                </a:tc>
                <a:extLst>
                  <a:ext uri="{0D108BD9-81ED-4DB2-BD59-A6C34878D82A}">
                    <a16:rowId xmlns:a16="http://schemas.microsoft.com/office/drawing/2014/main" val="10000"/>
                  </a:ext>
                </a:extLst>
              </a:tr>
              <a:tr h="407926">
                <a:tc>
                  <a:txBody>
                    <a:bodyPr/>
                    <a:lstStyle/>
                    <a:p>
                      <a:pPr algn="ctr"/>
                      <a:r>
                        <a:rPr lang="en-US" dirty="0" smtClean="0"/>
                        <a:t>10</a:t>
                      </a:r>
                      <a:endParaRPr lang="en-US" dirty="0"/>
                    </a:p>
                  </a:txBody>
                  <a:tcPr/>
                </a:tc>
                <a:tc>
                  <a:txBody>
                    <a:bodyPr/>
                    <a:lstStyle/>
                    <a:p>
                      <a:pPr algn="ctr"/>
                      <a:r>
                        <a:rPr lang="en-US" dirty="0" smtClean="0"/>
                        <a:t>35</a:t>
                      </a:r>
                      <a:endParaRPr lang="en-US" dirty="0"/>
                    </a:p>
                  </a:txBody>
                  <a:tcPr/>
                </a:tc>
                <a:extLst>
                  <a:ext uri="{0D108BD9-81ED-4DB2-BD59-A6C34878D82A}">
                    <a16:rowId xmlns:a16="http://schemas.microsoft.com/office/drawing/2014/main" val="10001"/>
                  </a:ext>
                </a:extLst>
              </a:tr>
              <a:tr h="407926">
                <a:tc>
                  <a:txBody>
                    <a:bodyPr/>
                    <a:lstStyle/>
                    <a:p>
                      <a:pPr algn="ctr"/>
                      <a:r>
                        <a:rPr lang="en-US" dirty="0" smtClean="0"/>
                        <a:t>60</a:t>
                      </a:r>
                      <a:endParaRPr lang="en-US" dirty="0"/>
                    </a:p>
                  </a:txBody>
                  <a:tcPr/>
                </a:tc>
                <a:tc>
                  <a:txBody>
                    <a:bodyPr/>
                    <a:lstStyle/>
                    <a:p>
                      <a:pPr algn="ctr"/>
                      <a:r>
                        <a:rPr lang="en-US" dirty="0" smtClean="0"/>
                        <a:t>45</a:t>
                      </a:r>
                      <a:endParaRPr lang="en-US" dirty="0"/>
                    </a:p>
                  </a:txBody>
                  <a:tcPr/>
                </a:tc>
                <a:extLst>
                  <a:ext uri="{0D108BD9-81ED-4DB2-BD59-A6C34878D82A}">
                    <a16:rowId xmlns:a16="http://schemas.microsoft.com/office/drawing/2014/main" val="10002"/>
                  </a:ext>
                </a:extLst>
              </a:tr>
              <a:tr h="407926">
                <a:tc>
                  <a:txBody>
                    <a:bodyPr/>
                    <a:lstStyle/>
                    <a:p>
                      <a:pPr algn="ctr"/>
                      <a:r>
                        <a:rPr lang="en-US" dirty="0" smtClean="0"/>
                        <a:t>50</a:t>
                      </a:r>
                      <a:endParaRPr lang="en-US" dirty="0"/>
                    </a:p>
                  </a:txBody>
                  <a:tcPr/>
                </a:tc>
                <a:tc>
                  <a:txBody>
                    <a:bodyPr/>
                    <a:lstStyle/>
                    <a:p>
                      <a:pPr algn="ctr"/>
                      <a:r>
                        <a:rPr lang="en-US" dirty="0" smtClean="0"/>
                        <a:t>30</a:t>
                      </a:r>
                      <a:endParaRPr lang="en-US" dirty="0"/>
                    </a:p>
                  </a:txBody>
                  <a:tcPr/>
                </a:tc>
                <a:extLst>
                  <a:ext uri="{0D108BD9-81ED-4DB2-BD59-A6C34878D82A}">
                    <a16:rowId xmlns:a16="http://schemas.microsoft.com/office/drawing/2014/main" val="10003"/>
                  </a:ext>
                </a:extLst>
              </a:tr>
              <a:tr h="407926">
                <a:tc>
                  <a:txBody>
                    <a:bodyPr/>
                    <a:lstStyle/>
                    <a:p>
                      <a:pPr algn="ctr"/>
                      <a:r>
                        <a:rPr lang="en-US" dirty="0" smtClean="0"/>
                        <a:t>30</a:t>
                      </a:r>
                      <a:endParaRPr lang="en-US" dirty="0"/>
                    </a:p>
                  </a:txBody>
                  <a:tcPr/>
                </a:tc>
                <a:tc>
                  <a:txBody>
                    <a:bodyPr/>
                    <a:lstStyle/>
                    <a:p>
                      <a:pPr algn="ctr"/>
                      <a:r>
                        <a:rPr lang="en-US" dirty="0" smtClean="0"/>
                        <a:t>35</a:t>
                      </a:r>
                      <a:endParaRPr lang="en-US" dirty="0"/>
                    </a:p>
                  </a:txBody>
                  <a:tcPr/>
                </a:tc>
                <a:extLst>
                  <a:ext uri="{0D108BD9-81ED-4DB2-BD59-A6C34878D82A}">
                    <a16:rowId xmlns:a16="http://schemas.microsoft.com/office/drawing/2014/main" val="10004"/>
                  </a:ext>
                </a:extLst>
              </a:tr>
              <a:tr h="407926">
                <a:tc>
                  <a:txBody>
                    <a:bodyPr/>
                    <a:lstStyle/>
                    <a:p>
                      <a:pPr algn="ctr"/>
                      <a:r>
                        <a:rPr lang="en-US" dirty="0" smtClean="0"/>
                        <a:t>40</a:t>
                      </a:r>
                      <a:endParaRPr lang="en-US" dirty="0"/>
                    </a:p>
                  </a:txBody>
                  <a:tcPr/>
                </a:tc>
                <a:tc>
                  <a:txBody>
                    <a:bodyPr/>
                    <a:lstStyle/>
                    <a:p>
                      <a:pPr algn="ctr"/>
                      <a:r>
                        <a:rPr lang="en-US" dirty="0" smtClean="0"/>
                        <a:t>40</a:t>
                      </a:r>
                      <a:endParaRPr lang="en-US" dirty="0"/>
                    </a:p>
                  </a:txBody>
                  <a:tcPr/>
                </a:tc>
                <a:extLst>
                  <a:ext uri="{0D108BD9-81ED-4DB2-BD59-A6C34878D82A}">
                    <a16:rowId xmlns:a16="http://schemas.microsoft.com/office/drawing/2014/main" val="10005"/>
                  </a:ext>
                </a:extLst>
              </a:tr>
              <a:tr h="407926">
                <a:tc>
                  <a:txBody>
                    <a:bodyPr/>
                    <a:lstStyle/>
                    <a:p>
                      <a:pPr algn="ctr"/>
                      <a:r>
                        <a:rPr lang="en-US" dirty="0" smtClean="0"/>
                        <a:t>20</a:t>
                      </a:r>
                      <a:endParaRPr lang="en-US" dirty="0"/>
                    </a:p>
                  </a:txBody>
                  <a:tcPr/>
                </a:tc>
                <a:tc>
                  <a:txBody>
                    <a:bodyPr/>
                    <a:lstStyle/>
                    <a:p>
                      <a:pPr algn="ctr"/>
                      <a:r>
                        <a:rPr lang="en-US" dirty="0" smtClean="0"/>
                        <a:t>25</a:t>
                      </a:r>
                      <a:endParaRPr lang="en-US" dirty="0"/>
                    </a:p>
                  </a:txBody>
                  <a:tcPr/>
                </a:tc>
                <a:extLst>
                  <a:ext uri="{0D108BD9-81ED-4DB2-BD59-A6C34878D82A}">
                    <a16:rowId xmlns:a16="http://schemas.microsoft.com/office/drawing/2014/main" val="10006"/>
                  </a:ext>
                </a:extLst>
              </a:tr>
            </a:tbl>
          </a:graphicData>
        </a:graphic>
      </p:graphicFrame>
      <p:sp>
        <p:nvSpPr>
          <p:cNvPr id="5" name="TextBox 4"/>
          <p:cNvSpPr txBox="1"/>
          <p:nvPr/>
        </p:nvSpPr>
        <p:spPr>
          <a:xfrm>
            <a:off x="6059920" y="1676401"/>
            <a:ext cx="3388881" cy="4708981"/>
          </a:xfrm>
          <a:prstGeom prst="rect">
            <a:avLst/>
          </a:prstGeom>
          <a:noFill/>
        </p:spPr>
        <p:txBody>
          <a:bodyPr wrap="square" rtlCol="0">
            <a:spAutoFit/>
          </a:bodyPr>
          <a:lstStyle/>
          <a:p>
            <a:r>
              <a:rPr lang="en-US" sz="2000" b="1" dirty="0"/>
              <a:t>The data shows how long two brands of outdoor paint last in months.</a:t>
            </a:r>
          </a:p>
          <a:p>
            <a:r>
              <a:rPr lang="en-US" sz="2000" dirty="0"/>
              <a:t>-The </a:t>
            </a:r>
            <a:r>
              <a:rPr lang="en-US" sz="2000" b="1" dirty="0"/>
              <a:t>mean</a:t>
            </a:r>
            <a:r>
              <a:rPr lang="en-US" sz="2000" dirty="0"/>
              <a:t> for Brand A is 35 months.</a:t>
            </a:r>
          </a:p>
          <a:p>
            <a:r>
              <a:rPr lang="en-US" sz="2000" dirty="0"/>
              <a:t>-The </a:t>
            </a:r>
            <a:r>
              <a:rPr lang="en-US" sz="2000" b="1" dirty="0"/>
              <a:t>mean</a:t>
            </a:r>
            <a:r>
              <a:rPr lang="en-US" sz="2000" dirty="0"/>
              <a:t> for Brand B is 35 months.</a:t>
            </a:r>
          </a:p>
          <a:p>
            <a:endParaRPr lang="en-US" sz="2000" dirty="0"/>
          </a:p>
          <a:p>
            <a:r>
              <a:rPr lang="en-US" sz="2000" dirty="0"/>
              <a:t>Even though the means are equal, the spread or variation is quite different.  Brand B is more consistent, less variable.  Brand A is more spread, less consistent.</a:t>
            </a:r>
          </a:p>
        </p:txBody>
      </p:sp>
    </p:spTree>
    <p:extLst>
      <p:ext uri="{BB962C8B-B14F-4D97-AF65-F5344CB8AC3E}">
        <p14:creationId xmlns:p14="http://schemas.microsoft.com/office/powerpoint/2010/main" val="417955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Range</a:t>
            </a:r>
            <a:endParaRPr lang="en-US" dirty="0"/>
          </a:p>
        </p:txBody>
      </p:sp>
      <p:sp>
        <p:nvSpPr>
          <p:cNvPr id="3" name="Content Placeholder 2"/>
          <p:cNvSpPr>
            <a:spLocks noGrp="1"/>
          </p:cNvSpPr>
          <p:nvPr>
            <p:ph idx="1"/>
          </p:nvPr>
        </p:nvSpPr>
        <p:spPr>
          <a:xfrm>
            <a:off x="1268770" y="2032708"/>
            <a:ext cx="4361920" cy="4060215"/>
          </a:xfrm>
        </p:spPr>
        <p:txBody>
          <a:bodyPr>
            <a:normAutofit/>
          </a:bodyPr>
          <a:lstStyle/>
          <a:p>
            <a:r>
              <a:rPr lang="en-US" dirty="0" smtClean="0"/>
              <a:t>Highest value minus lowest value</a:t>
            </a:r>
          </a:p>
          <a:p>
            <a:r>
              <a:rPr lang="en-US" dirty="0" smtClean="0"/>
              <a:t>Denoted R</a:t>
            </a:r>
          </a:p>
          <a:p>
            <a:endParaRPr lang="en-US" dirty="0"/>
          </a:p>
          <a:p>
            <a:r>
              <a:rPr lang="en-US" dirty="0" smtClean="0"/>
              <a:t>Brand A</a:t>
            </a:r>
          </a:p>
          <a:p>
            <a:pPr lvl="1"/>
            <a:r>
              <a:rPr lang="en-US" dirty="0" smtClean="0"/>
              <a:t>R = 60 – 10 = 50 months</a:t>
            </a:r>
          </a:p>
          <a:p>
            <a:r>
              <a:rPr lang="en-US" dirty="0" smtClean="0"/>
              <a:t>Brand B</a:t>
            </a:r>
          </a:p>
          <a:p>
            <a:pPr lvl="1"/>
            <a:r>
              <a:rPr lang="en-US" dirty="0" smtClean="0"/>
              <a:t>R = 45 – 25 = 20</a:t>
            </a:r>
            <a:r>
              <a:rPr lang="en-US" dirty="0"/>
              <a:t> </a:t>
            </a:r>
            <a:r>
              <a:rPr lang="en-US" dirty="0" smtClean="0"/>
              <a:t>months</a:t>
            </a:r>
          </a:p>
        </p:txBody>
      </p:sp>
      <p:graphicFrame>
        <p:nvGraphicFramePr>
          <p:cNvPr id="4" name="Content Placeholder 3"/>
          <p:cNvGraphicFramePr>
            <a:graphicFrameLocks/>
          </p:cNvGraphicFramePr>
          <p:nvPr>
            <p:extLst/>
          </p:nvPr>
        </p:nvGraphicFramePr>
        <p:xfrm>
          <a:off x="6478588" y="2360716"/>
          <a:ext cx="2849656" cy="2855482"/>
        </p:xfrm>
        <a:graphic>
          <a:graphicData uri="http://schemas.openxmlformats.org/drawingml/2006/table">
            <a:tbl>
              <a:tblPr firstRow="1" bandRow="1">
                <a:tableStyleId>{5940675A-B579-460E-94D1-54222C63F5DA}</a:tableStyleId>
              </a:tblPr>
              <a:tblGrid>
                <a:gridCol w="1424828">
                  <a:extLst>
                    <a:ext uri="{9D8B030D-6E8A-4147-A177-3AD203B41FA5}">
                      <a16:colId xmlns:a16="http://schemas.microsoft.com/office/drawing/2014/main" val="20000"/>
                    </a:ext>
                  </a:extLst>
                </a:gridCol>
                <a:gridCol w="1424828">
                  <a:extLst>
                    <a:ext uri="{9D8B030D-6E8A-4147-A177-3AD203B41FA5}">
                      <a16:colId xmlns:a16="http://schemas.microsoft.com/office/drawing/2014/main" val="20001"/>
                    </a:ext>
                  </a:extLst>
                </a:gridCol>
              </a:tblGrid>
              <a:tr h="407926">
                <a:tc>
                  <a:txBody>
                    <a:bodyPr/>
                    <a:lstStyle/>
                    <a:p>
                      <a:pPr algn="ctr"/>
                      <a:r>
                        <a:rPr lang="en-US" b="1" dirty="0" smtClean="0"/>
                        <a:t>Brand A</a:t>
                      </a:r>
                      <a:endParaRPr lang="en-US" b="1" dirty="0"/>
                    </a:p>
                  </a:txBody>
                  <a:tcPr/>
                </a:tc>
                <a:tc>
                  <a:txBody>
                    <a:bodyPr/>
                    <a:lstStyle/>
                    <a:p>
                      <a:pPr algn="ctr"/>
                      <a:r>
                        <a:rPr lang="en-US" b="1" dirty="0" smtClean="0"/>
                        <a:t>Brand B</a:t>
                      </a:r>
                      <a:endParaRPr lang="en-US" b="1" dirty="0"/>
                    </a:p>
                  </a:txBody>
                  <a:tcPr/>
                </a:tc>
                <a:extLst>
                  <a:ext uri="{0D108BD9-81ED-4DB2-BD59-A6C34878D82A}">
                    <a16:rowId xmlns:a16="http://schemas.microsoft.com/office/drawing/2014/main" val="10000"/>
                  </a:ext>
                </a:extLst>
              </a:tr>
              <a:tr h="407926">
                <a:tc>
                  <a:txBody>
                    <a:bodyPr/>
                    <a:lstStyle/>
                    <a:p>
                      <a:pPr algn="ctr"/>
                      <a:r>
                        <a:rPr lang="en-US" dirty="0" smtClean="0"/>
                        <a:t>10</a:t>
                      </a:r>
                      <a:endParaRPr lang="en-US" dirty="0"/>
                    </a:p>
                  </a:txBody>
                  <a:tcPr/>
                </a:tc>
                <a:tc>
                  <a:txBody>
                    <a:bodyPr/>
                    <a:lstStyle/>
                    <a:p>
                      <a:pPr algn="ctr"/>
                      <a:r>
                        <a:rPr lang="en-US" dirty="0" smtClean="0"/>
                        <a:t>35</a:t>
                      </a:r>
                      <a:endParaRPr lang="en-US" dirty="0"/>
                    </a:p>
                  </a:txBody>
                  <a:tcPr/>
                </a:tc>
                <a:extLst>
                  <a:ext uri="{0D108BD9-81ED-4DB2-BD59-A6C34878D82A}">
                    <a16:rowId xmlns:a16="http://schemas.microsoft.com/office/drawing/2014/main" val="10001"/>
                  </a:ext>
                </a:extLst>
              </a:tr>
              <a:tr h="407926">
                <a:tc>
                  <a:txBody>
                    <a:bodyPr/>
                    <a:lstStyle/>
                    <a:p>
                      <a:pPr algn="ctr"/>
                      <a:r>
                        <a:rPr lang="en-US" dirty="0" smtClean="0"/>
                        <a:t>60</a:t>
                      </a:r>
                      <a:endParaRPr lang="en-US" dirty="0"/>
                    </a:p>
                  </a:txBody>
                  <a:tcPr/>
                </a:tc>
                <a:tc>
                  <a:txBody>
                    <a:bodyPr/>
                    <a:lstStyle/>
                    <a:p>
                      <a:pPr algn="ctr"/>
                      <a:r>
                        <a:rPr lang="en-US" dirty="0" smtClean="0"/>
                        <a:t>45</a:t>
                      </a:r>
                      <a:endParaRPr lang="en-US" dirty="0"/>
                    </a:p>
                  </a:txBody>
                  <a:tcPr/>
                </a:tc>
                <a:extLst>
                  <a:ext uri="{0D108BD9-81ED-4DB2-BD59-A6C34878D82A}">
                    <a16:rowId xmlns:a16="http://schemas.microsoft.com/office/drawing/2014/main" val="10002"/>
                  </a:ext>
                </a:extLst>
              </a:tr>
              <a:tr h="407926">
                <a:tc>
                  <a:txBody>
                    <a:bodyPr/>
                    <a:lstStyle/>
                    <a:p>
                      <a:pPr algn="ctr"/>
                      <a:r>
                        <a:rPr lang="en-US" dirty="0" smtClean="0"/>
                        <a:t>50</a:t>
                      </a:r>
                      <a:endParaRPr lang="en-US" dirty="0"/>
                    </a:p>
                  </a:txBody>
                  <a:tcPr/>
                </a:tc>
                <a:tc>
                  <a:txBody>
                    <a:bodyPr/>
                    <a:lstStyle/>
                    <a:p>
                      <a:pPr algn="ctr"/>
                      <a:r>
                        <a:rPr lang="en-US" dirty="0" smtClean="0"/>
                        <a:t>30</a:t>
                      </a:r>
                      <a:endParaRPr lang="en-US" dirty="0"/>
                    </a:p>
                  </a:txBody>
                  <a:tcPr/>
                </a:tc>
                <a:extLst>
                  <a:ext uri="{0D108BD9-81ED-4DB2-BD59-A6C34878D82A}">
                    <a16:rowId xmlns:a16="http://schemas.microsoft.com/office/drawing/2014/main" val="10003"/>
                  </a:ext>
                </a:extLst>
              </a:tr>
              <a:tr h="407926">
                <a:tc>
                  <a:txBody>
                    <a:bodyPr/>
                    <a:lstStyle/>
                    <a:p>
                      <a:pPr algn="ctr"/>
                      <a:r>
                        <a:rPr lang="en-US" dirty="0" smtClean="0"/>
                        <a:t>30</a:t>
                      </a:r>
                      <a:endParaRPr lang="en-US" dirty="0"/>
                    </a:p>
                  </a:txBody>
                  <a:tcPr/>
                </a:tc>
                <a:tc>
                  <a:txBody>
                    <a:bodyPr/>
                    <a:lstStyle/>
                    <a:p>
                      <a:pPr algn="ctr"/>
                      <a:r>
                        <a:rPr lang="en-US" dirty="0" smtClean="0"/>
                        <a:t>35</a:t>
                      </a:r>
                      <a:endParaRPr lang="en-US" dirty="0"/>
                    </a:p>
                  </a:txBody>
                  <a:tcPr/>
                </a:tc>
                <a:extLst>
                  <a:ext uri="{0D108BD9-81ED-4DB2-BD59-A6C34878D82A}">
                    <a16:rowId xmlns:a16="http://schemas.microsoft.com/office/drawing/2014/main" val="10004"/>
                  </a:ext>
                </a:extLst>
              </a:tr>
              <a:tr h="407926">
                <a:tc>
                  <a:txBody>
                    <a:bodyPr/>
                    <a:lstStyle/>
                    <a:p>
                      <a:pPr algn="ctr"/>
                      <a:r>
                        <a:rPr lang="en-US" dirty="0" smtClean="0"/>
                        <a:t>40</a:t>
                      </a:r>
                      <a:endParaRPr lang="en-US" dirty="0"/>
                    </a:p>
                  </a:txBody>
                  <a:tcPr/>
                </a:tc>
                <a:tc>
                  <a:txBody>
                    <a:bodyPr/>
                    <a:lstStyle/>
                    <a:p>
                      <a:pPr algn="ctr"/>
                      <a:r>
                        <a:rPr lang="en-US" dirty="0" smtClean="0"/>
                        <a:t>40</a:t>
                      </a:r>
                      <a:endParaRPr lang="en-US" dirty="0"/>
                    </a:p>
                  </a:txBody>
                  <a:tcPr/>
                </a:tc>
                <a:extLst>
                  <a:ext uri="{0D108BD9-81ED-4DB2-BD59-A6C34878D82A}">
                    <a16:rowId xmlns:a16="http://schemas.microsoft.com/office/drawing/2014/main" val="10005"/>
                  </a:ext>
                </a:extLst>
              </a:tr>
              <a:tr h="407926">
                <a:tc>
                  <a:txBody>
                    <a:bodyPr/>
                    <a:lstStyle/>
                    <a:p>
                      <a:pPr algn="ctr"/>
                      <a:r>
                        <a:rPr lang="en-US" dirty="0" smtClean="0"/>
                        <a:t>20</a:t>
                      </a:r>
                      <a:endParaRPr lang="en-US" dirty="0"/>
                    </a:p>
                  </a:txBody>
                  <a:tcPr/>
                </a:tc>
                <a:tc>
                  <a:txBody>
                    <a:bodyPr/>
                    <a:lstStyle/>
                    <a:p>
                      <a:pPr algn="ctr"/>
                      <a:r>
                        <a:rPr lang="en-US" dirty="0" smtClean="0"/>
                        <a:t>25</a:t>
                      </a:r>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911070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17176" y="995013"/>
            <a:ext cx="3851977" cy="639762"/>
          </a:xfrm>
        </p:spPr>
        <p:txBody>
          <a:bodyPr>
            <a:noAutofit/>
          </a:bodyPr>
          <a:lstStyle/>
          <a:p>
            <a:r>
              <a:rPr lang="en-US" sz="2800" dirty="0"/>
              <a:t>Variance</a:t>
            </a:r>
          </a:p>
        </p:txBody>
      </p:sp>
      <p:sp>
        <p:nvSpPr>
          <p:cNvPr id="4" name="Content Placeholder 3"/>
          <p:cNvSpPr>
            <a:spLocks noGrp="1"/>
          </p:cNvSpPr>
          <p:nvPr>
            <p:ph sz="half" idx="2"/>
          </p:nvPr>
        </p:nvSpPr>
        <p:spPr>
          <a:xfrm>
            <a:off x="2317175" y="1557868"/>
            <a:ext cx="3419856" cy="3725332"/>
          </a:xfrm>
        </p:spPr>
        <p:txBody>
          <a:bodyPr/>
          <a:lstStyle/>
          <a:p>
            <a:r>
              <a:rPr lang="en-US" dirty="0" smtClean="0"/>
              <a:t>The average of the squares of the distance each value is from the mean.</a:t>
            </a:r>
          </a:p>
          <a:p>
            <a:r>
              <a:rPr lang="en-US" dirty="0" smtClean="0"/>
              <a:t>Denoted σ</a:t>
            </a:r>
            <a:r>
              <a:rPr lang="en-US" baseline="30000" dirty="0" smtClean="0"/>
              <a:t>2</a:t>
            </a:r>
            <a:r>
              <a:rPr lang="en-US" dirty="0" smtClean="0"/>
              <a:t> (sigma squared)</a:t>
            </a:r>
            <a:endParaRPr lang="en-US" dirty="0"/>
          </a:p>
        </p:txBody>
      </p:sp>
      <p:sp>
        <p:nvSpPr>
          <p:cNvPr id="5" name="Text Placeholder 4"/>
          <p:cNvSpPr>
            <a:spLocks noGrp="1"/>
          </p:cNvSpPr>
          <p:nvPr>
            <p:ph type="body" sz="quarter" idx="3"/>
          </p:nvPr>
        </p:nvSpPr>
        <p:spPr>
          <a:xfrm>
            <a:off x="6169152" y="1013792"/>
            <a:ext cx="3660576" cy="639762"/>
          </a:xfrm>
        </p:spPr>
        <p:txBody>
          <a:bodyPr>
            <a:noAutofit/>
          </a:bodyPr>
          <a:lstStyle/>
          <a:p>
            <a:r>
              <a:rPr lang="en-US" sz="2800" dirty="0"/>
              <a:t>Standard Deviation</a:t>
            </a:r>
          </a:p>
        </p:txBody>
      </p:sp>
      <p:sp>
        <p:nvSpPr>
          <p:cNvPr id="6" name="Content Placeholder 5"/>
          <p:cNvSpPr>
            <a:spLocks noGrp="1"/>
          </p:cNvSpPr>
          <p:nvPr>
            <p:ph sz="quarter" idx="4"/>
          </p:nvPr>
        </p:nvSpPr>
        <p:spPr>
          <a:xfrm>
            <a:off x="6169152" y="1557869"/>
            <a:ext cx="3889248" cy="3725332"/>
          </a:xfrm>
        </p:spPr>
        <p:txBody>
          <a:bodyPr/>
          <a:lstStyle/>
          <a:p>
            <a:r>
              <a:rPr lang="en-US" dirty="0" smtClean="0"/>
              <a:t>The square root of the variance</a:t>
            </a:r>
          </a:p>
          <a:p>
            <a:r>
              <a:rPr lang="en-US" dirty="0" smtClean="0"/>
              <a:t>Denoted </a:t>
            </a:r>
            <a:r>
              <a:rPr lang="en-US" dirty="0" err="1" smtClean="0"/>
              <a:t>σ</a:t>
            </a:r>
            <a:r>
              <a:rPr lang="en-US" dirty="0" smtClean="0"/>
              <a:t> (sigma)</a:t>
            </a:r>
          </a:p>
        </p:txBody>
      </p:sp>
      <p:sp>
        <p:nvSpPr>
          <p:cNvPr id="7" name="TextBox 6"/>
          <p:cNvSpPr txBox="1"/>
          <p:nvPr/>
        </p:nvSpPr>
        <p:spPr>
          <a:xfrm>
            <a:off x="2558040" y="5417236"/>
            <a:ext cx="7161694" cy="1015663"/>
          </a:xfrm>
          <a:prstGeom prst="rect">
            <a:avLst/>
          </a:prstGeom>
          <a:noFill/>
        </p:spPr>
        <p:txBody>
          <a:bodyPr wrap="square" rtlCol="0">
            <a:spAutoFit/>
          </a:bodyPr>
          <a:lstStyle/>
          <a:p>
            <a:r>
              <a:rPr lang="en-US" sz="2000" b="1" dirty="0"/>
              <a:t>Rounding rule for Standard Deviation </a:t>
            </a:r>
            <a:r>
              <a:rPr lang="en-US" sz="2000" dirty="0"/>
              <a:t>– same  as the mean; the final answer should be rounded to one more decimal place than that of the original data.</a:t>
            </a:r>
          </a:p>
        </p:txBody>
      </p:sp>
      <p:cxnSp>
        <p:nvCxnSpPr>
          <p:cNvPr id="9" name="Straight Connector 8"/>
          <p:cNvCxnSpPr/>
          <p:nvPr/>
        </p:nvCxnSpPr>
        <p:spPr>
          <a:xfrm>
            <a:off x="6169152" y="759798"/>
            <a:ext cx="0" cy="452340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82800" y="5298704"/>
            <a:ext cx="79756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50183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03839" y="634359"/>
            <a:ext cx="3427538" cy="639762"/>
          </a:xfrm>
        </p:spPr>
        <p:txBody>
          <a:bodyPr>
            <a:noAutofit/>
          </a:bodyPr>
          <a:lstStyle/>
          <a:p>
            <a:r>
              <a:rPr lang="en-US" sz="3600" dirty="0" smtClean="0"/>
              <a:t>Population</a:t>
            </a:r>
            <a:endParaRPr lang="en-US" sz="3600" dirty="0"/>
          </a:p>
        </p:txBody>
      </p:sp>
      <p:sp>
        <p:nvSpPr>
          <p:cNvPr id="4" name="Content Placeholder 3"/>
          <p:cNvSpPr>
            <a:spLocks noGrp="1"/>
          </p:cNvSpPr>
          <p:nvPr>
            <p:ph sz="half" idx="2"/>
          </p:nvPr>
        </p:nvSpPr>
        <p:spPr>
          <a:xfrm>
            <a:off x="711521" y="1274122"/>
            <a:ext cx="3419856" cy="4002970"/>
          </a:xfrm>
        </p:spPr>
        <p:txBody>
          <a:bodyPr/>
          <a:lstStyle/>
          <a:p>
            <a:r>
              <a:rPr lang="en-US" dirty="0" smtClean="0"/>
              <a:t>Variance (σ</a:t>
            </a:r>
            <a:r>
              <a:rPr lang="en-US" baseline="30000" dirty="0" smtClean="0"/>
              <a:t>2</a:t>
            </a:r>
            <a:r>
              <a:rPr lang="en-US" dirty="0" smtClean="0"/>
              <a:t>)</a:t>
            </a:r>
          </a:p>
          <a:p>
            <a:endParaRPr lang="en-US" dirty="0"/>
          </a:p>
          <a:p>
            <a:endParaRPr lang="en-US" dirty="0" smtClean="0"/>
          </a:p>
          <a:p>
            <a:pPr marL="68580" indent="0">
              <a:buNone/>
            </a:pPr>
            <a:endParaRPr lang="en-US" dirty="0" smtClean="0"/>
          </a:p>
          <a:p>
            <a:r>
              <a:rPr lang="en-US" dirty="0" smtClean="0"/>
              <a:t>Standard Deviation (</a:t>
            </a:r>
            <a:r>
              <a:rPr lang="en-US" dirty="0" err="1" smtClean="0"/>
              <a:t>σ</a:t>
            </a:r>
            <a:r>
              <a:rPr lang="en-US" dirty="0" smtClean="0"/>
              <a:t>)</a:t>
            </a:r>
          </a:p>
        </p:txBody>
      </p:sp>
      <p:sp>
        <p:nvSpPr>
          <p:cNvPr id="5" name="Text Placeholder 4"/>
          <p:cNvSpPr>
            <a:spLocks noGrp="1"/>
          </p:cNvSpPr>
          <p:nvPr>
            <p:ph type="body" sz="quarter" idx="3"/>
          </p:nvPr>
        </p:nvSpPr>
        <p:spPr>
          <a:xfrm>
            <a:off x="4312406" y="634359"/>
            <a:ext cx="3422402" cy="639762"/>
          </a:xfrm>
        </p:spPr>
        <p:txBody>
          <a:bodyPr>
            <a:noAutofit/>
          </a:bodyPr>
          <a:lstStyle/>
          <a:p>
            <a:r>
              <a:rPr lang="en-US" sz="3600" dirty="0"/>
              <a:t>Sample</a:t>
            </a:r>
          </a:p>
        </p:txBody>
      </p:sp>
      <p:sp>
        <p:nvSpPr>
          <p:cNvPr id="6" name="Content Placeholder 5"/>
          <p:cNvSpPr>
            <a:spLocks noGrp="1"/>
          </p:cNvSpPr>
          <p:nvPr>
            <p:ph sz="quarter" idx="4"/>
          </p:nvPr>
        </p:nvSpPr>
        <p:spPr>
          <a:xfrm>
            <a:off x="4314952" y="1274122"/>
            <a:ext cx="3419856" cy="4002970"/>
          </a:xfrm>
        </p:spPr>
        <p:txBody>
          <a:bodyPr/>
          <a:lstStyle/>
          <a:p>
            <a:r>
              <a:rPr lang="en-US" dirty="0" smtClean="0"/>
              <a:t>Variance (s</a:t>
            </a:r>
            <a:r>
              <a:rPr lang="en-US" baseline="30000" dirty="0" smtClean="0"/>
              <a:t>2</a:t>
            </a:r>
            <a:r>
              <a:rPr lang="en-US" dirty="0" smtClean="0"/>
              <a:t>)</a:t>
            </a:r>
          </a:p>
          <a:p>
            <a:endParaRPr lang="en-US" dirty="0"/>
          </a:p>
          <a:p>
            <a:endParaRPr lang="en-US" dirty="0" smtClean="0"/>
          </a:p>
          <a:p>
            <a:endParaRPr lang="en-US" dirty="0"/>
          </a:p>
          <a:p>
            <a:r>
              <a:rPr lang="en-US" dirty="0" smtClean="0"/>
              <a:t>Standard Deviation (s)</a:t>
            </a:r>
            <a:endParaRPr lang="en-US" dirty="0"/>
          </a:p>
        </p:txBody>
      </p:sp>
      <p:pic>
        <p:nvPicPr>
          <p:cNvPr id="7" name="Picture 6"/>
          <p:cNvPicPr>
            <a:picLocks noChangeAspect="1"/>
          </p:cNvPicPr>
          <p:nvPr/>
        </p:nvPicPr>
        <p:blipFill>
          <a:blip r:embed="rId3"/>
          <a:stretch>
            <a:fillRect/>
          </a:stretch>
        </p:blipFill>
        <p:spPr>
          <a:xfrm>
            <a:off x="1079500" y="2002367"/>
            <a:ext cx="2108200" cy="901700"/>
          </a:xfrm>
          <a:prstGeom prst="rect">
            <a:avLst/>
          </a:prstGeom>
        </p:spPr>
      </p:pic>
      <p:pic>
        <p:nvPicPr>
          <p:cNvPr id="8" name="Picture 7"/>
          <p:cNvPicPr>
            <a:picLocks noChangeAspect="1"/>
          </p:cNvPicPr>
          <p:nvPr/>
        </p:nvPicPr>
        <p:blipFill>
          <a:blip r:embed="rId4"/>
          <a:stretch>
            <a:fillRect/>
          </a:stretch>
        </p:blipFill>
        <p:spPr>
          <a:xfrm>
            <a:off x="1079501" y="4183258"/>
            <a:ext cx="2226733" cy="1093834"/>
          </a:xfrm>
          <a:prstGeom prst="rect">
            <a:avLst/>
          </a:prstGeom>
        </p:spPr>
      </p:pic>
      <p:pic>
        <p:nvPicPr>
          <p:cNvPr id="9" name="Picture 8"/>
          <p:cNvPicPr>
            <a:picLocks noChangeAspect="1"/>
          </p:cNvPicPr>
          <p:nvPr/>
        </p:nvPicPr>
        <p:blipFill>
          <a:blip r:embed="rId5"/>
          <a:stretch>
            <a:fillRect/>
          </a:stretch>
        </p:blipFill>
        <p:spPr>
          <a:xfrm>
            <a:off x="4791778" y="1780823"/>
            <a:ext cx="2633490" cy="1123245"/>
          </a:xfrm>
          <a:prstGeom prst="rect">
            <a:avLst/>
          </a:prstGeom>
        </p:spPr>
      </p:pic>
      <p:pic>
        <p:nvPicPr>
          <p:cNvPr id="10" name="Picture 9"/>
          <p:cNvPicPr>
            <a:picLocks noChangeAspect="1"/>
          </p:cNvPicPr>
          <p:nvPr/>
        </p:nvPicPr>
        <p:blipFill>
          <a:blip r:embed="rId6"/>
          <a:stretch>
            <a:fillRect/>
          </a:stretch>
        </p:blipFill>
        <p:spPr>
          <a:xfrm>
            <a:off x="4780263" y="4081658"/>
            <a:ext cx="2645005" cy="1245836"/>
          </a:xfrm>
          <a:prstGeom prst="rect">
            <a:avLst/>
          </a:prstGeom>
        </p:spPr>
      </p:pic>
      <p:sp>
        <p:nvSpPr>
          <p:cNvPr id="11" name="TextBox 10"/>
          <p:cNvSpPr txBox="1"/>
          <p:nvPr/>
        </p:nvSpPr>
        <p:spPr>
          <a:xfrm>
            <a:off x="8211634" y="2253162"/>
            <a:ext cx="3499887" cy="707886"/>
          </a:xfrm>
          <a:prstGeom prst="rect">
            <a:avLst/>
          </a:prstGeom>
          <a:noFill/>
        </p:spPr>
        <p:txBody>
          <a:bodyPr wrap="square" rtlCol="0">
            <a:spAutoFit/>
          </a:bodyPr>
          <a:lstStyle/>
          <a:p>
            <a:pPr algn="ctr"/>
            <a:r>
              <a:rPr lang="en-US" sz="2000" dirty="0" smtClean="0"/>
              <a:t>Shortcut Formula for Sample Standard Deviation</a:t>
            </a:r>
            <a:endParaRPr lang="en-US" sz="2000" dirty="0"/>
          </a:p>
        </p:txBody>
      </p:sp>
      <p:pic>
        <p:nvPicPr>
          <p:cNvPr id="12" name="Picture 11"/>
          <p:cNvPicPr>
            <a:picLocks noChangeAspect="1"/>
          </p:cNvPicPr>
          <p:nvPr/>
        </p:nvPicPr>
        <p:blipFill rotWithShape="1">
          <a:blip r:embed="rId7"/>
          <a:srcRect l="10454" t="29143" r="9987" b="20304"/>
          <a:stretch/>
        </p:blipFill>
        <p:spPr>
          <a:xfrm>
            <a:off x="8200119" y="2904067"/>
            <a:ext cx="3251200" cy="1549400"/>
          </a:xfrm>
          <a:prstGeom prst="rect">
            <a:avLst/>
          </a:prstGeom>
        </p:spPr>
      </p:pic>
    </p:spTree>
    <p:extLst>
      <p:ext uri="{BB962C8B-B14F-4D97-AF65-F5344CB8AC3E}">
        <p14:creationId xmlns:p14="http://schemas.microsoft.com/office/powerpoint/2010/main" val="17999502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722870"/>
            <a:ext cx="7024744" cy="1143000"/>
          </a:xfrm>
        </p:spPr>
        <p:txBody>
          <a:bodyPr>
            <a:normAutofit fontScale="90000"/>
          </a:bodyPr>
          <a:lstStyle/>
          <a:p>
            <a:r>
              <a:rPr lang="en-US" dirty="0" smtClean="0"/>
              <a:t>Variance and Standard Deviation for Grouped Data</a:t>
            </a:r>
            <a:endParaRPr lang="en-US" dirty="0"/>
          </a:p>
        </p:txBody>
      </p:sp>
      <p:sp>
        <p:nvSpPr>
          <p:cNvPr id="3" name="Content Placeholder 2"/>
          <p:cNvSpPr>
            <a:spLocks noGrp="1"/>
          </p:cNvSpPr>
          <p:nvPr>
            <p:ph idx="1"/>
          </p:nvPr>
        </p:nvSpPr>
        <p:spPr>
          <a:xfrm>
            <a:off x="2567493" y="1865870"/>
            <a:ext cx="6777317" cy="4636530"/>
          </a:xfrm>
        </p:spPr>
        <p:txBody>
          <a:bodyPr>
            <a:normAutofit/>
          </a:bodyPr>
          <a:lstStyle/>
          <a:p>
            <a:r>
              <a:rPr lang="en-US" b="1" dirty="0" smtClean="0"/>
              <a:t>Procedure:</a:t>
            </a:r>
          </a:p>
          <a:p>
            <a:pPr lvl="1"/>
            <a:r>
              <a:rPr lang="en-US" b="1" dirty="0" smtClean="0"/>
              <a:t>1. </a:t>
            </a:r>
            <a:r>
              <a:rPr lang="en-US" dirty="0" smtClean="0"/>
              <a:t>Make a table as shown and find the midpoint of each class.</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a:p>
            <a:pPr lvl="1"/>
            <a:r>
              <a:rPr lang="en-US" b="1" dirty="0" smtClean="0"/>
              <a:t>2. </a:t>
            </a:r>
            <a:r>
              <a:rPr lang="en-US" dirty="0" smtClean="0"/>
              <a:t>Multiply the frequency by the midpoint for each class, and place the products in column D.</a:t>
            </a:r>
          </a:p>
          <a:p>
            <a:pPr lvl="1"/>
            <a:r>
              <a:rPr lang="en-US" b="1" dirty="0" smtClean="0"/>
              <a:t>3. </a:t>
            </a:r>
            <a:r>
              <a:rPr lang="en-US" dirty="0" smtClean="0"/>
              <a:t>Multiply the frequency by the square of the midpoint and place the product in column E.</a:t>
            </a:r>
          </a:p>
          <a:p>
            <a:pPr lvl="1"/>
            <a:r>
              <a:rPr lang="en-US" b="1" dirty="0" smtClean="0"/>
              <a:t>4. </a:t>
            </a:r>
            <a:r>
              <a:rPr lang="en-US" dirty="0" smtClean="0"/>
              <a:t>Find the sums of columns B, D, and E.</a:t>
            </a:r>
          </a:p>
          <a:p>
            <a:pPr lvl="1"/>
            <a:r>
              <a:rPr lang="en-US" b="1" dirty="0" smtClean="0"/>
              <a:t>5. </a:t>
            </a:r>
            <a:r>
              <a:rPr lang="en-US" dirty="0" smtClean="0"/>
              <a:t>Substitute in the formula and solve for s</a:t>
            </a:r>
            <a:r>
              <a:rPr lang="en-US" baseline="30000" dirty="0" smtClean="0"/>
              <a:t>2</a:t>
            </a:r>
            <a:r>
              <a:rPr lang="en-US" dirty="0" smtClean="0"/>
              <a:t> to get the variance.</a:t>
            </a:r>
          </a:p>
          <a:p>
            <a:pPr lvl="1"/>
            <a:r>
              <a:rPr lang="en-US" b="1" dirty="0" smtClean="0"/>
              <a:t>6</a:t>
            </a:r>
            <a:r>
              <a:rPr lang="en-US" dirty="0" smtClean="0"/>
              <a:t>. Take the square root to get the standard deviation.</a:t>
            </a:r>
            <a:endParaRPr lang="en-US" dirty="0"/>
          </a:p>
        </p:txBody>
      </p:sp>
      <p:graphicFrame>
        <p:nvGraphicFramePr>
          <p:cNvPr id="4" name="Table 3"/>
          <p:cNvGraphicFramePr>
            <a:graphicFrameLocks noGrp="1"/>
          </p:cNvGraphicFramePr>
          <p:nvPr>
            <p:extLst/>
          </p:nvPr>
        </p:nvGraphicFramePr>
        <p:xfrm>
          <a:off x="2387598" y="2854960"/>
          <a:ext cx="7535335" cy="741680"/>
        </p:xfrm>
        <a:graphic>
          <a:graphicData uri="http://schemas.openxmlformats.org/drawingml/2006/table">
            <a:tbl>
              <a:tblPr firstRow="1" bandRow="1">
                <a:tableStyleId>{5940675A-B579-460E-94D1-54222C63F5DA}</a:tableStyleId>
              </a:tblPr>
              <a:tblGrid>
                <a:gridCol w="1507067">
                  <a:extLst>
                    <a:ext uri="{9D8B030D-6E8A-4147-A177-3AD203B41FA5}">
                      <a16:colId xmlns:a16="http://schemas.microsoft.com/office/drawing/2014/main" val="20000"/>
                    </a:ext>
                  </a:extLst>
                </a:gridCol>
                <a:gridCol w="1507067">
                  <a:extLst>
                    <a:ext uri="{9D8B030D-6E8A-4147-A177-3AD203B41FA5}">
                      <a16:colId xmlns:a16="http://schemas.microsoft.com/office/drawing/2014/main" val="20001"/>
                    </a:ext>
                  </a:extLst>
                </a:gridCol>
                <a:gridCol w="1507067">
                  <a:extLst>
                    <a:ext uri="{9D8B030D-6E8A-4147-A177-3AD203B41FA5}">
                      <a16:colId xmlns:a16="http://schemas.microsoft.com/office/drawing/2014/main" val="20002"/>
                    </a:ext>
                  </a:extLst>
                </a:gridCol>
                <a:gridCol w="1507067">
                  <a:extLst>
                    <a:ext uri="{9D8B030D-6E8A-4147-A177-3AD203B41FA5}">
                      <a16:colId xmlns:a16="http://schemas.microsoft.com/office/drawing/2014/main" val="20003"/>
                    </a:ext>
                  </a:extLst>
                </a:gridCol>
                <a:gridCol w="1507067">
                  <a:extLst>
                    <a:ext uri="{9D8B030D-6E8A-4147-A177-3AD203B41FA5}">
                      <a16:colId xmlns:a16="http://schemas.microsoft.com/office/drawing/2014/main" val="20004"/>
                    </a:ext>
                  </a:extLst>
                </a:gridCol>
              </a:tblGrid>
              <a:tr h="370840">
                <a:tc>
                  <a:txBody>
                    <a:bodyPr/>
                    <a:lstStyle/>
                    <a:p>
                      <a:pPr algn="ctr"/>
                      <a:r>
                        <a:rPr lang="en-US" dirty="0" smtClean="0"/>
                        <a:t>A</a:t>
                      </a:r>
                      <a:endParaRPr lang="en-US" dirty="0"/>
                    </a:p>
                  </a:txBody>
                  <a:tcPr/>
                </a:tc>
                <a:tc>
                  <a:txBody>
                    <a:bodyPr/>
                    <a:lstStyle/>
                    <a:p>
                      <a:pPr algn="ctr"/>
                      <a:r>
                        <a:rPr lang="en-US" dirty="0" smtClean="0"/>
                        <a:t>B</a:t>
                      </a:r>
                      <a:endParaRPr lang="en-US" dirty="0"/>
                    </a:p>
                  </a:txBody>
                  <a:tcPr/>
                </a:tc>
                <a:tc>
                  <a:txBody>
                    <a:bodyPr/>
                    <a:lstStyle/>
                    <a:p>
                      <a:pPr algn="ctr"/>
                      <a:r>
                        <a:rPr lang="en-US" dirty="0" smtClean="0"/>
                        <a:t>C</a:t>
                      </a:r>
                      <a:endParaRPr lang="en-US" dirty="0"/>
                    </a:p>
                  </a:txBody>
                  <a:tcPr/>
                </a:tc>
                <a:tc>
                  <a:txBody>
                    <a:bodyPr/>
                    <a:lstStyle/>
                    <a:p>
                      <a:pPr algn="ctr"/>
                      <a:r>
                        <a:rPr lang="en-US" dirty="0" smtClean="0"/>
                        <a:t>D</a:t>
                      </a:r>
                      <a:endParaRPr lang="en-US" dirty="0"/>
                    </a:p>
                  </a:txBody>
                  <a:tcPr/>
                </a:tc>
                <a:tc>
                  <a:txBody>
                    <a:bodyPr/>
                    <a:lstStyle/>
                    <a:p>
                      <a:pPr algn="ctr"/>
                      <a:r>
                        <a:rPr lang="en-US" dirty="0" smtClean="0"/>
                        <a:t>E</a:t>
                      </a:r>
                      <a:endParaRPr lang="en-US" dirty="0"/>
                    </a:p>
                  </a:txBody>
                  <a:tcPr/>
                </a:tc>
                <a:extLst>
                  <a:ext uri="{0D108BD9-81ED-4DB2-BD59-A6C34878D82A}">
                    <a16:rowId xmlns:a16="http://schemas.microsoft.com/office/drawing/2014/main" val="10000"/>
                  </a:ext>
                </a:extLst>
              </a:tr>
              <a:tr h="370840">
                <a:tc>
                  <a:txBody>
                    <a:bodyPr/>
                    <a:lstStyle/>
                    <a:p>
                      <a:pPr algn="ctr"/>
                      <a:r>
                        <a:rPr lang="en-US" dirty="0" smtClean="0"/>
                        <a:t>Class</a:t>
                      </a:r>
                      <a:endParaRPr lang="en-US" dirty="0"/>
                    </a:p>
                  </a:txBody>
                  <a:tcPr>
                    <a:lnB w="12700" cap="flat" cmpd="sng" algn="ctr">
                      <a:noFill/>
                      <a:prstDash val="solid"/>
                      <a:round/>
                      <a:headEnd type="none" w="med" len="med"/>
                      <a:tailEnd type="none" w="med" len="med"/>
                    </a:lnB>
                  </a:tcPr>
                </a:tc>
                <a:tc>
                  <a:txBody>
                    <a:bodyPr/>
                    <a:lstStyle/>
                    <a:p>
                      <a:pPr algn="ctr"/>
                      <a:r>
                        <a:rPr lang="en-US" dirty="0" smtClean="0"/>
                        <a:t>Frequency</a:t>
                      </a:r>
                      <a:endParaRPr lang="en-US" dirty="0"/>
                    </a:p>
                  </a:txBody>
                  <a:tcPr>
                    <a:lnB w="12700" cap="flat" cmpd="sng" algn="ctr">
                      <a:noFill/>
                      <a:prstDash val="solid"/>
                      <a:round/>
                      <a:headEnd type="none" w="med" len="med"/>
                      <a:tailEnd type="none" w="med" len="med"/>
                    </a:lnB>
                  </a:tcPr>
                </a:tc>
                <a:tc>
                  <a:txBody>
                    <a:bodyPr/>
                    <a:lstStyle/>
                    <a:p>
                      <a:pPr algn="ctr"/>
                      <a:r>
                        <a:rPr lang="en-US" dirty="0" smtClean="0"/>
                        <a:t>Midpoint</a:t>
                      </a:r>
                      <a:endParaRPr lang="en-US" dirty="0"/>
                    </a:p>
                  </a:txBody>
                  <a:tcPr>
                    <a:lnB w="12700" cap="flat" cmpd="sng" algn="ctr">
                      <a:noFill/>
                      <a:prstDash val="solid"/>
                      <a:round/>
                      <a:headEnd type="none" w="med" len="med"/>
                      <a:tailEnd type="none" w="med" len="med"/>
                    </a:lnB>
                  </a:tcPr>
                </a:tc>
                <a:tc>
                  <a:txBody>
                    <a:bodyPr/>
                    <a:lstStyle/>
                    <a:p>
                      <a:pPr algn="ctr"/>
                      <a:r>
                        <a:rPr lang="en-US" i="1" dirty="0" smtClean="0"/>
                        <a:t>f </a:t>
                      </a:r>
                      <a:r>
                        <a:rPr lang="en-US" i="1" dirty="0" smtClean="0">
                          <a:latin typeface="Wingdings"/>
                          <a:ea typeface="Wingdings"/>
                          <a:cs typeface="Wingdings"/>
                          <a:sym typeface="Wingdings"/>
                        </a:rPr>
                        <a:t></a:t>
                      </a:r>
                      <a:r>
                        <a:rPr lang="en-US" i="1" baseline="0" dirty="0" smtClean="0">
                          <a:latin typeface="+mn-lt"/>
                          <a:ea typeface="Wingdings"/>
                          <a:cs typeface="Wingdings"/>
                          <a:sym typeface="Wingdings"/>
                        </a:rPr>
                        <a:t> </a:t>
                      </a:r>
                      <a:r>
                        <a:rPr lang="en-US" i="1" baseline="0" dirty="0" err="1" smtClean="0">
                          <a:latin typeface="+mn-lt"/>
                          <a:ea typeface="Wingdings"/>
                          <a:cs typeface="Wingdings"/>
                          <a:sym typeface="Wingdings"/>
                        </a:rPr>
                        <a:t>X</a:t>
                      </a:r>
                      <a:r>
                        <a:rPr lang="en-US" i="1" baseline="-25000" dirty="0" err="1" smtClean="0">
                          <a:latin typeface="+mn-lt"/>
                          <a:ea typeface="Wingdings"/>
                          <a:cs typeface="Wingdings"/>
                          <a:sym typeface="Wingdings"/>
                        </a:rPr>
                        <a:t>m</a:t>
                      </a:r>
                      <a:endParaRPr lang="en-US" i="1" dirty="0"/>
                    </a:p>
                  </a:txBody>
                  <a:tcPr>
                    <a:lnB w="12700" cap="flat" cmpd="sng" algn="ctr">
                      <a:no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f </a:t>
                      </a:r>
                      <a:r>
                        <a:rPr lang="en-US" i="1" dirty="0" smtClean="0">
                          <a:latin typeface="Wingdings"/>
                          <a:ea typeface="Wingdings"/>
                          <a:cs typeface="Wingdings"/>
                          <a:sym typeface="Wingdings"/>
                        </a:rPr>
                        <a:t></a:t>
                      </a:r>
                      <a:r>
                        <a:rPr lang="en-US" i="1" baseline="0" dirty="0" smtClean="0">
                          <a:latin typeface="+mn-lt"/>
                          <a:ea typeface="Wingdings"/>
                          <a:cs typeface="Wingdings"/>
                          <a:sym typeface="Wingdings"/>
                        </a:rPr>
                        <a:t> X</a:t>
                      </a:r>
                      <a:r>
                        <a:rPr lang="en-US" i="1" baseline="30000" dirty="0" smtClean="0">
                          <a:latin typeface="+mn-lt"/>
                          <a:ea typeface="Wingdings"/>
                          <a:cs typeface="Wingdings"/>
                          <a:sym typeface="Wingdings"/>
                        </a:rPr>
                        <a:t>2</a:t>
                      </a:r>
                      <a:r>
                        <a:rPr lang="en-US" i="1" baseline="-25000" dirty="0" smtClean="0">
                          <a:latin typeface="+mn-lt"/>
                          <a:ea typeface="Wingdings"/>
                          <a:cs typeface="Wingdings"/>
                          <a:sym typeface="Wingdings"/>
                        </a:rPr>
                        <a:t>m</a:t>
                      </a:r>
                      <a:endParaRPr lang="en-US" i="1" baseline="30000" dirty="0" smtClean="0"/>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196807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for variance of grouped frequency</a:t>
            </a:r>
            <a:endParaRPr lang="en-US" dirty="0"/>
          </a:p>
        </p:txBody>
      </p:sp>
      <p:sp>
        <p:nvSpPr>
          <p:cNvPr id="3" name="Content Placeholder 2"/>
          <p:cNvSpPr>
            <a:spLocks noGrp="1"/>
          </p:cNvSpPr>
          <p:nvPr>
            <p:ph idx="1"/>
          </p:nvPr>
        </p:nvSpPr>
        <p:spPr/>
        <p:txBody>
          <a:bodyPr/>
          <a:lstStyle/>
          <a:p>
            <a:r>
              <a:rPr lang="en-US" dirty="0" smtClean="0"/>
              <a:t>Find the mean of the following data set: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495807334"/>
              </p:ext>
            </p:extLst>
          </p:nvPr>
        </p:nvGraphicFramePr>
        <p:xfrm>
          <a:off x="1504650" y="2729484"/>
          <a:ext cx="6435852" cy="2834640"/>
        </p:xfrm>
        <a:graphic>
          <a:graphicData uri="http://schemas.openxmlformats.org/drawingml/2006/table">
            <a:tbl>
              <a:tblPr firstRow="1" bandRow="1">
                <a:tableStyleId>{5C22544A-7EE6-4342-B048-85BDC9FD1C3A}</a:tableStyleId>
              </a:tblPr>
              <a:tblGrid>
                <a:gridCol w="1608963">
                  <a:extLst>
                    <a:ext uri="{9D8B030D-6E8A-4147-A177-3AD203B41FA5}">
                      <a16:colId xmlns:a16="http://schemas.microsoft.com/office/drawing/2014/main" val="20000"/>
                    </a:ext>
                  </a:extLst>
                </a:gridCol>
                <a:gridCol w="1608963">
                  <a:extLst>
                    <a:ext uri="{9D8B030D-6E8A-4147-A177-3AD203B41FA5}">
                      <a16:colId xmlns:a16="http://schemas.microsoft.com/office/drawing/2014/main" val="20001"/>
                    </a:ext>
                  </a:extLst>
                </a:gridCol>
                <a:gridCol w="1608963">
                  <a:extLst>
                    <a:ext uri="{9D8B030D-6E8A-4147-A177-3AD203B41FA5}">
                      <a16:colId xmlns:a16="http://schemas.microsoft.com/office/drawing/2014/main" val="20002"/>
                    </a:ext>
                  </a:extLst>
                </a:gridCol>
                <a:gridCol w="1608963">
                  <a:extLst>
                    <a:ext uri="{9D8B030D-6E8A-4147-A177-3AD203B41FA5}">
                      <a16:colId xmlns:a16="http://schemas.microsoft.com/office/drawing/2014/main" val="20003"/>
                    </a:ext>
                  </a:extLst>
                </a:gridCol>
              </a:tblGrid>
              <a:tr h="603766">
                <a:tc>
                  <a:txBody>
                    <a:bodyPr/>
                    <a:lstStyle/>
                    <a:p>
                      <a:r>
                        <a:rPr lang="en-US" dirty="0" smtClean="0"/>
                        <a:t>Class Limits</a:t>
                      </a:r>
                      <a:endParaRPr lang="en-US" dirty="0"/>
                    </a:p>
                  </a:txBody>
                  <a:tcPr/>
                </a:tc>
                <a:tc>
                  <a:txBody>
                    <a:bodyPr/>
                    <a:lstStyle/>
                    <a:p>
                      <a:r>
                        <a:rPr lang="en-US" dirty="0" smtClean="0"/>
                        <a:t>Class Boundaries</a:t>
                      </a:r>
                      <a:endParaRPr lang="en-US" dirty="0"/>
                    </a:p>
                  </a:txBody>
                  <a:tcPr/>
                </a:tc>
                <a:tc>
                  <a:txBody>
                    <a:bodyPr/>
                    <a:lstStyle/>
                    <a:p>
                      <a:r>
                        <a:rPr lang="en-US" dirty="0" smtClean="0"/>
                        <a:t>Tally</a:t>
                      </a:r>
                      <a:endParaRPr lang="en-US" dirty="0"/>
                    </a:p>
                  </a:txBody>
                  <a:tcPr/>
                </a:tc>
                <a:tc>
                  <a:txBody>
                    <a:bodyPr/>
                    <a:lstStyle/>
                    <a:p>
                      <a:r>
                        <a:rPr lang="en-US" dirty="0" smtClean="0"/>
                        <a:t>Frequency</a:t>
                      </a:r>
                      <a:endParaRPr lang="en-US" dirty="0"/>
                    </a:p>
                  </a:txBody>
                  <a:tcPr/>
                </a:tc>
                <a:extLst>
                  <a:ext uri="{0D108BD9-81ED-4DB2-BD59-A6C34878D82A}">
                    <a16:rowId xmlns:a16="http://schemas.microsoft.com/office/drawing/2014/main" val="10000"/>
                  </a:ext>
                </a:extLst>
              </a:tr>
              <a:tr h="345009">
                <a:tc>
                  <a:txBody>
                    <a:bodyPr/>
                    <a:lstStyle/>
                    <a:p>
                      <a:r>
                        <a:rPr lang="en-US" dirty="0" smtClean="0"/>
                        <a:t>24-30</a:t>
                      </a:r>
                      <a:endParaRPr lang="en-US" dirty="0"/>
                    </a:p>
                  </a:txBody>
                  <a:tcPr/>
                </a:tc>
                <a:tc>
                  <a:txBody>
                    <a:bodyPr/>
                    <a:lstStyle/>
                    <a:p>
                      <a:r>
                        <a:rPr lang="en-US" dirty="0" smtClean="0"/>
                        <a:t>23.5-30.5</a:t>
                      </a:r>
                      <a:endParaRPr lang="en-US" dirty="0"/>
                    </a:p>
                  </a:txBody>
                  <a:tcPr/>
                </a:tc>
                <a:tc>
                  <a:txBody>
                    <a:bodyPr/>
                    <a:lstStyle/>
                    <a:p>
                      <a:r>
                        <a:rPr lang="en-US" dirty="0" smtClean="0"/>
                        <a:t>I I I</a:t>
                      </a:r>
                      <a:endParaRPr lang="en-US" dirty="0"/>
                    </a:p>
                  </a:txBody>
                  <a:tcPr/>
                </a:tc>
                <a:tc>
                  <a:txBody>
                    <a:bodyPr/>
                    <a:lstStyle/>
                    <a:p>
                      <a:r>
                        <a:rPr lang="en-US" dirty="0" smtClean="0"/>
                        <a:t>3</a:t>
                      </a:r>
                      <a:endParaRPr lang="en-US" dirty="0"/>
                    </a:p>
                  </a:txBody>
                  <a:tcPr/>
                </a:tc>
                <a:extLst>
                  <a:ext uri="{0D108BD9-81ED-4DB2-BD59-A6C34878D82A}">
                    <a16:rowId xmlns:a16="http://schemas.microsoft.com/office/drawing/2014/main" val="10001"/>
                  </a:ext>
                </a:extLst>
              </a:tr>
              <a:tr h="345009">
                <a:tc>
                  <a:txBody>
                    <a:bodyPr/>
                    <a:lstStyle/>
                    <a:p>
                      <a:r>
                        <a:rPr lang="en-US" dirty="0" smtClean="0"/>
                        <a:t>31-37</a:t>
                      </a:r>
                      <a:endParaRPr lang="en-US" dirty="0"/>
                    </a:p>
                  </a:txBody>
                  <a:tcPr/>
                </a:tc>
                <a:tc>
                  <a:txBody>
                    <a:bodyPr/>
                    <a:lstStyle/>
                    <a:p>
                      <a:r>
                        <a:rPr lang="en-US" dirty="0" smtClean="0"/>
                        <a:t>30.5-37.5</a:t>
                      </a:r>
                      <a:endParaRPr lang="en-US" dirty="0"/>
                    </a:p>
                  </a:txBody>
                  <a:tcPr/>
                </a:tc>
                <a:tc>
                  <a:txBody>
                    <a:bodyPr/>
                    <a:lstStyle/>
                    <a:p>
                      <a:r>
                        <a:rPr lang="en-US" dirty="0" smtClean="0"/>
                        <a:t>I</a:t>
                      </a:r>
                      <a:endParaRPr lang="en-US" dirty="0"/>
                    </a:p>
                  </a:txBody>
                  <a:tcPr/>
                </a:tc>
                <a:tc>
                  <a:txBody>
                    <a:bodyPr/>
                    <a:lstStyle/>
                    <a:p>
                      <a:r>
                        <a:rPr lang="en-US" dirty="0" smtClean="0"/>
                        <a:t>1</a:t>
                      </a:r>
                      <a:endParaRPr lang="en-US" dirty="0"/>
                    </a:p>
                  </a:txBody>
                  <a:tcPr/>
                </a:tc>
                <a:extLst>
                  <a:ext uri="{0D108BD9-81ED-4DB2-BD59-A6C34878D82A}">
                    <a16:rowId xmlns:a16="http://schemas.microsoft.com/office/drawing/2014/main" val="10002"/>
                  </a:ext>
                </a:extLst>
              </a:tr>
              <a:tr h="345009">
                <a:tc>
                  <a:txBody>
                    <a:bodyPr/>
                    <a:lstStyle/>
                    <a:p>
                      <a:r>
                        <a:rPr lang="en-US" dirty="0" smtClean="0"/>
                        <a:t>38-44</a:t>
                      </a:r>
                      <a:endParaRPr lang="en-US" dirty="0"/>
                    </a:p>
                  </a:txBody>
                  <a:tcPr/>
                </a:tc>
                <a:tc>
                  <a:txBody>
                    <a:bodyPr/>
                    <a:lstStyle/>
                    <a:p>
                      <a:r>
                        <a:rPr lang="en-US" dirty="0" smtClean="0"/>
                        <a:t>37.5-44.5</a:t>
                      </a:r>
                      <a:endParaRPr lang="en-US" dirty="0"/>
                    </a:p>
                  </a:txBody>
                  <a:tcPr/>
                </a:tc>
                <a:tc>
                  <a:txBody>
                    <a:bodyPr/>
                    <a:lstStyle/>
                    <a:p>
                      <a:r>
                        <a:rPr lang="en-US" dirty="0" smtClean="0"/>
                        <a:t>I I I I I </a:t>
                      </a:r>
                      <a:endParaRPr lang="en-US" dirty="0"/>
                    </a:p>
                  </a:txBody>
                  <a:tcPr/>
                </a:tc>
                <a:tc>
                  <a:txBody>
                    <a:bodyPr/>
                    <a:lstStyle/>
                    <a:p>
                      <a:r>
                        <a:rPr lang="en-US" dirty="0" smtClean="0"/>
                        <a:t>5</a:t>
                      </a:r>
                      <a:endParaRPr lang="en-US" dirty="0"/>
                    </a:p>
                  </a:txBody>
                  <a:tcPr/>
                </a:tc>
                <a:extLst>
                  <a:ext uri="{0D108BD9-81ED-4DB2-BD59-A6C34878D82A}">
                    <a16:rowId xmlns:a16="http://schemas.microsoft.com/office/drawing/2014/main" val="10003"/>
                  </a:ext>
                </a:extLst>
              </a:tr>
              <a:tr h="345009">
                <a:tc>
                  <a:txBody>
                    <a:bodyPr/>
                    <a:lstStyle/>
                    <a:p>
                      <a:r>
                        <a:rPr lang="en-US" dirty="0" smtClean="0"/>
                        <a:t>45-51</a:t>
                      </a:r>
                      <a:endParaRPr lang="en-US" dirty="0"/>
                    </a:p>
                  </a:txBody>
                  <a:tcPr/>
                </a:tc>
                <a:tc>
                  <a:txBody>
                    <a:bodyPr/>
                    <a:lstStyle/>
                    <a:p>
                      <a:r>
                        <a:rPr lang="en-US" dirty="0" smtClean="0"/>
                        <a:t>44.5-51.5</a:t>
                      </a:r>
                      <a:endParaRPr lang="en-US" dirty="0"/>
                    </a:p>
                  </a:txBody>
                  <a:tcPr/>
                </a:tc>
                <a:tc>
                  <a:txBody>
                    <a:bodyPr/>
                    <a:lstStyle/>
                    <a:p>
                      <a:r>
                        <a:rPr lang="en-US" dirty="0" smtClean="0"/>
                        <a:t>I I I I I I I I I</a:t>
                      </a:r>
                      <a:endParaRPr lang="en-US" dirty="0"/>
                    </a:p>
                  </a:txBody>
                  <a:tcPr/>
                </a:tc>
                <a:tc>
                  <a:txBody>
                    <a:bodyPr/>
                    <a:lstStyle/>
                    <a:p>
                      <a:r>
                        <a:rPr lang="en-US" dirty="0" smtClean="0"/>
                        <a:t>9</a:t>
                      </a:r>
                      <a:endParaRPr lang="en-US" dirty="0"/>
                    </a:p>
                  </a:txBody>
                  <a:tcPr/>
                </a:tc>
                <a:extLst>
                  <a:ext uri="{0D108BD9-81ED-4DB2-BD59-A6C34878D82A}">
                    <a16:rowId xmlns:a16="http://schemas.microsoft.com/office/drawing/2014/main" val="10004"/>
                  </a:ext>
                </a:extLst>
              </a:tr>
              <a:tr h="345009">
                <a:tc>
                  <a:txBody>
                    <a:bodyPr/>
                    <a:lstStyle/>
                    <a:p>
                      <a:r>
                        <a:rPr lang="en-US" dirty="0" smtClean="0"/>
                        <a:t>52-58</a:t>
                      </a:r>
                      <a:endParaRPr lang="en-US" dirty="0"/>
                    </a:p>
                  </a:txBody>
                  <a:tcPr/>
                </a:tc>
                <a:tc>
                  <a:txBody>
                    <a:bodyPr/>
                    <a:lstStyle/>
                    <a:p>
                      <a:r>
                        <a:rPr lang="en-US" dirty="0" smtClean="0"/>
                        <a:t>51.5-58.5</a:t>
                      </a:r>
                      <a:endParaRPr lang="en-US" dirty="0"/>
                    </a:p>
                  </a:txBody>
                  <a:tcPr/>
                </a:tc>
                <a:tc>
                  <a:txBody>
                    <a:bodyPr/>
                    <a:lstStyle/>
                    <a:p>
                      <a:r>
                        <a:rPr lang="en-US" dirty="0" smtClean="0"/>
                        <a:t>I</a:t>
                      </a:r>
                      <a:r>
                        <a:rPr lang="en-US" baseline="0" dirty="0" smtClean="0"/>
                        <a:t> I I I I I</a:t>
                      </a:r>
                      <a:endParaRPr lang="en-US" dirty="0"/>
                    </a:p>
                  </a:txBody>
                  <a:tcPr/>
                </a:tc>
                <a:tc>
                  <a:txBody>
                    <a:bodyPr/>
                    <a:lstStyle/>
                    <a:p>
                      <a:r>
                        <a:rPr lang="en-US" dirty="0" smtClean="0"/>
                        <a:t>6</a:t>
                      </a:r>
                    </a:p>
                  </a:txBody>
                  <a:tcPr/>
                </a:tc>
                <a:extLst>
                  <a:ext uri="{0D108BD9-81ED-4DB2-BD59-A6C34878D82A}">
                    <a16:rowId xmlns:a16="http://schemas.microsoft.com/office/drawing/2014/main" val="10005"/>
                  </a:ext>
                </a:extLst>
              </a:tr>
              <a:tr h="345009">
                <a:tc>
                  <a:txBody>
                    <a:bodyPr/>
                    <a:lstStyle/>
                    <a:p>
                      <a:r>
                        <a:rPr lang="en-US" dirty="0" smtClean="0"/>
                        <a:t>59-65</a:t>
                      </a:r>
                      <a:endParaRPr lang="en-US" dirty="0"/>
                    </a:p>
                  </a:txBody>
                  <a:tcPr/>
                </a:tc>
                <a:tc>
                  <a:txBody>
                    <a:bodyPr/>
                    <a:lstStyle/>
                    <a:p>
                      <a:r>
                        <a:rPr lang="en-US" dirty="0" smtClean="0"/>
                        <a:t>58.5-65.5</a:t>
                      </a:r>
                      <a:endParaRPr lang="en-US" dirty="0"/>
                    </a:p>
                  </a:txBody>
                  <a:tcPr/>
                </a:tc>
                <a:tc>
                  <a:txBody>
                    <a:bodyPr/>
                    <a:lstStyle/>
                    <a:p>
                      <a:r>
                        <a:rPr lang="en-US" dirty="0" smtClean="0"/>
                        <a:t>I</a:t>
                      </a:r>
                      <a:endParaRPr lang="en-US" dirty="0"/>
                    </a:p>
                  </a:txBody>
                  <a:tcPr/>
                </a:tc>
                <a:tc>
                  <a:txBody>
                    <a:bodyPr/>
                    <a:lstStyle/>
                    <a:p>
                      <a:r>
                        <a:rPr lang="en-US" dirty="0" smtClean="0"/>
                        <a:t>1</a:t>
                      </a:r>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674664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Now</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Find the mean, median, and mode for the following data set:</a:t>
            </a:r>
          </a:p>
          <a:p>
            <a:pPr marL="0" indent="0">
              <a:buNone/>
            </a:pPr>
            <a:r>
              <a:rPr lang="en-US" sz="3600" dirty="0"/>
              <a:t>	</a:t>
            </a:r>
            <a:r>
              <a:rPr lang="en-US" sz="3600" dirty="0" smtClean="0"/>
              <a:t>		2</a:t>
            </a:r>
            <a:r>
              <a:rPr lang="en-US" sz="3600" dirty="0"/>
              <a:t>, 6, 3, 9, 5, 6, 2, 6</a:t>
            </a:r>
          </a:p>
        </p:txBody>
      </p:sp>
    </p:spTree>
    <p:extLst>
      <p:ext uri="{BB962C8B-B14F-4D97-AF65-F5344CB8AC3E}">
        <p14:creationId xmlns:p14="http://schemas.microsoft.com/office/powerpoint/2010/main" val="2364756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933925" y="4331238"/>
            <a:ext cx="3513941" cy="1975499"/>
          </a:xfrm>
          <a:prstGeom prst="rect">
            <a:avLst/>
          </a:prstGeom>
        </p:spPr>
      </p:pic>
      <p:sp>
        <p:nvSpPr>
          <p:cNvPr id="2" name="Title 1"/>
          <p:cNvSpPr>
            <a:spLocks noGrp="1"/>
          </p:cNvSpPr>
          <p:nvPr>
            <p:ph type="title"/>
          </p:nvPr>
        </p:nvSpPr>
        <p:spPr>
          <a:xfrm>
            <a:off x="2567490" y="705937"/>
            <a:ext cx="7024744" cy="1143000"/>
          </a:xfrm>
        </p:spPr>
        <p:txBody>
          <a:bodyPr/>
          <a:lstStyle/>
          <a:p>
            <a:r>
              <a:rPr lang="en-US" dirty="0" smtClean="0"/>
              <a:t>Coefficient of Variation</a:t>
            </a:r>
            <a:endParaRPr lang="en-US" dirty="0"/>
          </a:p>
        </p:txBody>
      </p:sp>
      <p:sp>
        <p:nvSpPr>
          <p:cNvPr id="3" name="Content Placeholder 2"/>
          <p:cNvSpPr>
            <a:spLocks noGrp="1"/>
          </p:cNvSpPr>
          <p:nvPr>
            <p:ph idx="1"/>
          </p:nvPr>
        </p:nvSpPr>
        <p:spPr>
          <a:xfrm>
            <a:off x="2567493" y="1917261"/>
            <a:ext cx="6777317" cy="3508977"/>
          </a:xfrm>
        </p:spPr>
        <p:txBody>
          <a:bodyPr>
            <a:normAutofit/>
          </a:bodyPr>
          <a:lstStyle/>
          <a:p>
            <a:r>
              <a:rPr lang="en-US" b="1" dirty="0" smtClean="0"/>
              <a:t>Allows you to compare standard deviations when the units are different – </a:t>
            </a:r>
            <a:r>
              <a:rPr lang="en-US" dirty="0" smtClean="0"/>
              <a:t>such as comparing the number of sales per salesperson over a 3-month period and the commissions made by these salespeople.</a:t>
            </a:r>
          </a:p>
          <a:p>
            <a:r>
              <a:rPr lang="en-US" dirty="0" smtClean="0"/>
              <a:t>Standard deviation divided by the mean, expressed as a percentage.</a:t>
            </a:r>
          </a:p>
          <a:p>
            <a:r>
              <a:rPr lang="en-US" dirty="0" smtClean="0"/>
              <a:t>Denoted by </a:t>
            </a:r>
            <a:r>
              <a:rPr lang="en-US" dirty="0" err="1" smtClean="0"/>
              <a:t>CVar</a:t>
            </a:r>
            <a:endParaRPr lang="en-US" dirty="0"/>
          </a:p>
        </p:txBody>
      </p:sp>
    </p:spTree>
    <p:extLst>
      <p:ext uri="{BB962C8B-B14F-4D97-AF65-F5344CB8AC3E}">
        <p14:creationId xmlns:p14="http://schemas.microsoft.com/office/powerpoint/2010/main" val="4490445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435009"/>
            <a:ext cx="7024744" cy="1143000"/>
          </a:xfrm>
        </p:spPr>
        <p:txBody>
          <a:bodyPr/>
          <a:lstStyle/>
          <a:p>
            <a:r>
              <a:rPr lang="en-US" dirty="0" smtClean="0"/>
              <a:t>Range Rule of Thumb</a:t>
            </a:r>
            <a:endParaRPr lang="en-US" dirty="0"/>
          </a:p>
        </p:txBody>
      </p:sp>
      <p:sp>
        <p:nvSpPr>
          <p:cNvPr id="3" name="Content Placeholder 2"/>
          <p:cNvSpPr>
            <a:spLocks noGrp="1"/>
          </p:cNvSpPr>
          <p:nvPr>
            <p:ph idx="1"/>
          </p:nvPr>
        </p:nvSpPr>
        <p:spPr>
          <a:xfrm>
            <a:off x="2567493" y="1710268"/>
            <a:ext cx="6777317" cy="4809066"/>
          </a:xfrm>
        </p:spPr>
        <p:txBody>
          <a:bodyPr>
            <a:normAutofit/>
          </a:bodyPr>
          <a:lstStyle/>
          <a:p>
            <a:r>
              <a:rPr lang="en-US" dirty="0" smtClean="0"/>
              <a:t>A rough estimate of standard deviation is</a:t>
            </a:r>
          </a:p>
          <a:p>
            <a:pPr marL="68580" indent="0" algn="ctr">
              <a:buNone/>
            </a:pPr>
            <a:r>
              <a:rPr lang="en-US" dirty="0" smtClean="0"/>
              <a:t>s ≈ </a:t>
            </a:r>
            <a:r>
              <a:rPr lang="en-US" u="sng" dirty="0" smtClean="0"/>
              <a:t>range</a:t>
            </a:r>
            <a:r>
              <a:rPr lang="en-US" dirty="0" smtClean="0"/>
              <a:t/>
            </a:r>
            <a:br>
              <a:rPr lang="en-US" dirty="0" smtClean="0"/>
            </a:br>
            <a:r>
              <a:rPr lang="en-US" dirty="0"/>
              <a:t> </a:t>
            </a:r>
            <a:r>
              <a:rPr lang="en-US" dirty="0" smtClean="0"/>
              <a:t>    4</a:t>
            </a:r>
          </a:p>
          <a:p>
            <a:r>
              <a:rPr lang="en-US" dirty="0" smtClean="0"/>
              <a:t>***Only as approximation</a:t>
            </a:r>
          </a:p>
          <a:p>
            <a:r>
              <a:rPr lang="en-US" dirty="0" smtClean="0"/>
              <a:t>Should be used when the distribution of data values is </a:t>
            </a:r>
            <a:r>
              <a:rPr lang="en-US" dirty="0" err="1" smtClean="0"/>
              <a:t>unimodal</a:t>
            </a:r>
            <a:r>
              <a:rPr lang="en-US" dirty="0" smtClean="0"/>
              <a:t> and roughly symmetric.</a:t>
            </a:r>
          </a:p>
          <a:p>
            <a:r>
              <a:rPr lang="en-US" dirty="0" smtClean="0"/>
              <a:t>Can be used to estimate the largest and smallest data values of a data set.</a:t>
            </a:r>
          </a:p>
          <a:p>
            <a:pPr lvl="1"/>
            <a:r>
              <a:rPr lang="en-US" dirty="0" smtClean="0"/>
              <a:t>Approximately 2 standard deviations away from the mean</a:t>
            </a:r>
          </a:p>
        </p:txBody>
      </p:sp>
    </p:spTree>
    <p:extLst>
      <p:ext uri="{BB962C8B-B14F-4D97-AF65-F5344CB8AC3E}">
        <p14:creationId xmlns:p14="http://schemas.microsoft.com/office/powerpoint/2010/main" val="2957485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Chebyshev’s Theorem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80320" y="2093976"/>
                <a:ext cx="11054479" cy="4419527"/>
              </a:xfrm>
            </p:spPr>
            <p:txBody>
              <a:bodyPr>
                <a:normAutofit/>
              </a:bodyPr>
              <a:lstStyle/>
              <a:p>
                <a:r>
                  <a:rPr lang="en-US" dirty="0" smtClean="0"/>
                  <a:t>We know that the larger the variance or standard deviation, the more the data values are dispersed.</a:t>
                </a:r>
              </a:p>
              <a:p>
                <a:r>
                  <a:rPr lang="en-US" b="1" dirty="0" smtClean="0"/>
                  <a:t>Chebyshev’s Theorem</a:t>
                </a:r>
                <a:r>
                  <a:rPr lang="en-US" dirty="0" smtClean="0"/>
                  <a:t> specifies the proportions of the spread in terms of the standard deviation.</a:t>
                </a:r>
              </a:p>
              <a:p>
                <a:endParaRPr lang="en-US" dirty="0" smtClean="0"/>
              </a:p>
              <a:p>
                <a:r>
                  <a:rPr lang="en-US" b="1" i="1" u="sng" dirty="0" smtClean="0"/>
                  <a:t>Chebyshev’s Theorem</a:t>
                </a:r>
                <a:r>
                  <a:rPr lang="en-US" dirty="0" smtClean="0"/>
                  <a:t>: The proportion of values from a data set that will fall within </a:t>
                </a:r>
                <a:r>
                  <a:rPr lang="en-US" i="1" dirty="0" smtClean="0"/>
                  <a:t>k</a:t>
                </a:r>
                <a:r>
                  <a:rPr lang="en-US" dirty="0" smtClean="0"/>
                  <a:t> standard deviations of the mean will be at least </a:t>
                </a:r>
                <a14:m>
                  <m:oMath xmlns:m="http://schemas.openxmlformats.org/officeDocument/2006/math">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𝑘</m:t>
                            </m:r>
                          </m:e>
                          <m:sup>
                            <m:r>
                              <a:rPr lang="en-US" b="0" i="1" smtClean="0">
                                <a:latin typeface="Cambria Math" panose="02040503050406030204" pitchFamily="18" charset="0"/>
                              </a:rPr>
                              <m:t>2</m:t>
                            </m:r>
                          </m:sup>
                        </m:sSup>
                      </m:den>
                    </m:f>
                  </m:oMath>
                </a14:m>
                <a:r>
                  <a:rPr lang="en-US" dirty="0" smtClean="0"/>
                  <a:t>, where </a:t>
                </a:r>
                <a:r>
                  <a:rPr lang="en-US" i="1" dirty="0" smtClean="0"/>
                  <a:t>k</a:t>
                </a:r>
                <a:r>
                  <a:rPr lang="en-US" dirty="0" smtClean="0"/>
                  <a:t> is a number greater than 1 (</a:t>
                </a:r>
                <a:r>
                  <a:rPr lang="en-US" i="1" dirty="0" smtClean="0"/>
                  <a:t>k</a:t>
                </a:r>
                <a:r>
                  <a:rPr lang="en-US" dirty="0" smtClean="0"/>
                  <a:t> is not necessarily an integer).</a:t>
                </a:r>
              </a:p>
              <a:p>
                <a:endParaRPr lang="en-US" dirty="0" smtClean="0"/>
              </a:p>
              <a:p>
                <a:r>
                  <a:rPr lang="en-US" dirty="0" smtClean="0"/>
                  <a:t>This theorem can be applied to </a:t>
                </a:r>
                <a:r>
                  <a:rPr lang="en-US" u="sng" dirty="0" smtClean="0"/>
                  <a:t>any</a:t>
                </a:r>
                <a:r>
                  <a:rPr lang="en-US" dirty="0" smtClean="0"/>
                  <a:t> distribution, no matter the shape.</a:t>
                </a:r>
              </a:p>
              <a:p>
                <a:r>
                  <a:rPr lang="en-US" dirty="0" smtClean="0"/>
                  <a:t>For example, this theorem states that at least ¾ (75%) of the data values will fall within 2 standard deviations of the mean of the data set (when </a:t>
                </a:r>
                <a:r>
                  <a:rPr lang="en-US" i="1" dirty="0" smtClean="0"/>
                  <a:t>k</a:t>
                </a:r>
                <a:r>
                  <a:rPr lang="en-US" dirty="0" smtClean="0"/>
                  <a:t> = 2).</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80320" y="2093976"/>
                <a:ext cx="11054479" cy="4419527"/>
              </a:xfrm>
              <a:blipFill rotWithShape="0">
                <a:blip r:embed="rId3"/>
                <a:stretch>
                  <a:fillRect l="-276" t="-1519" r="-165" b="-2348"/>
                </a:stretch>
              </a:blipFill>
            </p:spPr>
            <p:txBody>
              <a:bodyPr/>
              <a:lstStyle/>
              <a:p>
                <a:r>
                  <a:rPr lang="en-US">
                    <a:noFill/>
                  </a:rPr>
                  <a:t> </a:t>
                </a:r>
              </a:p>
            </p:txBody>
          </p:sp>
        </mc:Fallback>
      </mc:AlternateContent>
      <p:sp>
        <p:nvSpPr>
          <p:cNvPr id="4" name="Rectangle 3"/>
          <p:cNvSpPr/>
          <p:nvPr/>
        </p:nvSpPr>
        <p:spPr>
          <a:xfrm>
            <a:off x="511610" y="3810035"/>
            <a:ext cx="11391900" cy="147320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19546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Chebyshev’s Theorem Examples</a:t>
            </a:r>
            <a:endParaRPr lang="en-US" dirty="0"/>
          </a:p>
        </p:txBody>
      </p:sp>
      <p:sp>
        <p:nvSpPr>
          <p:cNvPr id="3" name="Content Placeholder 2"/>
          <p:cNvSpPr>
            <a:spLocks noGrp="1"/>
          </p:cNvSpPr>
          <p:nvPr>
            <p:ph idx="1"/>
          </p:nvPr>
        </p:nvSpPr>
        <p:spPr>
          <a:xfrm>
            <a:off x="680321" y="2336872"/>
            <a:ext cx="9613861" cy="4521127"/>
          </a:xfrm>
        </p:spPr>
        <p:txBody>
          <a:bodyPr>
            <a:normAutofit/>
          </a:bodyPr>
          <a:lstStyle/>
          <a:p>
            <a:r>
              <a:rPr lang="en-US" sz="2800" dirty="0" smtClean="0"/>
              <a:t>Example 1</a:t>
            </a:r>
          </a:p>
          <a:p>
            <a:pPr lvl="1"/>
            <a:r>
              <a:rPr lang="en-US" sz="2400" dirty="0" smtClean="0"/>
              <a:t>The mean price of houses in a certain neighborhood is $50,000, and the standard deviation is $10,000.  Find the price range for which at least 75% of the houses will sell.</a:t>
            </a:r>
          </a:p>
          <a:p>
            <a:pPr lvl="1"/>
            <a:endParaRPr lang="en-US" sz="2400" dirty="0"/>
          </a:p>
          <a:p>
            <a:r>
              <a:rPr lang="en-US" sz="2800" dirty="0" smtClean="0"/>
              <a:t>Example 2</a:t>
            </a:r>
          </a:p>
          <a:p>
            <a:pPr lvl="1"/>
            <a:r>
              <a:rPr lang="en-US" sz="2400" dirty="0" smtClean="0"/>
              <a:t>A survey of local companies found that the mean amount of travel allowance for executives was $0.25 per mile.  The standard deviation was $0.02.  Using Chebyshev’s Theorem, find the minimum percentage of the data values that will fall between $0.20 and $0.30.</a:t>
            </a:r>
            <a:endParaRPr lang="en-US" sz="2400" dirty="0"/>
          </a:p>
        </p:txBody>
      </p:sp>
    </p:spTree>
    <p:extLst>
      <p:ext uri="{BB962C8B-B14F-4D97-AF65-F5344CB8AC3E}">
        <p14:creationId xmlns:p14="http://schemas.microsoft.com/office/powerpoint/2010/main" val="19154810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Empirical Rule</a:t>
            </a:r>
            <a:endParaRPr lang="en-US" dirty="0"/>
          </a:p>
        </p:txBody>
      </p:sp>
      <p:sp>
        <p:nvSpPr>
          <p:cNvPr id="3" name="Content Placeholder 2"/>
          <p:cNvSpPr>
            <a:spLocks noGrp="1"/>
          </p:cNvSpPr>
          <p:nvPr>
            <p:ph idx="1"/>
          </p:nvPr>
        </p:nvSpPr>
        <p:spPr>
          <a:xfrm>
            <a:off x="680321" y="2336872"/>
            <a:ext cx="9613861" cy="4330627"/>
          </a:xfrm>
        </p:spPr>
        <p:txBody>
          <a:bodyPr/>
          <a:lstStyle/>
          <a:p>
            <a:r>
              <a:rPr lang="en-US" dirty="0" smtClean="0"/>
              <a:t>Chebyshev’s Theorem applies to ANY distribution, regardless of shape.  However, when a distribution is </a:t>
            </a:r>
            <a:r>
              <a:rPr lang="en-US" i="1" dirty="0" smtClean="0"/>
              <a:t>bell-shaped</a:t>
            </a:r>
            <a:r>
              <a:rPr lang="en-US" dirty="0"/>
              <a:t> </a:t>
            </a:r>
            <a:r>
              <a:rPr lang="en-US" dirty="0" smtClean="0"/>
              <a:t>(or what is called </a:t>
            </a:r>
            <a:r>
              <a:rPr lang="en-US" i="1" dirty="0" smtClean="0"/>
              <a:t>normal</a:t>
            </a:r>
            <a:r>
              <a:rPr lang="en-US" dirty="0" smtClean="0"/>
              <a:t>), the following statements, which make up the </a:t>
            </a:r>
            <a:r>
              <a:rPr lang="en-US" b="1" dirty="0" smtClean="0"/>
              <a:t>empirical rule</a:t>
            </a:r>
            <a:r>
              <a:rPr lang="en-US" dirty="0" smtClean="0"/>
              <a:t> are true:</a:t>
            </a:r>
          </a:p>
          <a:p>
            <a:pPr lvl="1"/>
            <a:r>
              <a:rPr lang="en-US" dirty="0" smtClean="0"/>
              <a:t>Approximately 68% of the data values will fall within 1 standard deviation of the mean.</a:t>
            </a:r>
          </a:p>
          <a:p>
            <a:pPr lvl="1"/>
            <a:r>
              <a:rPr lang="en-US" dirty="0"/>
              <a:t>Approximately </a:t>
            </a:r>
            <a:r>
              <a:rPr lang="en-US" dirty="0" smtClean="0"/>
              <a:t>95% </a:t>
            </a:r>
            <a:r>
              <a:rPr lang="en-US" dirty="0"/>
              <a:t>of the data values will fall within </a:t>
            </a:r>
            <a:r>
              <a:rPr lang="en-US" dirty="0" smtClean="0"/>
              <a:t>2 </a:t>
            </a:r>
            <a:r>
              <a:rPr lang="en-US" dirty="0"/>
              <a:t>standard deviation of the mean</a:t>
            </a:r>
            <a:r>
              <a:rPr lang="en-US" dirty="0" smtClean="0"/>
              <a:t>.</a:t>
            </a:r>
          </a:p>
          <a:p>
            <a:pPr lvl="1"/>
            <a:r>
              <a:rPr lang="en-US" dirty="0"/>
              <a:t>Approximately </a:t>
            </a:r>
            <a:r>
              <a:rPr lang="en-US" dirty="0" smtClean="0"/>
              <a:t>99.7% </a:t>
            </a:r>
            <a:r>
              <a:rPr lang="en-US" dirty="0"/>
              <a:t>of the data values will fall within </a:t>
            </a:r>
            <a:r>
              <a:rPr lang="en-US" dirty="0" smtClean="0"/>
              <a:t>3 </a:t>
            </a:r>
            <a:r>
              <a:rPr lang="en-US" dirty="0"/>
              <a:t>standard deviation of the mean.</a:t>
            </a:r>
          </a:p>
          <a:p>
            <a:pPr lvl="1"/>
            <a:endParaRPr lang="en-US" dirty="0"/>
          </a:p>
        </p:txBody>
      </p:sp>
    </p:spTree>
    <p:extLst>
      <p:ext uri="{BB962C8B-B14F-4D97-AF65-F5344CB8AC3E}">
        <p14:creationId xmlns:p14="http://schemas.microsoft.com/office/powerpoint/2010/main" val="40537652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Empirical Rule Example</a:t>
            </a:r>
            <a:endParaRPr lang="en-US" dirty="0"/>
          </a:p>
        </p:txBody>
      </p:sp>
      <p:sp>
        <p:nvSpPr>
          <p:cNvPr id="3" name="Content Placeholder 2"/>
          <p:cNvSpPr>
            <a:spLocks noGrp="1"/>
          </p:cNvSpPr>
          <p:nvPr>
            <p:ph idx="1"/>
          </p:nvPr>
        </p:nvSpPr>
        <p:spPr/>
        <p:txBody>
          <a:bodyPr>
            <a:noAutofit/>
          </a:bodyPr>
          <a:lstStyle/>
          <a:p>
            <a:r>
              <a:rPr lang="en-US" sz="2800" dirty="0" smtClean="0"/>
              <a:t>Suppose that the scores on a national achievement exam have a mean of 480 and a standard deviation of 90.  If these scores are normally distributed, then</a:t>
            </a:r>
            <a:br>
              <a:rPr lang="en-US" sz="2800" dirty="0" smtClean="0"/>
            </a:br>
            <a:r>
              <a:rPr lang="en-US" sz="2800" dirty="0" smtClean="0"/>
              <a:t/>
            </a:r>
            <a:br>
              <a:rPr lang="en-US" sz="2800" dirty="0" smtClean="0"/>
            </a:br>
            <a:endParaRPr lang="en-US" sz="2800" dirty="0" smtClean="0"/>
          </a:p>
          <a:p>
            <a:pPr lvl="1"/>
            <a:r>
              <a:rPr lang="en-US" sz="2400" dirty="0"/>
              <a:t>A</a:t>
            </a:r>
            <a:r>
              <a:rPr lang="en-US" sz="2400" dirty="0" smtClean="0"/>
              <a:t>pproximately 68% will fall between ______ and _______,</a:t>
            </a:r>
          </a:p>
          <a:p>
            <a:pPr lvl="1"/>
            <a:endParaRPr lang="en-US" sz="2400" dirty="0" smtClean="0"/>
          </a:p>
          <a:p>
            <a:pPr lvl="1"/>
            <a:r>
              <a:rPr lang="en-US" sz="2400" dirty="0" smtClean="0"/>
              <a:t>Approximately 95% will fall between ______ and _______,</a:t>
            </a:r>
          </a:p>
          <a:p>
            <a:pPr lvl="1"/>
            <a:endParaRPr lang="en-US" sz="2400" dirty="0" smtClean="0"/>
          </a:p>
          <a:p>
            <a:pPr lvl="1"/>
            <a:r>
              <a:rPr lang="en-US" sz="2400" dirty="0" smtClean="0"/>
              <a:t>And approximately 99.7% will fall between ______ and ______.</a:t>
            </a:r>
            <a:endParaRPr lang="en-US" sz="2400" dirty="0"/>
          </a:p>
        </p:txBody>
      </p:sp>
    </p:spTree>
    <p:extLst>
      <p:ext uri="{BB962C8B-B14F-4D97-AF65-F5344CB8AC3E}">
        <p14:creationId xmlns:p14="http://schemas.microsoft.com/office/powerpoint/2010/main" val="9729174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Skills check – Blood Pressure</a:t>
            </a:r>
            <a:endParaRPr lang="en-US" dirty="0"/>
          </a:p>
        </p:txBody>
      </p:sp>
      <p:sp>
        <p:nvSpPr>
          <p:cNvPr id="3" name="Content Placeholder 2"/>
          <p:cNvSpPr>
            <a:spLocks noGrp="1"/>
          </p:cNvSpPr>
          <p:nvPr>
            <p:ph sz="half" idx="1"/>
          </p:nvPr>
        </p:nvSpPr>
        <p:spPr>
          <a:xfrm>
            <a:off x="0" y="2171699"/>
            <a:ext cx="4698358" cy="4826001"/>
          </a:xfrm>
        </p:spPr>
        <p:txBody>
          <a:bodyPr>
            <a:normAutofit fontScale="92500" lnSpcReduction="10000"/>
          </a:bodyPr>
          <a:lstStyle/>
          <a:p>
            <a:pPr marL="457200" indent="-457200">
              <a:buFont typeface="+mj-lt"/>
              <a:buAutoNum type="arabicPeriod"/>
            </a:pPr>
            <a:r>
              <a:rPr lang="en-US" dirty="0" smtClean="0"/>
              <a:t>Apply Chebyshev’s Theorem to the systolic blood pressure of normotensive men.  At least how many of the men in the study fall within 1 standard deviation of the mean?</a:t>
            </a:r>
          </a:p>
          <a:p>
            <a:pPr marL="457200" indent="-457200">
              <a:buFont typeface="+mj-lt"/>
              <a:buAutoNum type="arabicPeriod"/>
            </a:pPr>
            <a:r>
              <a:rPr lang="en-US" dirty="0" smtClean="0"/>
              <a:t>At least how many of those men in the study fall within 2 standard deviations of the mean?</a:t>
            </a:r>
            <a:endParaRPr lang="en-US" dirty="0"/>
          </a:p>
          <a:p>
            <a:pPr marL="457200" indent="-457200">
              <a:buFont typeface="+mj-lt"/>
              <a:buAutoNum type="arabicPeriod"/>
            </a:pPr>
            <a:r>
              <a:rPr lang="en-US" dirty="0" smtClean="0"/>
              <a:t>Give the ranges for the diastolic blood pressure (normotensive and hypertensive) of older women. Assume normal distribution.</a:t>
            </a:r>
          </a:p>
          <a:p>
            <a:pPr marL="457200" indent="-457200">
              <a:buFont typeface="+mj-lt"/>
              <a:buAutoNum type="arabicPeriod"/>
            </a:pPr>
            <a:r>
              <a:rPr lang="en-US" dirty="0" smtClean="0"/>
              <a:t>Do the normotensive, male, systolic blood pressure ranges overlap with the hypertensive, male, systolic blood pressure ranges? Assume normal distribution.</a:t>
            </a:r>
          </a:p>
        </p:txBody>
      </p:sp>
      <p:graphicFrame>
        <p:nvGraphicFramePr>
          <p:cNvPr id="5" name="Table 4"/>
          <p:cNvGraphicFramePr>
            <a:graphicFrameLocks noGrp="1"/>
          </p:cNvGraphicFramePr>
          <p:nvPr>
            <p:extLst/>
          </p:nvPr>
        </p:nvGraphicFramePr>
        <p:xfrm>
          <a:off x="4698358" y="2662766"/>
          <a:ext cx="7137400" cy="3078480"/>
        </p:xfrm>
        <a:graphic>
          <a:graphicData uri="http://schemas.openxmlformats.org/drawingml/2006/table">
            <a:tbl>
              <a:tblPr firstRow="1" bandRow="1">
                <a:tableStyleId>{5C22544A-7EE6-4342-B048-85BDC9FD1C3A}</a:tableStyleId>
              </a:tblPr>
              <a:tblGrid>
                <a:gridCol w="1427480">
                  <a:extLst>
                    <a:ext uri="{9D8B030D-6E8A-4147-A177-3AD203B41FA5}">
                      <a16:colId xmlns:a16="http://schemas.microsoft.com/office/drawing/2014/main" val="20000"/>
                    </a:ext>
                  </a:extLst>
                </a:gridCol>
                <a:gridCol w="1427480">
                  <a:extLst>
                    <a:ext uri="{9D8B030D-6E8A-4147-A177-3AD203B41FA5}">
                      <a16:colId xmlns:a16="http://schemas.microsoft.com/office/drawing/2014/main" val="20001"/>
                    </a:ext>
                  </a:extLst>
                </a:gridCol>
                <a:gridCol w="1427480">
                  <a:extLst>
                    <a:ext uri="{9D8B030D-6E8A-4147-A177-3AD203B41FA5}">
                      <a16:colId xmlns:a16="http://schemas.microsoft.com/office/drawing/2014/main" val="20002"/>
                    </a:ext>
                  </a:extLst>
                </a:gridCol>
                <a:gridCol w="1427480">
                  <a:extLst>
                    <a:ext uri="{9D8B030D-6E8A-4147-A177-3AD203B41FA5}">
                      <a16:colId xmlns:a16="http://schemas.microsoft.com/office/drawing/2014/main" val="20003"/>
                    </a:ext>
                  </a:extLst>
                </a:gridCol>
                <a:gridCol w="1427480">
                  <a:extLst>
                    <a:ext uri="{9D8B030D-6E8A-4147-A177-3AD203B41FA5}">
                      <a16:colId xmlns:a16="http://schemas.microsoft.com/office/drawing/2014/main" val="20004"/>
                    </a:ext>
                  </a:extLst>
                </a:gridCol>
              </a:tblGrid>
              <a:tr h="319444">
                <a:tc>
                  <a:txBody>
                    <a:bodyPr/>
                    <a:lstStyle/>
                    <a:p>
                      <a:endParaRPr lang="en-US" sz="1600" dirty="0"/>
                    </a:p>
                  </a:txBody>
                  <a:tcPr/>
                </a:tc>
                <a:tc gridSpan="2">
                  <a:txBody>
                    <a:bodyPr/>
                    <a:lstStyle/>
                    <a:p>
                      <a:pPr algn="ctr"/>
                      <a:r>
                        <a:rPr lang="en-US" sz="1600" dirty="0" smtClean="0"/>
                        <a:t>Normotensive</a:t>
                      </a:r>
                      <a:endParaRPr lang="en-US" sz="1600" dirty="0"/>
                    </a:p>
                  </a:txBody>
                  <a:tcPr/>
                </a:tc>
                <a:tc hMerge="1">
                  <a:txBody>
                    <a:bodyPr/>
                    <a:lstStyle/>
                    <a:p>
                      <a:endParaRPr lang="en-US" dirty="0"/>
                    </a:p>
                  </a:txBody>
                  <a:tcPr/>
                </a:tc>
                <a:tc gridSpan="2">
                  <a:txBody>
                    <a:bodyPr/>
                    <a:lstStyle/>
                    <a:p>
                      <a:pPr algn="ctr"/>
                      <a:r>
                        <a:rPr lang="en-US" sz="1600" dirty="0" smtClean="0"/>
                        <a:t>Hypertensive</a:t>
                      </a:r>
                      <a:endParaRPr lang="en-US" sz="1600" dirty="0"/>
                    </a:p>
                  </a:txBody>
                  <a:tcPr/>
                </a:tc>
                <a:tc hMerge="1">
                  <a:txBody>
                    <a:bodyPr/>
                    <a:lstStyle/>
                    <a:p>
                      <a:endParaRPr lang="en-US" dirty="0"/>
                    </a:p>
                  </a:txBody>
                  <a:tcPr/>
                </a:tc>
                <a:extLst>
                  <a:ext uri="{0D108BD9-81ED-4DB2-BD59-A6C34878D82A}">
                    <a16:rowId xmlns:a16="http://schemas.microsoft.com/office/drawing/2014/main" val="10000"/>
                  </a:ext>
                </a:extLst>
              </a:tr>
              <a:tr h="319444">
                <a:tc>
                  <a:txBody>
                    <a:bodyPr/>
                    <a:lstStyle/>
                    <a:p>
                      <a:endParaRPr lang="en-US" sz="1600" dirty="0"/>
                    </a:p>
                  </a:txBody>
                  <a:tcPr/>
                </a:tc>
                <a:tc>
                  <a:txBody>
                    <a:bodyPr/>
                    <a:lstStyle/>
                    <a:p>
                      <a:pPr algn="ctr"/>
                      <a:r>
                        <a:rPr lang="en-US" sz="1600" dirty="0" smtClean="0"/>
                        <a:t>Men</a:t>
                      </a:r>
                      <a:endParaRPr lang="en-US" sz="1600" dirty="0"/>
                    </a:p>
                  </a:txBody>
                  <a:tcPr/>
                </a:tc>
                <a:tc>
                  <a:txBody>
                    <a:bodyPr/>
                    <a:lstStyle/>
                    <a:p>
                      <a:pPr algn="ctr"/>
                      <a:r>
                        <a:rPr lang="en-US" sz="1600" dirty="0" smtClean="0"/>
                        <a:t>Women</a:t>
                      </a:r>
                      <a:endParaRPr lang="en-US" sz="1600" dirty="0"/>
                    </a:p>
                  </a:txBody>
                  <a:tcPr/>
                </a:tc>
                <a:tc>
                  <a:txBody>
                    <a:bodyPr/>
                    <a:lstStyle/>
                    <a:p>
                      <a:pPr algn="ctr"/>
                      <a:r>
                        <a:rPr lang="en-US" sz="1600" dirty="0" smtClean="0"/>
                        <a:t>Men</a:t>
                      </a:r>
                      <a:endParaRPr lang="en-US" sz="1600" dirty="0"/>
                    </a:p>
                  </a:txBody>
                  <a:tcPr/>
                </a:tc>
                <a:tc>
                  <a:txBody>
                    <a:bodyPr/>
                    <a:lstStyle/>
                    <a:p>
                      <a:pPr algn="ctr"/>
                      <a:r>
                        <a:rPr lang="en-US" sz="1600" dirty="0" smtClean="0"/>
                        <a:t>Women</a:t>
                      </a:r>
                      <a:endParaRPr lang="en-US" sz="1600" dirty="0"/>
                    </a:p>
                  </a:txBody>
                  <a:tcPr/>
                </a:tc>
                <a:extLst>
                  <a:ext uri="{0D108BD9-81ED-4DB2-BD59-A6C34878D82A}">
                    <a16:rowId xmlns:a16="http://schemas.microsoft.com/office/drawing/2014/main" val="10001"/>
                  </a:ext>
                </a:extLst>
              </a:tr>
              <a:tr h="319444">
                <a:tc>
                  <a:txBody>
                    <a:bodyPr/>
                    <a:lstStyle/>
                    <a:p>
                      <a:endParaRPr lang="en-US" sz="1600" dirty="0"/>
                    </a:p>
                  </a:txBody>
                  <a:tcPr/>
                </a:tc>
                <a:tc>
                  <a:txBody>
                    <a:bodyPr/>
                    <a:lstStyle/>
                    <a:p>
                      <a:pPr algn="ctr"/>
                      <a:r>
                        <a:rPr lang="en-US" sz="1600" dirty="0" smtClean="0"/>
                        <a:t>(n=1200)</a:t>
                      </a:r>
                      <a:endParaRPr lang="en-US" sz="1600" dirty="0"/>
                    </a:p>
                  </a:txBody>
                  <a:tcPr/>
                </a:tc>
                <a:tc>
                  <a:txBody>
                    <a:bodyPr/>
                    <a:lstStyle/>
                    <a:p>
                      <a:pPr algn="ctr"/>
                      <a:r>
                        <a:rPr lang="en-US" sz="1600" dirty="0" smtClean="0"/>
                        <a:t>(n=1400)</a:t>
                      </a:r>
                      <a:endParaRPr lang="en-US" sz="1600" dirty="0"/>
                    </a:p>
                  </a:txBody>
                  <a:tcPr/>
                </a:tc>
                <a:tc>
                  <a:txBody>
                    <a:bodyPr/>
                    <a:lstStyle/>
                    <a:p>
                      <a:pPr algn="ctr"/>
                      <a:r>
                        <a:rPr lang="en-US" sz="1600" dirty="0" smtClean="0"/>
                        <a:t>(n=1100)</a:t>
                      </a:r>
                      <a:endParaRPr lang="en-US" sz="1600" dirty="0"/>
                    </a:p>
                  </a:txBody>
                  <a:tcPr/>
                </a:tc>
                <a:tc>
                  <a:txBody>
                    <a:bodyPr/>
                    <a:lstStyle/>
                    <a:p>
                      <a:pPr algn="ctr"/>
                      <a:r>
                        <a:rPr lang="en-US" sz="1600" dirty="0" smtClean="0"/>
                        <a:t>(n=1300)</a:t>
                      </a:r>
                      <a:endParaRPr lang="en-US" sz="1600" dirty="0"/>
                    </a:p>
                  </a:txBody>
                  <a:tcPr/>
                </a:tc>
                <a:extLst>
                  <a:ext uri="{0D108BD9-81ED-4DB2-BD59-A6C34878D82A}">
                    <a16:rowId xmlns:a16="http://schemas.microsoft.com/office/drawing/2014/main" val="10002"/>
                  </a:ext>
                </a:extLst>
              </a:tr>
              <a:tr h="319444">
                <a:tc>
                  <a:txBody>
                    <a:bodyPr/>
                    <a:lstStyle/>
                    <a:p>
                      <a:r>
                        <a:rPr lang="en-US" sz="1600" dirty="0" smtClean="0"/>
                        <a:t>Age</a:t>
                      </a:r>
                      <a:endParaRPr lang="en-US" sz="1600" dirty="0"/>
                    </a:p>
                  </a:txBody>
                  <a:tcPr/>
                </a:tc>
                <a:tc>
                  <a:txBody>
                    <a:bodyPr/>
                    <a:lstStyle/>
                    <a:p>
                      <a:pPr algn="ctr"/>
                      <a:r>
                        <a:rPr lang="en-US" sz="1600" dirty="0" smtClean="0"/>
                        <a:t>55 ± 10</a:t>
                      </a:r>
                      <a:endParaRPr lang="en-US" sz="1600" dirty="0"/>
                    </a:p>
                  </a:txBody>
                  <a:tcPr/>
                </a:tc>
                <a:tc>
                  <a:txBody>
                    <a:bodyPr/>
                    <a:lstStyle/>
                    <a:p>
                      <a:pPr algn="ctr"/>
                      <a:r>
                        <a:rPr lang="en-US" sz="1600" dirty="0" smtClean="0"/>
                        <a:t>55 ± 10</a:t>
                      </a:r>
                      <a:endParaRPr lang="en-US" sz="1600" dirty="0"/>
                    </a:p>
                  </a:txBody>
                  <a:tcPr/>
                </a:tc>
                <a:tc>
                  <a:txBody>
                    <a:bodyPr/>
                    <a:lstStyle/>
                    <a:p>
                      <a:pPr algn="ctr"/>
                      <a:r>
                        <a:rPr lang="en-US" sz="1600" dirty="0" smtClean="0"/>
                        <a:t>60 ± 10</a:t>
                      </a:r>
                      <a:endParaRPr lang="en-US" sz="1600" dirty="0"/>
                    </a:p>
                  </a:txBody>
                  <a:tcPr/>
                </a:tc>
                <a:tc>
                  <a:txBody>
                    <a:bodyPr/>
                    <a:lstStyle/>
                    <a:p>
                      <a:pPr algn="ctr"/>
                      <a:r>
                        <a:rPr lang="en-US" sz="1600" dirty="0" smtClean="0"/>
                        <a:t>64 ± 10</a:t>
                      </a:r>
                      <a:endParaRPr lang="en-US" sz="1600" dirty="0"/>
                    </a:p>
                  </a:txBody>
                  <a:tcPr/>
                </a:tc>
                <a:extLst>
                  <a:ext uri="{0D108BD9-81ED-4DB2-BD59-A6C34878D82A}">
                    <a16:rowId xmlns:a16="http://schemas.microsoft.com/office/drawing/2014/main" val="10003"/>
                  </a:ext>
                </a:extLst>
              </a:tr>
              <a:tr h="551369">
                <a:tc>
                  <a:txBody>
                    <a:bodyPr/>
                    <a:lstStyle/>
                    <a:p>
                      <a:r>
                        <a:rPr lang="en-US" sz="1600" dirty="0" smtClean="0"/>
                        <a:t>Blood Pressure</a:t>
                      </a:r>
                    </a:p>
                    <a:p>
                      <a:r>
                        <a:rPr lang="en-US" sz="1600" dirty="0" smtClean="0"/>
                        <a:t>(mm Hg)</a:t>
                      </a:r>
                      <a:endParaRPr lang="en-US" sz="1600" dirty="0"/>
                    </a:p>
                  </a:txBody>
                  <a:tcPr/>
                </a:tc>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tc>
                  <a:txBody>
                    <a:bodyPr/>
                    <a:lstStyle/>
                    <a:p>
                      <a:pPr algn="ctr"/>
                      <a:endParaRPr lang="en-US" sz="1600"/>
                    </a:p>
                  </a:txBody>
                  <a:tcPr/>
                </a:tc>
                <a:extLst>
                  <a:ext uri="{0D108BD9-81ED-4DB2-BD59-A6C34878D82A}">
                    <a16:rowId xmlns:a16="http://schemas.microsoft.com/office/drawing/2014/main" val="10004"/>
                  </a:ext>
                </a:extLst>
              </a:tr>
              <a:tr h="319444">
                <a:tc>
                  <a:txBody>
                    <a:bodyPr/>
                    <a:lstStyle/>
                    <a:p>
                      <a:pPr lvl="1"/>
                      <a:r>
                        <a:rPr lang="en-US" sz="1600" dirty="0" smtClean="0"/>
                        <a:t>Systolic</a:t>
                      </a:r>
                      <a:endParaRPr lang="en-US" sz="1600" dirty="0"/>
                    </a:p>
                  </a:txBody>
                  <a:tcPr/>
                </a:tc>
                <a:tc>
                  <a:txBody>
                    <a:bodyPr/>
                    <a:lstStyle/>
                    <a:p>
                      <a:pPr algn="ctr"/>
                      <a:r>
                        <a:rPr lang="en-US" sz="1600" dirty="0" smtClean="0"/>
                        <a:t>123 ± 9</a:t>
                      </a:r>
                      <a:endParaRPr lang="en-US" sz="1600" dirty="0"/>
                    </a:p>
                  </a:txBody>
                  <a:tcPr/>
                </a:tc>
                <a:tc>
                  <a:txBody>
                    <a:bodyPr/>
                    <a:lstStyle/>
                    <a:p>
                      <a:pPr algn="ctr"/>
                      <a:r>
                        <a:rPr lang="en-US" sz="1600" dirty="0" smtClean="0"/>
                        <a:t>121 ± 11</a:t>
                      </a:r>
                      <a:endParaRPr lang="en-US" sz="1600" dirty="0"/>
                    </a:p>
                  </a:txBody>
                  <a:tcPr/>
                </a:tc>
                <a:tc>
                  <a:txBody>
                    <a:bodyPr/>
                    <a:lstStyle/>
                    <a:p>
                      <a:pPr algn="ctr"/>
                      <a:r>
                        <a:rPr lang="en-US" sz="1600" dirty="0" smtClean="0"/>
                        <a:t>153 ± 17</a:t>
                      </a:r>
                      <a:endParaRPr lang="en-US" sz="1600" dirty="0"/>
                    </a:p>
                  </a:txBody>
                  <a:tcPr/>
                </a:tc>
                <a:tc>
                  <a:txBody>
                    <a:bodyPr/>
                    <a:lstStyle/>
                    <a:p>
                      <a:pPr algn="ctr"/>
                      <a:r>
                        <a:rPr lang="en-US" sz="1600" dirty="0" smtClean="0"/>
                        <a:t>156 ± 20</a:t>
                      </a:r>
                      <a:endParaRPr lang="en-US" sz="1600" dirty="0"/>
                    </a:p>
                  </a:txBody>
                  <a:tcPr/>
                </a:tc>
                <a:extLst>
                  <a:ext uri="{0D108BD9-81ED-4DB2-BD59-A6C34878D82A}">
                    <a16:rowId xmlns:a16="http://schemas.microsoft.com/office/drawing/2014/main" val="10005"/>
                  </a:ext>
                </a:extLst>
              </a:tr>
              <a:tr h="319444">
                <a:tc>
                  <a:txBody>
                    <a:bodyPr/>
                    <a:lstStyle/>
                    <a:p>
                      <a:pPr lvl="1"/>
                      <a:r>
                        <a:rPr lang="en-US" sz="1600" dirty="0" smtClean="0"/>
                        <a:t>Diastolic</a:t>
                      </a:r>
                      <a:endParaRPr lang="en-US" sz="1600" dirty="0"/>
                    </a:p>
                  </a:txBody>
                  <a:tcPr/>
                </a:tc>
                <a:tc>
                  <a:txBody>
                    <a:bodyPr/>
                    <a:lstStyle/>
                    <a:p>
                      <a:pPr algn="ctr"/>
                      <a:r>
                        <a:rPr lang="en-US" sz="1600" dirty="0" smtClean="0"/>
                        <a:t>78 ± 7</a:t>
                      </a:r>
                      <a:endParaRPr lang="en-US" sz="1600" dirty="0"/>
                    </a:p>
                  </a:txBody>
                  <a:tcPr/>
                </a:tc>
                <a:tc>
                  <a:txBody>
                    <a:bodyPr/>
                    <a:lstStyle/>
                    <a:p>
                      <a:pPr algn="ctr"/>
                      <a:r>
                        <a:rPr lang="en-US" sz="1600" dirty="0" smtClean="0"/>
                        <a:t>76 ± 7</a:t>
                      </a:r>
                      <a:endParaRPr lang="en-US" sz="1600" dirty="0"/>
                    </a:p>
                  </a:txBody>
                  <a:tcPr/>
                </a:tc>
                <a:tc>
                  <a:txBody>
                    <a:bodyPr/>
                    <a:lstStyle/>
                    <a:p>
                      <a:pPr algn="ctr"/>
                      <a:r>
                        <a:rPr lang="en-US" sz="1600" dirty="0" smtClean="0"/>
                        <a:t>91 ± 10</a:t>
                      </a:r>
                      <a:endParaRPr lang="en-US" sz="1600" dirty="0"/>
                    </a:p>
                  </a:txBody>
                  <a:tcPr/>
                </a:tc>
                <a:tc>
                  <a:txBody>
                    <a:bodyPr/>
                    <a:lstStyle/>
                    <a:p>
                      <a:pPr algn="ctr"/>
                      <a:r>
                        <a:rPr lang="en-US" sz="1600" dirty="0" smtClean="0"/>
                        <a:t>88 ± 10</a:t>
                      </a:r>
                      <a:endParaRPr lang="en-US" sz="16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008162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2917826" y="3346232"/>
            <a:ext cx="6480174" cy="2799007"/>
          </a:xfrm>
        </p:spPr>
        <p:txBody>
          <a:bodyPr>
            <a:normAutofit/>
          </a:bodyPr>
          <a:lstStyle/>
          <a:p>
            <a:r>
              <a:rPr lang="en-US" sz="2800" dirty="0"/>
              <a:t>Objective: Identify the position of a data value in a data set, using various measures of position, such as percentiles, </a:t>
            </a:r>
            <a:r>
              <a:rPr lang="en-US" sz="2800" dirty="0" err="1"/>
              <a:t>deciles</a:t>
            </a:r>
            <a:r>
              <a:rPr lang="en-US" sz="2800" dirty="0"/>
              <a:t>, and quartiles.</a:t>
            </a:r>
          </a:p>
          <a:p>
            <a:endParaRPr lang="en-US" dirty="0"/>
          </a:p>
          <a:p>
            <a:endParaRPr lang="en-US" dirty="0"/>
          </a:p>
        </p:txBody>
      </p:sp>
      <p:sp>
        <p:nvSpPr>
          <p:cNvPr id="2" name="Title 1"/>
          <p:cNvSpPr>
            <a:spLocks noGrp="1"/>
          </p:cNvSpPr>
          <p:nvPr>
            <p:ph type="title"/>
          </p:nvPr>
        </p:nvSpPr>
        <p:spPr/>
        <p:txBody>
          <a:bodyPr/>
          <a:lstStyle/>
          <a:p>
            <a:r>
              <a:rPr lang="en-US" dirty="0" smtClean="0"/>
              <a:t>Measures of Position</a:t>
            </a:r>
            <a:endParaRPr lang="en-US" dirty="0"/>
          </a:p>
        </p:txBody>
      </p:sp>
    </p:spTree>
    <p:extLst>
      <p:ext uri="{BB962C8B-B14F-4D97-AF65-F5344CB8AC3E}">
        <p14:creationId xmlns:p14="http://schemas.microsoft.com/office/powerpoint/2010/main" val="14176160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Scores (</a:t>
            </a:r>
            <a:r>
              <a:rPr lang="en-US" i="1" dirty="0" smtClean="0"/>
              <a:t>Z</a:t>
            </a:r>
            <a:r>
              <a:rPr lang="en-US" dirty="0" smtClean="0"/>
              <a:t> Scores)</a:t>
            </a:r>
            <a:endParaRPr lang="en-US" dirty="0"/>
          </a:p>
        </p:txBody>
      </p:sp>
      <p:sp>
        <p:nvSpPr>
          <p:cNvPr id="3" name="Content Placeholder 2"/>
          <p:cNvSpPr>
            <a:spLocks noGrp="1"/>
          </p:cNvSpPr>
          <p:nvPr>
            <p:ph sz="quarter" idx="1"/>
          </p:nvPr>
        </p:nvSpPr>
        <p:spPr>
          <a:xfrm>
            <a:off x="1825752" y="1527048"/>
            <a:ext cx="8503920" cy="5073567"/>
          </a:xfrm>
        </p:spPr>
        <p:txBody>
          <a:bodyPr>
            <a:normAutofit/>
          </a:bodyPr>
          <a:lstStyle/>
          <a:p>
            <a:r>
              <a:rPr lang="en-US" dirty="0" smtClean="0"/>
              <a:t>Suppose you got a 90 on a music test, and a 45 on an English test.</a:t>
            </a:r>
          </a:p>
          <a:p>
            <a:pPr lvl="1"/>
            <a:r>
              <a:rPr lang="en-US" dirty="0" smtClean="0"/>
              <a:t>Direct comparison of raw scores is impossible, since the exams might not be equivalent in terms of the number of questions, value of each question, and so on.</a:t>
            </a:r>
          </a:p>
          <a:p>
            <a:pPr lvl="1"/>
            <a:r>
              <a:rPr lang="en-US" dirty="0" smtClean="0"/>
              <a:t>However, a comparison of a </a:t>
            </a:r>
            <a:r>
              <a:rPr lang="en-US" i="1" dirty="0" smtClean="0"/>
              <a:t>relative </a:t>
            </a:r>
            <a:r>
              <a:rPr lang="en-US" dirty="0" smtClean="0"/>
              <a:t>standard similar to both can be made.</a:t>
            </a:r>
          </a:p>
          <a:p>
            <a:pPr lvl="2"/>
            <a:r>
              <a:rPr lang="en-US" dirty="0" smtClean="0"/>
              <a:t>This comparison uses the mean and standard deviation and is called a </a:t>
            </a:r>
            <a:r>
              <a:rPr lang="en-US" b="1" u="sng" dirty="0" smtClean="0"/>
              <a:t>standard score</a:t>
            </a:r>
            <a:r>
              <a:rPr lang="en-US" dirty="0" smtClean="0"/>
              <a:t>, or </a:t>
            </a:r>
            <a:r>
              <a:rPr lang="en-US" b="1" i="1" u="sng" dirty="0" smtClean="0"/>
              <a:t>z</a:t>
            </a:r>
            <a:r>
              <a:rPr lang="en-US" b="1" u="sng" dirty="0" smtClean="0"/>
              <a:t> score</a:t>
            </a:r>
            <a:r>
              <a:rPr lang="en-US" dirty="0" smtClean="0"/>
              <a:t>.</a:t>
            </a:r>
          </a:p>
          <a:p>
            <a:pPr lvl="2"/>
            <a:r>
              <a:rPr lang="en-US" dirty="0" smtClean="0"/>
              <a:t>A </a:t>
            </a:r>
            <a:r>
              <a:rPr lang="en-US" i="1" dirty="0" smtClean="0"/>
              <a:t>z</a:t>
            </a:r>
            <a:r>
              <a:rPr lang="en-US" dirty="0" smtClean="0"/>
              <a:t> score tells how many standard deviations a data value is above or below the mean for a specific distribution of values.</a:t>
            </a:r>
          </a:p>
          <a:p>
            <a:pPr lvl="3"/>
            <a:r>
              <a:rPr lang="en-US" dirty="0" smtClean="0"/>
              <a:t>Z&gt;0: above the mean</a:t>
            </a:r>
          </a:p>
          <a:p>
            <a:pPr lvl="3"/>
            <a:r>
              <a:rPr lang="en-US" dirty="0" smtClean="0"/>
              <a:t>Z=0: equal to the mean</a:t>
            </a:r>
          </a:p>
          <a:p>
            <a:pPr lvl="3"/>
            <a:r>
              <a:rPr lang="en-US" dirty="0" smtClean="0"/>
              <a:t>Z&lt;0: below the mean</a:t>
            </a:r>
            <a:endParaRPr lang="en-US" dirty="0"/>
          </a:p>
        </p:txBody>
      </p:sp>
    </p:spTree>
    <p:extLst>
      <p:ext uri="{BB962C8B-B14F-4D97-AF65-F5344CB8AC3E}">
        <p14:creationId xmlns:p14="http://schemas.microsoft.com/office/powerpoint/2010/main" val="9232437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Scores (</a:t>
            </a:r>
            <a:r>
              <a:rPr lang="en-US" i="1" dirty="0"/>
              <a:t>Z</a:t>
            </a:r>
            <a:r>
              <a:rPr lang="en-US" dirty="0"/>
              <a:t> </a:t>
            </a:r>
            <a:r>
              <a:rPr lang="en-US" dirty="0" smtClean="0"/>
              <a:t>Scores</a:t>
            </a:r>
            <a:r>
              <a:rPr lang="en-US" dirty="0"/>
              <a:t>)</a:t>
            </a:r>
          </a:p>
        </p:txBody>
      </p:sp>
      <p:sp>
        <p:nvSpPr>
          <p:cNvPr id="3" name="Content Placeholder 2"/>
          <p:cNvSpPr>
            <a:spLocks noGrp="1"/>
          </p:cNvSpPr>
          <p:nvPr>
            <p:ph sz="quarter" idx="1"/>
          </p:nvPr>
        </p:nvSpPr>
        <p:spPr>
          <a:xfrm>
            <a:off x="1825752" y="1527048"/>
            <a:ext cx="8503920" cy="3001636"/>
          </a:xfrm>
        </p:spPr>
        <p:txBody>
          <a:bodyPr>
            <a:normAutofit/>
          </a:bodyPr>
          <a:lstStyle/>
          <a:p>
            <a:r>
              <a:rPr lang="en-US" dirty="0" smtClean="0"/>
              <a:t>A </a:t>
            </a:r>
            <a:r>
              <a:rPr lang="en-US" b="1" i="1" u="sng" dirty="0" smtClean="0"/>
              <a:t>z</a:t>
            </a:r>
            <a:r>
              <a:rPr lang="en-US" b="1" u="sng" dirty="0" smtClean="0"/>
              <a:t> score</a:t>
            </a:r>
            <a:r>
              <a:rPr lang="en-US" dirty="0" smtClean="0"/>
              <a:t> or </a:t>
            </a:r>
            <a:r>
              <a:rPr lang="en-US" b="1" u="sng" dirty="0" smtClean="0"/>
              <a:t> standard score</a:t>
            </a:r>
            <a:r>
              <a:rPr lang="en-US" dirty="0" smtClean="0"/>
              <a:t> for a value is obtained by subtracting the mean from the value and dividing that result by the standard deviation.</a:t>
            </a:r>
          </a:p>
          <a:p>
            <a:pPr lvl="1"/>
            <a:r>
              <a:rPr lang="en-US" dirty="0" smtClean="0"/>
              <a:t>Denoted </a:t>
            </a:r>
            <a:r>
              <a:rPr lang="en-US" i="1" dirty="0" smtClean="0"/>
              <a:t>z</a:t>
            </a:r>
            <a:endParaRPr lang="en-US" dirty="0" smtClean="0"/>
          </a:p>
          <a:p>
            <a:pPr lvl="1"/>
            <a:r>
              <a:rPr lang="en-US" dirty="0" smtClean="0"/>
              <a:t>Represents the number of standard deviations a data value falls above or below the mean</a:t>
            </a:r>
          </a:p>
        </p:txBody>
      </p:sp>
      <p:pic>
        <p:nvPicPr>
          <p:cNvPr id="4" name="Picture 3"/>
          <p:cNvPicPr>
            <a:picLocks noChangeAspect="1"/>
          </p:cNvPicPr>
          <p:nvPr/>
        </p:nvPicPr>
        <p:blipFill>
          <a:blip r:embed="rId3"/>
          <a:stretch>
            <a:fillRect/>
          </a:stretch>
        </p:blipFill>
        <p:spPr>
          <a:xfrm>
            <a:off x="2229800" y="4820977"/>
            <a:ext cx="2853674" cy="1543791"/>
          </a:xfrm>
          <a:prstGeom prst="rect">
            <a:avLst/>
          </a:prstGeom>
        </p:spPr>
      </p:pic>
      <p:pic>
        <p:nvPicPr>
          <p:cNvPr id="5" name="Picture 4"/>
          <p:cNvPicPr>
            <a:picLocks noChangeAspect="1"/>
          </p:cNvPicPr>
          <p:nvPr/>
        </p:nvPicPr>
        <p:blipFill>
          <a:blip r:embed="rId4"/>
          <a:stretch>
            <a:fillRect/>
          </a:stretch>
        </p:blipFill>
        <p:spPr>
          <a:xfrm>
            <a:off x="6921929" y="4820976"/>
            <a:ext cx="2899317" cy="1543792"/>
          </a:xfrm>
          <a:prstGeom prst="rect">
            <a:avLst/>
          </a:prstGeom>
        </p:spPr>
      </p:pic>
      <p:sp>
        <p:nvSpPr>
          <p:cNvPr id="6" name="TextBox 5"/>
          <p:cNvSpPr txBox="1"/>
          <p:nvPr/>
        </p:nvSpPr>
        <p:spPr>
          <a:xfrm>
            <a:off x="2890069" y="4297756"/>
            <a:ext cx="1576072" cy="523220"/>
          </a:xfrm>
          <a:prstGeom prst="rect">
            <a:avLst/>
          </a:prstGeom>
          <a:noFill/>
        </p:spPr>
        <p:txBody>
          <a:bodyPr wrap="none" rtlCol="0">
            <a:spAutoFit/>
          </a:bodyPr>
          <a:lstStyle/>
          <a:p>
            <a:r>
              <a:rPr lang="en-US" sz="2800" dirty="0"/>
              <a:t>Samples</a:t>
            </a:r>
          </a:p>
        </p:txBody>
      </p:sp>
      <p:sp>
        <p:nvSpPr>
          <p:cNvPr id="7" name="TextBox 6"/>
          <p:cNvSpPr txBox="1"/>
          <p:nvPr/>
        </p:nvSpPr>
        <p:spPr>
          <a:xfrm>
            <a:off x="7353841" y="4297756"/>
            <a:ext cx="2082596" cy="523220"/>
          </a:xfrm>
          <a:prstGeom prst="rect">
            <a:avLst/>
          </a:prstGeom>
          <a:noFill/>
        </p:spPr>
        <p:txBody>
          <a:bodyPr wrap="none" rtlCol="0">
            <a:spAutoFit/>
          </a:bodyPr>
          <a:lstStyle/>
          <a:p>
            <a:r>
              <a:rPr lang="en-US" sz="2800" dirty="0"/>
              <a:t>Populations</a:t>
            </a:r>
          </a:p>
        </p:txBody>
      </p:sp>
    </p:spTree>
    <p:extLst>
      <p:ext uri="{BB962C8B-B14F-4D97-AF65-F5344CB8AC3E}">
        <p14:creationId xmlns:p14="http://schemas.microsoft.com/office/powerpoint/2010/main" val="3604658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Scores (</a:t>
            </a:r>
            <a:r>
              <a:rPr lang="en-US" i="1" dirty="0" smtClean="0"/>
              <a:t>Z</a:t>
            </a:r>
            <a:r>
              <a:rPr lang="en-US" dirty="0" smtClean="0"/>
              <a:t> Scores)</a:t>
            </a:r>
            <a:endParaRPr lang="en-US" dirty="0"/>
          </a:p>
        </p:txBody>
      </p:sp>
      <p:sp>
        <p:nvSpPr>
          <p:cNvPr id="3" name="Content Placeholder 2"/>
          <p:cNvSpPr>
            <a:spLocks noGrp="1"/>
          </p:cNvSpPr>
          <p:nvPr>
            <p:ph sz="quarter" idx="1"/>
          </p:nvPr>
        </p:nvSpPr>
        <p:spPr>
          <a:xfrm>
            <a:off x="1825752" y="1527049"/>
            <a:ext cx="8503920" cy="4919616"/>
          </a:xfrm>
        </p:spPr>
        <p:txBody>
          <a:bodyPr>
            <a:normAutofit/>
          </a:bodyPr>
          <a:lstStyle/>
          <a:p>
            <a:r>
              <a:rPr lang="en-US" dirty="0" smtClean="0"/>
              <a:t>Example</a:t>
            </a:r>
          </a:p>
          <a:p>
            <a:pPr lvl="1"/>
            <a:r>
              <a:rPr lang="en-US" sz="2800" dirty="0"/>
              <a:t>A student scored 65 on a calculus test that had a mean of 50 and standard deviation of 10; she scored 30 on a history test with a mean of 25 and standard deviation of 5.  Compare her relative positions on the two tests.</a:t>
            </a:r>
          </a:p>
          <a:p>
            <a:pPr lvl="1"/>
            <a:endParaRPr lang="en-US" sz="2800" dirty="0"/>
          </a:p>
          <a:p>
            <a:pPr lvl="2"/>
            <a:r>
              <a:rPr lang="en-US" dirty="0" smtClean="0"/>
              <a:t>When all data for a  variable are transformed into z scores, the resulting distribution will have a mean of 0 and a standard deviation of 1.  A z score, then, is actually the number of standard deviations each value is from the mean for a specific distribution.</a:t>
            </a:r>
          </a:p>
          <a:p>
            <a:pPr lvl="1"/>
            <a:r>
              <a:rPr lang="en-US" dirty="0" smtClean="0"/>
              <a:t>How many standard deviations was the calculus score from the mean?  Above or below?</a:t>
            </a:r>
            <a:endParaRPr lang="en-US" dirty="0"/>
          </a:p>
        </p:txBody>
      </p:sp>
    </p:spTree>
    <p:extLst>
      <p:ext uri="{BB962C8B-B14F-4D97-AF65-F5344CB8AC3E}">
        <p14:creationId xmlns:p14="http://schemas.microsoft.com/office/powerpoint/2010/main" val="1105040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Percentiles</a:t>
            </a:r>
            <a:endParaRPr lang="en-US" dirty="0"/>
          </a:p>
        </p:txBody>
      </p:sp>
      <p:sp>
        <p:nvSpPr>
          <p:cNvPr id="3" name="Content Placeholder 2"/>
          <p:cNvSpPr>
            <a:spLocks noGrp="1"/>
          </p:cNvSpPr>
          <p:nvPr>
            <p:ph sz="quarter" idx="1"/>
          </p:nvPr>
        </p:nvSpPr>
        <p:spPr/>
        <p:txBody>
          <a:bodyPr/>
          <a:lstStyle/>
          <a:p>
            <a:r>
              <a:rPr lang="en-US" dirty="0" smtClean="0"/>
              <a:t>Divide the data set into 100 equal parts.</a:t>
            </a:r>
          </a:p>
          <a:p>
            <a:r>
              <a:rPr lang="en-US" dirty="0" smtClean="0"/>
              <a:t>For standardized tests, when they tell you that you scored in the 77</a:t>
            </a:r>
            <a:r>
              <a:rPr lang="en-US" baseline="30000" dirty="0" smtClean="0"/>
              <a:t>th</a:t>
            </a:r>
            <a:r>
              <a:rPr lang="en-US" dirty="0" smtClean="0"/>
              <a:t> percentile, that means you scored higher than 77% of the people who took the test.</a:t>
            </a:r>
          </a:p>
          <a:p>
            <a:r>
              <a:rPr lang="en-US" dirty="0" smtClean="0"/>
              <a:t>***Different from </a:t>
            </a:r>
            <a:r>
              <a:rPr lang="en-US" dirty="0" err="1" smtClean="0"/>
              <a:t>percents</a:t>
            </a:r>
            <a:r>
              <a:rPr lang="en-US" dirty="0" smtClean="0"/>
              <a:t> – scoring a 72% and scoring in the 72</a:t>
            </a:r>
            <a:r>
              <a:rPr lang="en-US" baseline="30000" dirty="0" smtClean="0"/>
              <a:t>nd</a:t>
            </a:r>
            <a:r>
              <a:rPr lang="en-US" dirty="0" smtClean="0"/>
              <a:t> percentile are two different things.</a:t>
            </a:r>
          </a:p>
          <a:p>
            <a:pPr lvl="1"/>
            <a:r>
              <a:rPr lang="en-US" dirty="0" smtClean="0"/>
              <a:t>Percent tells you how many you got correct.</a:t>
            </a:r>
          </a:p>
          <a:p>
            <a:pPr lvl="1"/>
            <a:r>
              <a:rPr lang="en-US" dirty="0" smtClean="0"/>
              <a:t>Percentile compares you to others taking the test.</a:t>
            </a:r>
            <a:endParaRPr lang="en-US" dirty="0"/>
          </a:p>
        </p:txBody>
      </p:sp>
    </p:spTree>
    <p:extLst>
      <p:ext uri="{BB962C8B-B14F-4D97-AF65-F5344CB8AC3E}">
        <p14:creationId xmlns:p14="http://schemas.microsoft.com/office/powerpoint/2010/main" val="2655904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Percentiles</a:t>
            </a:r>
            <a:endParaRPr lang="en-US" dirty="0"/>
          </a:p>
        </p:txBody>
      </p:sp>
      <p:sp>
        <p:nvSpPr>
          <p:cNvPr id="3" name="Content Placeholder 2"/>
          <p:cNvSpPr>
            <a:spLocks noGrp="1"/>
          </p:cNvSpPr>
          <p:nvPr>
            <p:ph sz="half" idx="1"/>
          </p:nvPr>
        </p:nvSpPr>
        <p:spPr>
          <a:xfrm>
            <a:off x="1742433" y="1883364"/>
            <a:ext cx="4038600" cy="2034548"/>
          </a:xfrm>
        </p:spPr>
        <p:txBody>
          <a:bodyPr/>
          <a:lstStyle/>
          <a:p>
            <a:r>
              <a:rPr lang="en-US" dirty="0" smtClean="0"/>
              <a:t>The percentile corresponding to a given value X is computed by using the following formula:</a:t>
            </a:r>
            <a:endParaRPr lang="en-US" dirty="0"/>
          </a:p>
        </p:txBody>
      </p:sp>
      <p:sp>
        <p:nvSpPr>
          <p:cNvPr id="4" name="Content Placeholder 3"/>
          <p:cNvSpPr>
            <a:spLocks noGrp="1"/>
          </p:cNvSpPr>
          <p:nvPr>
            <p:ph sz="half" idx="2"/>
          </p:nvPr>
        </p:nvSpPr>
        <p:spPr>
          <a:xfrm>
            <a:off x="6324600" y="1883364"/>
            <a:ext cx="4038600" cy="1822867"/>
          </a:xfrm>
        </p:spPr>
        <p:txBody>
          <a:bodyPr/>
          <a:lstStyle/>
          <a:p>
            <a:r>
              <a:rPr lang="en-US" dirty="0" smtClean="0"/>
              <a:t>Finding the value that corresponds to a given percentile uses the following formula:</a:t>
            </a:r>
            <a:endParaRPr lang="en-US" dirty="0"/>
          </a:p>
        </p:txBody>
      </p:sp>
      <p:pic>
        <p:nvPicPr>
          <p:cNvPr id="9" name="Picture 8"/>
          <p:cNvPicPr>
            <a:picLocks noChangeAspect="1"/>
          </p:cNvPicPr>
          <p:nvPr/>
        </p:nvPicPr>
        <p:blipFill>
          <a:blip r:embed="rId3"/>
          <a:stretch>
            <a:fillRect/>
          </a:stretch>
        </p:blipFill>
        <p:spPr>
          <a:xfrm>
            <a:off x="1206500" y="3429000"/>
            <a:ext cx="4838995" cy="977825"/>
          </a:xfrm>
          <a:prstGeom prst="rect">
            <a:avLst/>
          </a:prstGeom>
        </p:spPr>
      </p:pic>
      <p:sp>
        <p:nvSpPr>
          <p:cNvPr id="10" name="TextBox 9"/>
          <p:cNvSpPr txBox="1"/>
          <p:nvPr/>
        </p:nvSpPr>
        <p:spPr>
          <a:xfrm>
            <a:off x="1825753" y="4580019"/>
            <a:ext cx="4204229" cy="1631216"/>
          </a:xfrm>
          <a:prstGeom prst="rect">
            <a:avLst/>
          </a:prstGeom>
          <a:noFill/>
        </p:spPr>
        <p:txBody>
          <a:bodyPr wrap="square" rtlCol="0">
            <a:spAutoFit/>
          </a:bodyPr>
          <a:lstStyle/>
          <a:p>
            <a:r>
              <a:rPr lang="en-US" sz="2000" dirty="0"/>
              <a:t>B = number of values BELOW 	given value</a:t>
            </a:r>
          </a:p>
          <a:p>
            <a:r>
              <a:rPr lang="en-US" sz="2000" dirty="0"/>
              <a:t>E = number of values EQUAL to 	given value</a:t>
            </a:r>
          </a:p>
          <a:p>
            <a:r>
              <a:rPr lang="en-US" sz="2000" dirty="0"/>
              <a:t>n = total number of values</a:t>
            </a:r>
          </a:p>
        </p:txBody>
      </p:sp>
      <p:pic>
        <p:nvPicPr>
          <p:cNvPr id="11" name="Picture 10"/>
          <p:cNvPicPr>
            <a:picLocks noChangeAspect="1"/>
          </p:cNvPicPr>
          <p:nvPr/>
        </p:nvPicPr>
        <p:blipFill>
          <a:blip r:embed="rId4"/>
          <a:stretch>
            <a:fillRect/>
          </a:stretch>
        </p:blipFill>
        <p:spPr>
          <a:xfrm>
            <a:off x="7132630" y="3136518"/>
            <a:ext cx="2068290" cy="937194"/>
          </a:xfrm>
          <a:prstGeom prst="rect">
            <a:avLst/>
          </a:prstGeom>
        </p:spPr>
      </p:pic>
      <p:sp>
        <p:nvSpPr>
          <p:cNvPr id="12" name="TextBox 11"/>
          <p:cNvSpPr txBox="1"/>
          <p:nvPr/>
        </p:nvSpPr>
        <p:spPr>
          <a:xfrm>
            <a:off x="6324600" y="4043261"/>
            <a:ext cx="4317706" cy="2431435"/>
          </a:xfrm>
          <a:prstGeom prst="rect">
            <a:avLst/>
          </a:prstGeom>
          <a:noFill/>
        </p:spPr>
        <p:txBody>
          <a:bodyPr wrap="square" rtlCol="0">
            <a:spAutoFit/>
          </a:bodyPr>
          <a:lstStyle/>
          <a:p>
            <a:r>
              <a:rPr lang="en-US" sz="2000" dirty="0"/>
              <a:t>c = value at given percentile</a:t>
            </a:r>
          </a:p>
          <a:p>
            <a:r>
              <a:rPr lang="en-US" sz="2000" dirty="0"/>
              <a:t>n = total number of values</a:t>
            </a:r>
          </a:p>
          <a:p>
            <a:r>
              <a:rPr lang="en-US" sz="2000" dirty="0"/>
              <a:t>P = percentile</a:t>
            </a:r>
          </a:p>
          <a:p>
            <a:endParaRPr lang="en-US" sz="2000" dirty="0"/>
          </a:p>
          <a:p>
            <a:r>
              <a:rPr lang="en-US" dirty="0"/>
              <a:t>When c is not whole, round up to nearest whole number.</a:t>
            </a:r>
          </a:p>
          <a:p>
            <a:r>
              <a:rPr lang="en-US" dirty="0"/>
              <a:t>When c is whole, use value halfway between c and (c+1) values</a:t>
            </a:r>
          </a:p>
        </p:txBody>
      </p:sp>
    </p:spTree>
    <p:extLst>
      <p:ext uri="{BB962C8B-B14F-4D97-AF65-F5344CB8AC3E}">
        <p14:creationId xmlns:p14="http://schemas.microsoft.com/office/powerpoint/2010/main" val="18119962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Example 1</a:t>
            </a:r>
            <a:endParaRPr lang="en-US" dirty="0"/>
          </a:p>
        </p:txBody>
      </p:sp>
      <p:sp>
        <p:nvSpPr>
          <p:cNvPr id="3" name="Text Placeholder 2"/>
          <p:cNvSpPr>
            <a:spLocks noGrp="1"/>
          </p:cNvSpPr>
          <p:nvPr>
            <p:ph type="body" sz="half" idx="3"/>
          </p:nvPr>
        </p:nvSpPr>
        <p:spPr/>
        <p:txBody>
          <a:bodyPr/>
          <a:lstStyle/>
          <a:p>
            <a:r>
              <a:rPr lang="en-US" dirty="0" smtClean="0"/>
              <a:t>Example 2</a:t>
            </a:r>
            <a:endParaRPr lang="en-US" dirty="0"/>
          </a:p>
        </p:txBody>
      </p:sp>
      <p:sp>
        <p:nvSpPr>
          <p:cNvPr id="4" name="Content Placeholder 3"/>
          <p:cNvSpPr>
            <a:spLocks noGrp="1"/>
          </p:cNvSpPr>
          <p:nvPr>
            <p:ph sz="quarter" idx="2"/>
          </p:nvPr>
        </p:nvSpPr>
        <p:spPr>
          <a:xfrm>
            <a:off x="1677924" y="2471383"/>
            <a:ext cx="4348331" cy="3818404"/>
          </a:xfrm>
        </p:spPr>
        <p:txBody>
          <a:bodyPr/>
          <a:lstStyle/>
          <a:p>
            <a:r>
              <a:rPr lang="en-US" dirty="0" smtClean="0"/>
              <a:t>A teacher gives a 20-point test to 10 students.  The scores are shown here.  Find the percentile rank of a score of 12.</a:t>
            </a:r>
          </a:p>
          <a:p>
            <a:pPr lvl="1"/>
            <a:r>
              <a:rPr lang="en-US" dirty="0" smtClean="0"/>
              <a:t>18, 15, 12, 6, 8, 2, 3, 5, 20, 10</a:t>
            </a:r>
            <a:endParaRPr lang="en-US" dirty="0"/>
          </a:p>
        </p:txBody>
      </p:sp>
      <p:sp>
        <p:nvSpPr>
          <p:cNvPr id="5" name="Content Placeholder 4"/>
          <p:cNvSpPr>
            <a:spLocks noGrp="1"/>
          </p:cNvSpPr>
          <p:nvPr>
            <p:ph sz="quarter" idx="4"/>
          </p:nvPr>
        </p:nvSpPr>
        <p:spPr/>
        <p:txBody>
          <a:bodyPr/>
          <a:lstStyle/>
          <a:p>
            <a:r>
              <a:rPr lang="en-US" dirty="0" smtClean="0"/>
              <a:t>Using these same scores, find the value corresponding to the 25</a:t>
            </a:r>
            <a:r>
              <a:rPr lang="en-US" baseline="30000" dirty="0" smtClean="0"/>
              <a:t>th</a:t>
            </a:r>
            <a:r>
              <a:rPr lang="en-US" dirty="0" smtClean="0"/>
              <a:t> percentile.</a:t>
            </a:r>
            <a:endParaRPr lang="en-US" dirty="0"/>
          </a:p>
        </p:txBody>
      </p:sp>
      <p:sp>
        <p:nvSpPr>
          <p:cNvPr id="6" name="Title 5"/>
          <p:cNvSpPr>
            <a:spLocks noGrp="1"/>
          </p:cNvSpPr>
          <p:nvPr>
            <p:ph type="title"/>
          </p:nvPr>
        </p:nvSpPr>
        <p:spPr/>
        <p:txBody>
          <a:bodyPr/>
          <a:lstStyle/>
          <a:p>
            <a:r>
              <a:rPr lang="en-US" dirty="0" smtClean="0"/>
              <a:t>Percentiles</a:t>
            </a:r>
            <a:endParaRPr lang="en-US" dirty="0"/>
          </a:p>
        </p:txBody>
      </p:sp>
    </p:spTree>
    <p:extLst>
      <p:ext uri="{BB962C8B-B14F-4D97-AF65-F5344CB8AC3E}">
        <p14:creationId xmlns:p14="http://schemas.microsoft.com/office/powerpoint/2010/main" val="9418998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err="1" smtClean="0"/>
              <a:t>Deciles</a:t>
            </a:r>
            <a:endParaRPr lang="en-US" dirty="0"/>
          </a:p>
        </p:txBody>
      </p:sp>
      <p:sp>
        <p:nvSpPr>
          <p:cNvPr id="3" name="Text Placeholder 2"/>
          <p:cNvSpPr>
            <a:spLocks noGrp="1"/>
          </p:cNvSpPr>
          <p:nvPr>
            <p:ph type="body" sz="half" idx="3"/>
          </p:nvPr>
        </p:nvSpPr>
        <p:spPr/>
        <p:txBody>
          <a:bodyPr/>
          <a:lstStyle/>
          <a:p>
            <a:r>
              <a:rPr lang="en-US" dirty="0" smtClean="0"/>
              <a:t>Quartiles</a:t>
            </a:r>
            <a:endParaRPr lang="en-US" dirty="0"/>
          </a:p>
        </p:txBody>
      </p:sp>
      <p:sp>
        <p:nvSpPr>
          <p:cNvPr id="4" name="Content Placeholder 3"/>
          <p:cNvSpPr>
            <a:spLocks noGrp="1"/>
          </p:cNvSpPr>
          <p:nvPr>
            <p:ph sz="quarter" idx="2"/>
          </p:nvPr>
        </p:nvSpPr>
        <p:spPr/>
        <p:txBody>
          <a:bodyPr/>
          <a:lstStyle/>
          <a:p>
            <a:r>
              <a:rPr lang="en-US" dirty="0" smtClean="0"/>
              <a:t>Divide distribution into ten groups</a:t>
            </a:r>
          </a:p>
          <a:p>
            <a:r>
              <a:rPr lang="en-US" dirty="0" smtClean="0"/>
              <a:t>Denoted D</a:t>
            </a:r>
            <a:r>
              <a:rPr lang="en-US" baseline="-25000" dirty="0" smtClean="0"/>
              <a:t>1</a:t>
            </a:r>
            <a:r>
              <a:rPr lang="en-US" dirty="0" smtClean="0"/>
              <a:t>, D</a:t>
            </a:r>
            <a:r>
              <a:rPr lang="en-US" baseline="-25000" dirty="0" smtClean="0"/>
              <a:t>2</a:t>
            </a:r>
            <a:r>
              <a:rPr lang="en-US" dirty="0" smtClean="0"/>
              <a:t>, etc.</a:t>
            </a:r>
            <a:endParaRPr lang="en-US" dirty="0"/>
          </a:p>
        </p:txBody>
      </p:sp>
      <p:sp>
        <p:nvSpPr>
          <p:cNvPr id="5" name="Content Placeholder 4"/>
          <p:cNvSpPr>
            <a:spLocks noGrp="1"/>
          </p:cNvSpPr>
          <p:nvPr>
            <p:ph sz="quarter" idx="4"/>
          </p:nvPr>
        </p:nvSpPr>
        <p:spPr/>
        <p:txBody>
          <a:bodyPr>
            <a:normAutofit/>
          </a:bodyPr>
          <a:lstStyle/>
          <a:p>
            <a:r>
              <a:rPr lang="en-US" dirty="0" smtClean="0"/>
              <a:t>Divide distribution into four groups</a:t>
            </a:r>
          </a:p>
          <a:p>
            <a:r>
              <a:rPr lang="en-US" dirty="0" smtClean="0"/>
              <a:t>Separated by Q</a:t>
            </a:r>
            <a:r>
              <a:rPr lang="en-US" baseline="-25000" dirty="0" smtClean="0"/>
              <a:t>1</a:t>
            </a:r>
            <a:r>
              <a:rPr lang="en-US" dirty="0" smtClean="0"/>
              <a:t>, Q</a:t>
            </a:r>
            <a:r>
              <a:rPr lang="en-US" baseline="-25000" dirty="0" smtClean="0"/>
              <a:t>2</a:t>
            </a:r>
            <a:r>
              <a:rPr lang="en-US" dirty="0" smtClean="0"/>
              <a:t>, Q</a:t>
            </a:r>
            <a:r>
              <a:rPr lang="en-US" baseline="-25000" dirty="0" smtClean="0"/>
              <a:t>3</a:t>
            </a:r>
            <a:endParaRPr lang="en-US" dirty="0"/>
          </a:p>
          <a:p>
            <a:r>
              <a:rPr lang="en-US" dirty="0" smtClean="0"/>
              <a:t>Q</a:t>
            </a:r>
            <a:r>
              <a:rPr lang="en-US" baseline="-25000" dirty="0" smtClean="0"/>
              <a:t>1</a:t>
            </a:r>
            <a:r>
              <a:rPr lang="en-US" dirty="0" smtClean="0"/>
              <a:t> = 25</a:t>
            </a:r>
            <a:r>
              <a:rPr lang="en-US" baseline="30000" dirty="0" smtClean="0"/>
              <a:t>th</a:t>
            </a:r>
            <a:r>
              <a:rPr lang="en-US" dirty="0" smtClean="0"/>
              <a:t> percentile</a:t>
            </a:r>
          </a:p>
          <a:p>
            <a:r>
              <a:rPr lang="en-US" dirty="0" smtClean="0"/>
              <a:t>Q</a:t>
            </a:r>
            <a:r>
              <a:rPr lang="en-US" baseline="-25000" dirty="0" smtClean="0"/>
              <a:t>2</a:t>
            </a:r>
            <a:r>
              <a:rPr lang="en-US" dirty="0" smtClean="0"/>
              <a:t> = median (50</a:t>
            </a:r>
            <a:r>
              <a:rPr lang="en-US" baseline="30000" dirty="0" smtClean="0"/>
              <a:t>th</a:t>
            </a:r>
            <a:r>
              <a:rPr lang="en-US" dirty="0" smtClean="0"/>
              <a:t> percentile)</a:t>
            </a:r>
          </a:p>
          <a:p>
            <a:r>
              <a:rPr lang="en-US" dirty="0" smtClean="0"/>
              <a:t>Q</a:t>
            </a:r>
            <a:r>
              <a:rPr lang="en-US" baseline="-25000" dirty="0" smtClean="0"/>
              <a:t>3</a:t>
            </a:r>
            <a:r>
              <a:rPr lang="en-US" dirty="0" smtClean="0"/>
              <a:t> = 75</a:t>
            </a:r>
            <a:r>
              <a:rPr lang="en-US" baseline="30000" dirty="0" smtClean="0"/>
              <a:t>th</a:t>
            </a:r>
            <a:r>
              <a:rPr lang="en-US" dirty="0" smtClean="0"/>
              <a:t> percentile</a:t>
            </a:r>
          </a:p>
          <a:p>
            <a:endParaRPr lang="en-US" dirty="0"/>
          </a:p>
          <a:p>
            <a:r>
              <a:rPr lang="en-US" dirty="0" smtClean="0"/>
              <a:t>Interquartile Range (IQR): Q</a:t>
            </a:r>
            <a:r>
              <a:rPr lang="en-US" baseline="-25000" dirty="0" smtClean="0"/>
              <a:t>3</a:t>
            </a:r>
            <a:r>
              <a:rPr lang="en-US" dirty="0" smtClean="0"/>
              <a:t> – Q</a:t>
            </a:r>
            <a:r>
              <a:rPr lang="en-US" baseline="-25000" dirty="0" smtClean="0"/>
              <a:t>1</a:t>
            </a:r>
            <a:endParaRPr lang="en-US" dirty="0"/>
          </a:p>
        </p:txBody>
      </p:sp>
      <p:sp>
        <p:nvSpPr>
          <p:cNvPr id="6" name="Title 5"/>
          <p:cNvSpPr>
            <a:spLocks noGrp="1"/>
          </p:cNvSpPr>
          <p:nvPr>
            <p:ph type="title"/>
          </p:nvPr>
        </p:nvSpPr>
        <p:spPr/>
        <p:txBody>
          <a:bodyPr/>
          <a:lstStyle/>
          <a:p>
            <a:r>
              <a:rPr lang="en-US" dirty="0" smtClean="0"/>
              <a:t>Percentiles</a:t>
            </a:r>
            <a:endParaRPr lang="en-US" dirty="0"/>
          </a:p>
        </p:txBody>
      </p:sp>
    </p:spTree>
    <p:extLst>
      <p:ext uri="{BB962C8B-B14F-4D97-AF65-F5344CB8AC3E}">
        <p14:creationId xmlns:p14="http://schemas.microsoft.com/office/powerpoint/2010/main" val="525420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Outliers</a:t>
            </a:r>
            <a:endParaRPr lang="en-US" dirty="0"/>
          </a:p>
        </p:txBody>
      </p:sp>
      <p:sp>
        <p:nvSpPr>
          <p:cNvPr id="3" name="Content Placeholder 2"/>
          <p:cNvSpPr>
            <a:spLocks noGrp="1"/>
          </p:cNvSpPr>
          <p:nvPr>
            <p:ph sz="quarter" idx="1"/>
          </p:nvPr>
        </p:nvSpPr>
        <p:spPr/>
        <p:txBody>
          <a:bodyPr>
            <a:normAutofit/>
          </a:bodyPr>
          <a:lstStyle/>
          <a:p>
            <a:r>
              <a:rPr lang="en-US" dirty="0" smtClean="0"/>
              <a:t>An extremely high or an extremely low data value when compared with the rest of the data values.</a:t>
            </a:r>
          </a:p>
          <a:p>
            <a:r>
              <a:rPr lang="en-US" dirty="0" smtClean="0"/>
              <a:t>Can strongly affect the mean and standard deviation of a variable, as we have seen before.</a:t>
            </a:r>
          </a:p>
          <a:p>
            <a:r>
              <a:rPr lang="en-US" dirty="0" smtClean="0"/>
              <a:t>To identify outliers:</a:t>
            </a:r>
          </a:p>
          <a:p>
            <a:pPr lvl="1"/>
            <a:r>
              <a:rPr lang="en-US" dirty="0" smtClean="0"/>
              <a:t>Arrange data in order and find Q</a:t>
            </a:r>
            <a:r>
              <a:rPr lang="en-US" baseline="-25000" dirty="0" smtClean="0"/>
              <a:t>1</a:t>
            </a:r>
            <a:r>
              <a:rPr lang="en-US" dirty="0" smtClean="0"/>
              <a:t> and Q</a:t>
            </a:r>
            <a:r>
              <a:rPr lang="en-US" baseline="-25000" dirty="0" smtClean="0"/>
              <a:t>3</a:t>
            </a:r>
            <a:r>
              <a:rPr lang="en-US" dirty="0" smtClean="0"/>
              <a:t>.</a:t>
            </a:r>
          </a:p>
          <a:p>
            <a:pPr lvl="1"/>
            <a:r>
              <a:rPr lang="en-US" dirty="0" smtClean="0"/>
              <a:t>Find the IQR</a:t>
            </a:r>
          </a:p>
          <a:p>
            <a:pPr lvl="1"/>
            <a:r>
              <a:rPr lang="en-US" dirty="0" smtClean="0"/>
              <a:t>Multiply IQR by 1.5</a:t>
            </a:r>
          </a:p>
          <a:p>
            <a:pPr lvl="1"/>
            <a:r>
              <a:rPr lang="en-US" dirty="0" smtClean="0"/>
              <a:t>Subtract value obtained from Q</a:t>
            </a:r>
            <a:r>
              <a:rPr lang="en-US" baseline="-25000" dirty="0" smtClean="0"/>
              <a:t>1</a:t>
            </a:r>
            <a:r>
              <a:rPr lang="en-US" dirty="0" smtClean="0"/>
              <a:t>, and add the value to Q</a:t>
            </a:r>
            <a:r>
              <a:rPr lang="en-US" baseline="-25000" dirty="0" smtClean="0"/>
              <a:t>3</a:t>
            </a:r>
            <a:r>
              <a:rPr lang="en-US" dirty="0" smtClean="0"/>
              <a:t>.</a:t>
            </a:r>
          </a:p>
          <a:p>
            <a:pPr lvl="1"/>
            <a:r>
              <a:rPr lang="en-US" dirty="0" smtClean="0"/>
              <a:t>Check the data set for any data that is smaller than</a:t>
            </a:r>
            <a:br>
              <a:rPr lang="en-US" dirty="0" smtClean="0"/>
            </a:br>
            <a:r>
              <a:rPr lang="en-US" dirty="0" smtClean="0"/>
              <a:t>Q</a:t>
            </a:r>
            <a:r>
              <a:rPr lang="en-US" baseline="-25000" dirty="0" smtClean="0"/>
              <a:t>1</a:t>
            </a:r>
            <a:r>
              <a:rPr lang="en-US" dirty="0" smtClean="0"/>
              <a:t> – 1.5(IQR) or larger than Q</a:t>
            </a:r>
            <a:r>
              <a:rPr lang="en-US" baseline="-25000" dirty="0" smtClean="0"/>
              <a:t>3</a:t>
            </a:r>
            <a:r>
              <a:rPr lang="en-US" dirty="0" smtClean="0"/>
              <a:t> + 1.5(IQR)</a:t>
            </a:r>
            <a:endParaRPr lang="en-US" dirty="0"/>
          </a:p>
        </p:txBody>
      </p:sp>
    </p:spTree>
    <p:extLst>
      <p:ext uri="{BB962C8B-B14F-4D97-AF65-F5344CB8AC3E}">
        <p14:creationId xmlns:p14="http://schemas.microsoft.com/office/powerpoint/2010/main" val="3869844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Outliers</a:t>
            </a:r>
            <a:endParaRPr lang="en-US" dirty="0"/>
          </a:p>
        </p:txBody>
      </p:sp>
      <p:sp>
        <p:nvSpPr>
          <p:cNvPr id="3" name="Content Placeholder 2"/>
          <p:cNvSpPr>
            <a:spLocks noGrp="1"/>
          </p:cNvSpPr>
          <p:nvPr>
            <p:ph sz="quarter" idx="1"/>
          </p:nvPr>
        </p:nvSpPr>
        <p:spPr/>
        <p:txBody>
          <a:bodyPr/>
          <a:lstStyle/>
          <a:p>
            <a:r>
              <a:rPr lang="en-US" dirty="0" smtClean="0"/>
              <a:t>Example</a:t>
            </a:r>
          </a:p>
          <a:p>
            <a:pPr lvl="1"/>
            <a:r>
              <a:rPr lang="en-US" dirty="0" smtClean="0"/>
              <a:t>Check the following data set for outliers</a:t>
            </a:r>
          </a:p>
          <a:p>
            <a:pPr lvl="1"/>
            <a:r>
              <a:rPr lang="en-US" dirty="0" smtClean="0"/>
              <a:t>5, 6, 12, 13, 15, 18, 22, 50</a:t>
            </a:r>
            <a:endParaRPr lang="en-US" dirty="0"/>
          </a:p>
        </p:txBody>
      </p:sp>
    </p:spTree>
    <p:extLst>
      <p:ext uri="{BB962C8B-B14F-4D97-AF65-F5344CB8AC3E}">
        <p14:creationId xmlns:p14="http://schemas.microsoft.com/office/powerpoint/2010/main" val="71562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0704" y="141732"/>
            <a:ext cx="10058400" cy="1609344"/>
          </a:xfrm>
        </p:spPr>
        <p:txBody>
          <a:bodyPr/>
          <a:lstStyle/>
          <a:p>
            <a:r>
              <a:rPr lang="en-US" dirty="0" smtClean="0"/>
              <a:t>Skills Check</a:t>
            </a:r>
            <a:endParaRPr lang="en-US" dirty="0"/>
          </a:p>
        </p:txBody>
      </p:sp>
      <p:sp>
        <p:nvSpPr>
          <p:cNvPr id="5" name="Content Placeholder 4"/>
          <p:cNvSpPr>
            <a:spLocks noGrp="1"/>
          </p:cNvSpPr>
          <p:nvPr>
            <p:ph sz="half" idx="1"/>
          </p:nvPr>
        </p:nvSpPr>
        <p:spPr>
          <a:xfrm>
            <a:off x="1825752" y="1210274"/>
            <a:ext cx="4038600" cy="5486401"/>
          </a:xfrm>
        </p:spPr>
        <p:txBody>
          <a:bodyPr>
            <a:noAutofit/>
          </a:bodyPr>
          <a:lstStyle/>
          <a:p>
            <a:r>
              <a:rPr lang="en-US" dirty="0"/>
              <a:t>In an attempt to determine necessary dosages of a new drug (HDL) used to control sepsis, assume you administer varying amounts of HDL to 40 mice.  You create four groups and label them </a:t>
            </a:r>
            <a:r>
              <a:rPr lang="en-US" i="1" dirty="0"/>
              <a:t>low dosage, moderate dosage, large dosage, </a:t>
            </a:r>
            <a:r>
              <a:rPr lang="en-US" dirty="0"/>
              <a:t>and</a:t>
            </a:r>
            <a:r>
              <a:rPr lang="en-US" i="1" dirty="0"/>
              <a:t> very large dosage.</a:t>
            </a:r>
            <a:r>
              <a:rPr lang="en-US" dirty="0"/>
              <a:t>  The dosages also vary within each group.  After the mice are injected with the HDL and the sepsis bacteria, the time until the onset of sepsis is recorded. Your job as a statistician is to effectively communicate the results of the study.</a:t>
            </a:r>
          </a:p>
        </p:txBody>
      </p:sp>
      <p:sp>
        <p:nvSpPr>
          <p:cNvPr id="6" name="Content Placeholder 5"/>
          <p:cNvSpPr>
            <a:spLocks noGrp="1"/>
          </p:cNvSpPr>
          <p:nvPr>
            <p:ph sz="half" idx="2"/>
          </p:nvPr>
        </p:nvSpPr>
        <p:spPr/>
        <p:txBody>
          <a:bodyPr>
            <a:normAutofit fontScale="85000" lnSpcReduction="10000"/>
          </a:bodyPr>
          <a:lstStyle/>
          <a:p>
            <a:pPr marL="457200" indent="-457200">
              <a:lnSpc>
                <a:spcPct val="120000"/>
              </a:lnSpc>
              <a:buFont typeface="+mj-lt"/>
              <a:buAutoNum type="arabicPeriod"/>
            </a:pPr>
            <a:r>
              <a:rPr lang="en-US" dirty="0" smtClean="0"/>
              <a:t>Which measures of position could be used to help describe the data results?</a:t>
            </a:r>
          </a:p>
          <a:p>
            <a:pPr marL="457200" indent="-457200">
              <a:lnSpc>
                <a:spcPct val="120000"/>
              </a:lnSpc>
              <a:buFont typeface="+mj-lt"/>
              <a:buAutoNum type="arabicPeriod"/>
            </a:pPr>
            <a:r>
              <a:rPr lang="en-US" dirty="0" smtClean="0"/>
              <a:t>If 40% of the mice in the top quartile survived after the injection, how many mice would that be?</a:t>
            </a:r>
          </a:p>
          <a:p>
            <a:pPr marL="457200" indent="-457200">
              <a:lnSpc>
                <a:spcPct val="120000"/>
              </a:lnSpc>
              <a:buFont typeface="+mj-lt"/>
              <a:buAutoNum type="arabicPeriod"/>
            </a:pPr>
            <a:r>
              <a:rPr lang="en-US" dirty="0" smtClean="0"/>
              <a:t>What info can be given from using percentiles?</a:t>
            </a:r>
          </a:p>
          <a:p>
            <a:pPr marL="457200" indent="-457200">
              <a:lnSpc>
                <a:spcPct val="120000"/>
              </a:lnSpc>
              <a:buFont typeface="+mj-lt"/>
              <a:buAutoNum type="arabicPeriod"/>
            </a:pPr>
            <a:r>
              <a:rPr lang="en-US" dirty="0" smtClean="0"/>
              <a:t>What info can be given using quartiles?</a:t>
            </a:r>
          </a:p>
          <a:p>
            <a:pPr marL="457200" indent="-457200">
              <a:lnSpc>
                <a:spcPct val="120000"/>
              </a:lnSpc>
              <a:buFont typeface="+mj-lt"/>
              <a:buAutoNum type="arabicPeriod"/>
            </a:pPr>
            <a:r>
              <a:rPr lang="en-US" dirty="0" smtClean="0"/>
              <a:t>What info can be given from using standard scores?</a:t>
            </a:r>
            <a:endParaRPr lang="en-US" dirty="0"/>
          </a:p>
        </p:txBody>
      </p:sp>
    </p:spTree>
    <p:extLst>
      <p:ext uri="{BB962C8B-B14F-4D97-AF65-F5344CB8AC3E}">
        <p14:creationId xmlns:p14="http://schemas.microsoft.com/office/powerpoint/2010/main" val="963375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Exploratory Data Analysis</a:t>
            </a:r>
            <a:endParaRPr lang="en-US" dirty="0"/>
          </a:p>
        </p:txBody>
      </p:sp>
      <p:sp>
        <p:nvSpPr>
          <p:cNvPr id="3" name="Content Placeholder 2"/>
          <p:cNvSpPr>
            <a:spLocks noGrp="1"/>
          </p:cNvSpPr>
          <p:nvPr>
            <p:ph idx="1"/>
          </p:nvPr>
        </p:nvSpPr>
        <p:spPr/>
        <p:txBody>
          <a:bodyPr/>
          <a:lstStyle/>
          <a:p>
            <a:r>
              <a:rPr lang="en-US" sz="2800" dirty="0"/>
              <a:t>The purpose of Exploratory Data Analysis is to examine data to find out what information can be discovered about the data such as the center and the spread.</a:t>
            </a:r>
          </a:p>
          <a:p>
            <a:pPr lvl="1"/>
            <a:r>
              <a:rPr lang="en-US" sz="2800" dirty="0"/>
              <a:t>Data is organized using stem and leaf plots</a:t>
            </a:r>
          </a:p>
          <a:p>
            <a:pPr lvl="1"/>
            <a:r>
              <a:rPr lang="en-US" sz="2800" dirty="0"/>
              <a:t>Central tendency = median</a:t>
            </a:r>
          </a:p>
          <a:p>
            <a:pPr lvl="1"/>
            <a:r>
              <a:rPr lang="en-US" sz="2800" dirty="0"/>
              <a:t>Measure of variation = IQR (interquartile range)</a:t>
            </a:r>
          </a:p>
          <a:p>
            <a:pPr lvl="1"/>
            <a:r>
              <a:rPr lang="en-US" sz="2800" dirty="0"/>
              <a:t>Represented graphically using a boxplot</a:t>
            </a:r>
          </a:p>
          <a:p>
            <a:pPr lvl="1"/>
            <a:endParaRPr lang="en-US" dirty="0"/>
          </a:p>
        </p:txBody>
      </p:sp>
    </p:spTree>
    <p:extLst>
      <p:ext uri="{BB962C8B-B14F-4D97-AF65-F5344CB8AC3E}">
        <p14:creationId xmlns:p14="http://schemas.microsoft.com/office/powerpoint/2010/main" val="39053866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Five-Number Summary and Boxplots</a:t>
            </a:r>
            <a:endParaRPr lang="en-US" dirty="0"/>
          </a:p>
        </p:txBody>
      </p:sp>
      <p:sp>
        <p:nvSpPr>
          <p:cNvPr id="3" name="Content Placeholder 2"/>
          <p:cNvSpPr>
            <a:spLocks noGrp="1"/>
          </p:cNvSpPr>
          <p:nvPr>
            <p:ph idx="1"/>
          </p:nvPr>
        </p:nvSpPr>
        <p:spPr/>
        <p:txBody>
          <a:bodyPr>
            <a:normAutofit/>
          </a:bodyPr>
          <a:lstStyle/>
          <a:p>
            <a:r>
              <a:rPr lang="en-US" sz="2400" dirty="0"/>
              <a:t>A </a:t>
            </a:r>
            <a:r>
              <a:rPr lang="en-US" sz="2400" b="1" u="sng" dirty="0"/>
              <a:t>boxplot</a:t>
            </a:r>
            <a:r>
              <a:rPr lang="en-US" sz="2400" dirty="0"/>
              <a:t> graphically represents data using the following specific values:</a:t>
            </a:r>
          </a:p>
          <a:p>
            <a:pPr lvl="1"/>
            <a:r>
              <a:rPr lang="en-US" sz="2400" dirty="0"/>
              <a:t>Minimum</a:t>
            </a:r>
          </a:p>
          <a:p>
            <a:pPr lvl="1"/>
            <a:r>
              <a:rPr lang="en-US" sz="2400" dirty="0"/>
              <a:t>Q</a:t>
            </a:r>
            <a:r>
              <a:rPr lang="en-US" sz="2400" baseline="-25000" dirty="0"/>
              <a:t>1</a:t>
            </a:r>
            <a:endParaRPr lang="en-US" sz="2400" dirty="0"/>
          </a:p>
          <a:p>
            <a:pPr lvl="1"/>
            <a:r>
              <a:rPr lang="en-US" sz="2400" dirty="0"/>
              <a:t>Median</a:t>
            </a:r>
          </a:p>
          <a:p>
            <a:pPr lvl="1"/>
            <a:r>
              <a:rPr lang="en-US" sz="2400" dirty="0"/>
              <a:t>Q</a:t>
            </a:r>
            <a:r>
              <a:rPr lang="en-US" sz="2400" baseline="-25000" dirty="0"/>
              <a:t>3</a:t>
            </a:r>
            <a:endParaRPr lang="en-US" sz="2400" dirty="0"/>
          </a:p>
          <a:p>
            <a:pPr lvl="1"/>
            <a:r>
              <a:rPr lang="en-US" sz="2400" dirty="0"/>
              <a:t>Maximum</a:t>
            </a:r>
          </a:p>
          <a:p>
            <a:endParaRPr lang="en-US" sz="2400" dirty="0"/>
          </a:p>
          <a:p>
            <a:r>
              <a:rPr lang="en-US" sz="2400" dirty="0"/>
              <a:t>These values are called a </a:t>
            </a:r>
            <a:r>
              <a:rPr lang="en-US" sz="2400" b="1" u="sng" dirty="0"/>
              <a:t>five-number summary</a:t>
            </a:r>
            <a:r>
              <a:rPr lang="en-US" sz="2400" dirty="0"/>
              <a:t> of the data set.</a:t>
            </a:r>
          </a:p>
        </p:txBody>
      </p:sp>
    </p:spTree>
    <p:extLst>
      <p:ext uri="{BB962C8B-B14F-4D97-AF65-F5344CB8AC3E}">
        <p14:creationId xmlns:p14="http://schemas.microsoft.com/office/powerpoint/2010/main" val="8427576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Procedure for Constructing Boxplots</a:t>
            </a:r>
            <a:endParaRPr lang="en-US" dirty="0"/>
          </a:p>
        </p:txBody>
      </p:sp>
      <p:sp>
        <p:nvSpPr>
          <p:cNvPr id="3" name="Content Placeholder 2"/>
          <p:cNvSpPr>
            <a:spLocks noGrp="1"/>
          </p:cNvSpPr>
          <p:nvPr>
            <p:ph idx="1"/>
          </p:nvPr>
        </p:nvSpPr>
        <p:spPr>
          <a:xfrm>
            <a:off x="1981200" y="1600201"/>
            <a:ext cx="7620000" cy="3114525"/>
          </a:xfrm>
        </p:spPr>
        <p:txBody>
          <a:bodyPr/>
          <a:lstStyle/>
          <a:p>
            <a:pPr marL="571500" indent="-457200">
              <a:buFont typeface="+mj-lt"/>
              <a:buAutoNum type="arabicPeriod"/>
            </a:pPr>
            <a:r>
              <a:rPr lang="en-US" dirty="0" smtClean="0"/>
              <a:t>Find the five-number summary for the data values</a:t>
            </a:r>
          </a:p>
          <a:p>
            <a:pPr marL="571500" indent="-457200">
              <a:buFont typeface="+mj-lt"/>
              <a:buAutoNum type="arabicPeriod"/>
            </a:pPr>
            <a:r>
              <a:rPr lang="en-US" dirty="0" smtClean="0"/>
              <a:t>Draw a horizontal axis with a scale such that it includes the maximum and minimum data values.</a:t>
            </a:r>
          </a:p>
          <a:p>
            <a:pPr marL="571500" indent="-457200">
              <a:buFont typeface="+mj-lt"/>
              <a:buAutoNum type="arabicPeriod"/>
            </a:pPr>
            <a:r>
              <a:rPr lang="en-US" dirty="0" smtClean="0"/>
              <a:t>Draw a box whose vertical sides go through Q</a:t>
            </a:r>
            <a:r>
              <a:rPr lang="en-US" baseline="-25000" dirty="0" smtClean="0"/>
              <a:t>1</a:t>
            </a:r>
            <a:r>
              <a:rPr lang="en-US" dirty="0" smtClean="0"/>
              <a:t> and Q</a:t>
            </a:r>
            <a:r>
              <a:rPr lang="en-US" baseline="-25000" dirty="0" smtClean="0"/>
              <a:t>3</a:t>
            </a:r>
            <a:r>
              <a:rPr lang="en-US" dirty="0" smtClean="0"/>
              <a:t>, and draw a vertical line through the median.</a:t>
            </a:r>
          </a:p>
          <a:p>
            <a:pPr marL="571500" indent="-457200">
              <a:buFont typeface="+mj-lt"/>
              <a:buAutoNum type="arabicPeriod"/>
            </a:pPr>
            <a:r>
              <a:rPr lang="en-US" dirty="0" smtClean="0"/>
              <a:t>Draw a line from the minimum data value to the left side of the box and a line from the maximum data value to the right side of the box.</a:t>
            </a:r>
            <a:endParaRPr lang="en-US" dirty="0"/>
          </a:p>
        </p:txBody>
      </p:sp>
      <p:pic>
        <p:nvPicPr>
          <p:cNvPr id="4" name="Picture 3"/>
          <p:cNvPicPr>
            <a:picLocks noChangeAspect="1"/>
          </p:cNvPicPr>
          <p:nvPr/>
        </p:nvPicPr>
        <p:blipFill>
          <a:blip r:embed="rId3"/>
          <a:stretch>
            <a:fillRect/>
          </a:stretch>
        </p:blipFill>
        <p:spPr>
          <a:xfrm>
            <a:off x="5289026" y="4128021"/>
            <a:ext cx="5075698" cy="2593126"/>
          </a:xfrm>
          <a:prstGeom prst="rect">
            <a:avLst/>
          </a:prstGeom>
        </p:spPr>
      </p:pic>
    </p:spTree>
    <p:extLst>
      <p:ext uri="{BB962C8B-B14F-4D97-AF65-F5344CB8AC3E}">
        <p14:creationId xmlns:p14="http://schemas.microsoft.com/office/powerpoint/2010/main" val="3805776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Obtained from Boxplots</a:t>
            </a:r>
            <a:endParaRPr lang="en-US" dirty="0"/>
          </a:p>
        </p:txBody>
      </p:sp>
      <p:sp>
        <p:nvSpPr>
          <p:cNvPr id="3" name="Content Placeholder 2"/>
          <p:cNvSpPr>
            <a:spLocks noGrp="1"/>
          </p:cNvSpPr>
          <p:nvPr>
            <p:ph idx="1"/>
          </p:nvPr>
        </p:nvSpPr>
        <p:spPr>
          <a:xfrm>
            <a:off x="1981200" y="1600200"/>
            <a:ext cx="7620000" cy="5257800"/>
          </a:xfrm>
        </p:spPr>
        <p:txBody>
          <a:bodyPr>
            <a:normAutofit/>
          </a:bodyPr>
          <a:lstStyle/>
          <a:p>
            <a:r>
              <a:rPr lang="en-US" dirty="0" smtClean="0"/>
              <a:t>Median</a:t>
            </a:r>
          </a:p>
          <a:p>
            <a:pPr lvl="1"/>
            <a:r>
              <a:rPr lang="en-US" dirty="0" smtClean="0"/>
              <a:t>If the median is near the center of the box, the distribution is approximately symmetric.</a:t>
            </a:r>
          </a:p>
          <a:p>
            <a:pPr lvl="1"/>
            <a:r>
              <a:rPr lang="en-US" dirty="0" smtClean="0"/>
              <a:t>If the median falls to the left of the center of the box, the distribution is positively (right) skewed.</a:t>
            </a:r>
          </a:p>
          <a:p>
            <a:pPr lvl="1"/>
            <a:r>
              <a:rPr lang="en-US" dirty="0" smtClean="0"/>
              <a:t>If the median falls to the right of the center of the box, the distribution is negatively (left) skewed.</a:t>
            </a:r>
          </a:p>
          <a:p>
            <a:r>
              <a:rPr lang="en-US" dirty="0" smtClean="0"/>
              <a:t>Lines</a:t>
            </a:r>
          </a:p>
          <a:p>
            <a:pPr lvl="1"/>
            <a:r>
              <a:rPr lang="en-US" dirty="0" smtClean="0"/>
              <a:t>If the lines are about the same length, the distribution is approximately symmetric.</a:t>
            </a:r>
          </a:p>
          <a:p>
            <a:pPr lvl="1"/>
            <a:r>
              <a:rPr lang="en-US" dirty="0" smtClean="0"/>
              <a:t>If the right line is longer than the left line, the distribution is positively (right) skewed.</a:t>
            </a:r>
          </a:p>
          <a:p>
            <a:pPr lvl="1"/>
            <a:r>
              <a:rPr lang="en-US" dirty="0" smtClean="0"/>
              <a:t>If the left line is longer than the right line, the distribution is negatively (left) skewed.</a:t>
            </a:r>
            <a:endParaRPr lang="en-US" dirty="0"/>
          </a:p>
        </p:txBody>
      </p:sp>
    </p:spTree>
    <p:extLst>
      <p:ext uri="{BB962C8B-B14F-4D97-AF65-F5344CB8AC3E}">
        <p14:creationId xmlns:p14="http://schemas.microsoft.com/office/powerpoint/2010/main" val="12967976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7620000" cy="856351"/>
          </a:xfrm>
        </p:spPr>
        <p:txBody>
          <a:bodyPr/>
          <a:lstStyle/>
          <a:p>
            <a:r>
              <a:rPr lang="en-US" dirty="0" smtClean="0"/>
              <a:t>Boxplots</a:t>
            </a:r>
            <a:endParaRPr lang="en-US" dirty="0"/>
          </a:p>
        </p:txBody>
      </p:sp>
      <p:sp>
        <p:nvSpPr>
          <p:cNvPr id="5" name="Text Placeholder 4"/>
          <p:cNvSpPr>
            <a:spLocks noGrp="1"/>
          </p:cNvSpPr>
          <p:nvPr>
            <p:ph type="body" idx="1"/>
          </p:nvPr>
        </p:nvSpPr>
        <p:spPr>
          <a:xfrm>
            <a:off x="1981200" y="1130989"/>
            <a:ext cx="3657600" cy="639762"/>
          </a:xfrm>
        </p:spPr>
        <p:txBody>
          <a:bodyPr/>
          <a:lstStyle/>
          <a:p>
            <a:r>
              <a:rPr lang="en-US" sz="3200" dirty="0"/>
              <a:t>Example 1</a:t>
            </a:r>
          </a:p>
        </p:txBody>
      </p:sp>
      <p:sp>
        <p:nvSpPr>
          <p:cNvPr id="3" name="Content Placeholder 2"/>
          <p:cNvSpPr>
            <a:spLocks noGrp="1"/>
          </p:cNvSpPr>
          <p:nvPr>
            <p:ph sz="half" idx="2"/>
          </p:nvPr>
        </p:nvSpPr>
        <p:spPr>
          <a:xfrm>
            <a:off x="1981200" y="1732263"/>
            <a:ext cx="3657600" cy="3951288"/>
          </a:xfrm>
        </p:spPr>
        <p:txBody>
          <a:bodyPr>
            <a:normAutofit/>
          </a:bodyPr>
          <a:lstStyle/>
          <a:p>
            <a:r>
              <a:rPr lang="en-US" sz="2400" dirty="0"/>
              <a:t>The number of meteorites found in 10 states of the United States is 89, 47, 164, 296, 30, 215, 138, 78, 48, 39.  Construct a boxplot for the data.</a:t>
            </a:r>
          </a:p>
        </p:txBody>
      </p:sp>
      <p:sp>
        <p:nvSpPr>
          <p:cNvPr id="6" name="Text Placeholder 5"/>
          <p:cNvSpPr>
            <a:spLocks noGrp="1"/>
          </p:cNvSpPr>
          <p:nvPr>
            <p:ph type="body" sz="quarter" idx="3"/>
          </p:nvPr>
        </p:nvSpPr>
        <p:spPr>
          <a:xfrm>
            <a:off x="5943600" y="1130989"/>
            <a:ext cx="3657600" cy="639762"/>
          </a:xfrm>
        </p:spPr>
        <p:txBody>
          <a:bodyPr/>
          <a:lstStyle/>
          <a:p>
            <a:r>
              <a:rPr lang="en-US" sz="3200" dirty="0"/>
              <a:t>Example 2</a:t>
            </a:r>
          </a:p>
        </p:txBody>
      </p:sp>
      <p:sp>
        <p:nvSpPr>
          <p:cNvPr id="7" name="Content Placeholder 6"/>
          <p:cNvSpPr>
            <a:spLocks noGrp="1"/>
          </p:cNvSpPr>
          <p:nvPr>
            <p:ph sz="quarter" idx="4"/>
          </p:nvPr>
        </p:nvSpPr>
        <p:spPr>
          <a:xfrm>
            <a:off x="5943600" y="1693775"/>
            <a:ext cx="3657600" cy="3951288"/>
          </a:xfrm>
        </p:spPr>
        <p:txBody>
          <a:bodyPr>
            <a:noAutofit/>
          </a:bodyPr>
          <a:lstStyle/>
          <a:p>
            <a:r>
              <a:rPr lang="en-US" sz="2400" dirty="0" smtClean="0"/>
              <a:t>A dietician is interested in comparing the sodium content of real cheese with the sodium content of cheese substitute.  The data for two random samples are shown.  Compare the distributions using boxplots.</a:t>
            </a:r>
            <a:endParaRPr lang="en-US" sz="2400" dirty="0"/>
          </a:p>
        </p:txBody>
      </p:sp>
      <p:graphicFrame>
        <p:nvGraphicFramePr>
          <p:cNvPr id="8" name="Table 7"/>
          <p:cNvGraphicFramePr>
            <a:graphicFrameLocks noGrp="1"/>
          </p:cNvGraphicFramePr>
          <p:nvPr>
            <p:extLst>
              <p:ext uri="{D42A27DB-BD31-4B8C-83A1-F6EECF244321}">
                <p14:modId xmlns:p14="http://schemas.microsoft.com/office/powerpoint/2010/main" val="2253817748"/>
              </p:ext>
            </p:extLst>
          </p:nvPr>
        </p:nvGraphicFramePr>
        <p:xfrm>
          <a:off x="5417435" y="5503439"/>
          <a:ext cx="6096000" cy="1112520"/>
        </p:xfrm>
        <a:graphic>
          <a:graphicData uri="http://schemas.openxmlformats.org/drawingml/2006/table">
            <a:tbl>
              <a:tblPr firstRow="1" bandRow="1">
                <a:tableStyleId>{2D5ABB26-0587-4C30-8999-92F81FD0307C}</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tblGrid>
              <a:tr h="370840">
                <a:tc gridSpan="4">
                  <a:txBody>
                    <a:bodyPr/>
                    <a:lstStyle/>
                    <a:p>
                      <a:pPr algn="ctr"/>
                      <a:r>
                        <a:rPr lang="en-US" dirty="0" smtClean="0"/>
                        <a:t>Real Cheese</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c gridSpan="4">
                  <a:txBody>
                    <a:bodyPr/>
                    <a:lstStyle/>
                    <a:p>
                      <a:pPr algn="ctr"/>
                      <a:r>
                        <a:rPr lang="en-US" dirty="0" smtClean="0"/>
                        <a:t>Cheese Substitute</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algn="ctr"/>
                      <a:r>
                        <a:rPr lang="en-US" dirty="0" smtClean="0"/>
                        <a:t>310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420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45</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40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270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180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250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290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r>
                        <a:rPr lang="en-US" dirty="0" smtClean="0"/>
                        <a:t>220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240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180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90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130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260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340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310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cxnSp>
        <p:nvCxnSpPr>
          <p:cNvPr id="10" name="Straight Connector 9"/>
          <p:cNvCxnSpPr/>
          <p:nvPr/>
        </p:nvCxnSpPr>
        <p:spPr>
          <a:xfrm>
            <a:off x="5943600" y="1417638"/>
            <a:ext cx="0" cy="40283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716404" y="5445988"/>
            <a:ext cx="422719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536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Resistant and Nonresistant Statistics</a:t>
            </a:r>
          </a:p>
        </p:txBody>
      </p:sp>
      <p:sp>
        <p:nvSpPr>
          <p:cNvPr id="3" name="Content Placeholder 2"/>
          <p:cNvSpPr>
            <a:spLocks noGrp="1"/>
          </p:cNvSpPr>
          <p:nvPr>
            <p:ph idx="1"/>
          </p:nvPr>
        </p:nvSpPr>
        <p:spPr>
          <a:xfrm>
            <a:off x="1993900" y="1717169"/>
            <a:ext cx="7620000" cy="4115201"/>
          </a:xfrm>
        </p:spPr>
        <p:txBody>
          <a:bodyPr/>
          <a:lstStyle/>
          <a:p>
            <a:r>
              <a:rPr lang="en-US" dirty="0" smtClean="0"/>
              <a:t>Resistant Statistics – less affected by outliers</a:t>
            </a:r>
          </a:p>
          <a:p>
            <a:pPr lvl="1"/>
            <a:r>
              <a:rPr lang="en-US" dirty="0" smtClean="0"/>
              <a:t>Median</a:t>
            </a:r>
          </a:p>
          <a:p>
            <a:pPr lvl="1"/>
            <a:r>
              <a:rPr lang="en-US" dirty="0" smtClean="0"/>
              <a:t>IQR</a:t>
            </a:r>
          </a:p>
          <a:p>
            <a:r>
              <a:rPr lang="en-US" dirty="0" smtClean="0"/>
              <a:t>Nonresistant Statistics – more affected by outliers</a:t>
            </a:r>
          </a:p>
          <a:p>
            <a:pPr lvl="1"/>
            <a:r>
              <a:rPr lang="en-US" dirty="0" smtClean="0"/>
              <a:t>Mean</a:t>
            </a:r>
          </a:p>
          <a:p>
            <a:pPr lvl="1"/>
            <a:r>
              <a:rPr lang="en-US" dirty="0" smtClean="0"/>
              <a:t>Standard deviation</a:t>
            </a:r>
          </a:p>
          <a:p>
            <a:pPr lvl="1"/>
            <a:endParaRPr lang="en-US" dirty="0"/>
          </a:p>
          <a:p>
            <a:r>
              <a:rPr lang="en-US" dirty="0" smtClean="0"/>
              <a:t>Sometimes when a distribution is skewed or contains outliers, the median and IQR may more accurately summarize the data than the mean and standard deviation, since the mean and standard deviation are more affected in this case.</a:t>
            </a:r>
            <a:endParaRPr lang="en-US" dirty="0"/>
          </a:p>
        </p:txBody>
      </p:sp>
    </p:spTree>
    <p:extLst>
      <p:ext uri="{BB962C8B-B14F-4D97-AF65-F5344CB8AC3E}">
        <p14:creationId xmlns:p14="http://schemas.microsoft.com/office/powerpoint/2010/main" val="1952285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7989336" cy="1143000"/>
          </a:xfrm>
        </p:spPr>
        <p:txBody>
          <a:bodyPr>
            <a:normAutofit fontScale="90000"/>
          </a:bodyPr>
          <a:lstStyle/>
          <a:p>
            <a:r>
              <a:rPr lang="en-US" dirty="0" smtClean="0"/>
              <a:t>Traditional vs. EDA Techniques</a:t>
            </a:r>
            <a:endParaRPr lang="en-US" dirty="0"/>
          </a:p>
        </p:txBody>
      </p:sp>
      <p:graphicFrame>
        <p:nvGraphicFramePr>
          <p:cNvPr id="3" name="Table 2"/>
          <p:cNvGraphicFramePr>
            <a:graphicFrameLocks noGrp="1"/>
          </p:cNvGraphicFramePr>
          <p:nvPr>
            <p:extLst/>
          </p:nvPr>
        </p:nvGraphicFramePr>
        <p:xfrm>
          <a:off x="1808037" y="2007800"/>
          <a:ext cx="7796932" cy="3652470"/>
        </p:xfrm>
        <a:graphic>
          <a:graphicData uri="http://schemas.openxmlformats.org/drawingml/2006/table">
            <a:tbl>
              <a:tblPr firstRow="1" bandRow="1">
                <a:tableStyleId>{5C22544A-7EE6-4342-B048-85BDC9FD1C3A}</a:tableStyleId>
              </a:tblPr>
              <a:tblGrid>
                <a:gridCol w="3898466">
                  <a:extLst>
                    <a:ext uri="{9D8B030D-6E8A-4147-A177-3AD203B41FA5}">
                      <a16:colId xmlns:a16="http://schemas.microsoft.com/office/drawing/2014/main" val="20000"/>
                    </a:ext>
                  </a:extLst>
                </a:gridCol>
                <a:gridCol w="3898466">
                  <a:extLst>
                    <a:ext uri="{9D8B030D-6E8A-4147-A177-3AD203B41FA5}">
                      <a16:colId xmlns:a16="http://schemas.microsoft.com/office/drawing/2014/main" val="20001"/>
                    </a:ext>
                  </a:extLst>
                </a:gridCol>
              </a:tblGrid>
              <a:tr h="587570">
                <a:tc>
                  <a:txBody>
                    <a:bodyPr/>
                    <a:lstStyle/>
                    <a:p>
                      <a:pPr algn="ctr"/>
                      <a:r>
                        <a:rPr lang="en-US" sz="2800" dirty="0" smtClean="0"/>
                        <a:t>Traditional</a:t>
                      </a:r>
                      <a:endParaRPr lang="en-US" sz="2800" dirty="0"/>
                    </a:p>
                  </a:txBody>
                  <a:tcPr/>
                </a:tc>
                <a:tc>
                  <a:txBody>
                    <a:bodyPr/>
                    <a:lstStyle/>
                    <a:p>
                      <a:pPr algn="ctr"/>
                      <a:r>
                        <a:rPr lang="en-US" sz="2800" dirty="0" smtClean="0"/>
                        <a:t>Exploratory Data Analysis</a:t>
                      </a:r>
                      <a:endParaRPr lang="en-US" sz="2800" dirty="0"/>
                    </a:p>
                  </a:txBody>
                  <a:tcPr/>
                </a:tc>
                <a:extLst>
                  <a:ext uri="{0D108BD9-81ED-4DB2-BD59-A6C34878D82A}">
                    <a16:rowId xmlns:a16="http://schemas.microsoft.com/office/drawing/2014/main" val="10000"/>
                  </a:ext>
                </a:extLst>
              </a:tr>
              <a:tr h="587570">
                <a:tc>
                  <a:txBody>
                    <a:bodyPr/>
                    <a:lstStyle/>
                    <a:p>
                      <a:pPr algn="ctr"/>
                      <a:r>
                        <a:rPr lang="en-US" sz="2800" dirty="0" smtClean="0"/>
                        <a:t>Frequency Distribution</a:t>
                      </a:r>
                      <a:endParaRPr lang="en-US" sz="2800" dirty="0"/>
                    </a:p>
                  </a:txBody>
                  <a:tcPr/>
                </a:tc>
                <a:tc>
                  <a:txBody>
                    <a:bodyPr/>
                    <a:lstStyle/>
                    <a:p>
                      <a:pPr algn="ctr"/>
                      <a:r>
                        <a:rPr lang="en-US" sz="2800" dirty="0" smtClean="0"/>
                        <a:t>Stem and Leaf Plot</a:t>
                      </a:r>
                      <a:endParaRPr lang="en-US" sz="2800" dirty="0"/>
                    </a:p>
                  </a:txBody>
                  <a:tcPr/>
                </a:tc>
                <a:extLst>
                  <a:ext uri="{0D108BD9-81ED-4DB2-BD59-A6C34878D82A}">
                    <a16:rowId xmlns:a16="http://schemas.microsoft.com/office/drawing/2014/main" val="10001"/>
                  </a:ext>
                </a:extLst>
              </a:tr>
              <a:tr h="587570">
                <a:tc>
                  <a:txBody>
                    <a:bodyPr/>
                    <a:lstStyle/>
                    <a:p>
                      <a:pPr algn="ctr"/>
                      <a:r>
                        <a:rPr lang="en-US" sz="2800" dirty="0" smtClean="0"/>
                        <a:t>Histogram</a:t>
                      </a:r>
                      <a:endParaRPr lang="en-US" sz="2800" dirty="0"/>
                    </a:p>
                  </a:txBody>
                  <a:tcPr/>
                </a:tc>
                <a:tc>
                  <a:txBody>
                    <a:bodyPr/>
                    <a:lstStyle/>
                    <a:p>
                      <a:pPr algn="ctr"/>
                      <a:r>
                        <a:rPr lang="en-US" sz="2800" dirty="0" smtClean="0"/>
                        <a:t>Boxplot</a:t>
                      </a:r>
                      <a:endParaRPr lang="en-US" sz="2800" dirty="0"/>
                    </a:p>
                  </a:txBody>
                  <a:tcPr/>
                </a:tc>
                <a:extLst>
                  <a:ext uri="{0D108BD9-81ED-4DB2-BD59-A6C34878D82A}">
                    <a16:rowId xmlns:a16="http://schemas.microsoft.com/office/drawing/2014/main" val="10002"/>
                  </a:ext>
                </a:extLst>
              </a:tr>
              <a:tr h="587570">
                <a:tc>
                  <a:txBody>
                    <a:bodyPr/>
                    <a:lstStyle/>
                    <a:p>
                      <a:pPr algn="ctr"/>
                      <a:r>
                        <a:rPr lang="en-US" sz="2800" dirty="0" smtClean="0"/>
                        <a:t>Mean</a:t>
                      </a:r>
                      <a:endParaRPr lang="en-US" sz="2800" dirty="0"/>
                    </a:p>
                  </a:txBody>
                  <a:tcPr/>
                </a:tc>
                <a:tc>
                  <a:txBody>
                    <a:bodyPr/>
                    <a:lstStyle/>
                    <a:p>
                      <a:pPr algn="ctr"/>
                      <a:r>
                        <a:rPr lang="en-US" sz="2800" dirty="0" smtClean="0"/>
                        <a:t>Median</a:t>
                      </a:r>
                      <a:endParaRPr lang="en-US" sz="2800" dirty="0"/>
                    </a:p>
                  </a:txBody>
                  <a:tcPr/>
                </a:tc>
                <a:extLst>
                  <a:ext uri="{0D108BD9-81ED-4DB2-BD59-A6C34878D82A}">
                    <a16:rowId xmlns:a16="http://schemas.microsoft.com/office/drawing/2014/main" val="10003"/>
                  </a:ext>
                </a:extLst>
              </a:tr>
              <a:tr h="587570">
                <a:tc>
                  <a:txBody>
                    <a:bodyPr/>
                    <a:lstStyle/>
                    <a:p>
                      <a:pPr algn="ctr"/>
                      <a:r>
                        <a:rPr lang="en-US" sz="2800" dirty="0" smtClean="0"/>
                        <a:t>Standard Deviation</a:t>
                      </a:r>
                      <a:endParaRPr lang="en-US" sz="2800" dirty="0"/>
                    </a:p>
                  </a:txBody>
                  <a:tcPr/>
                </a:tc>
                <a:tc>
                  <a:txBody>
                    <a:bodyPr/>
                    <a:lstStyle/>
                    <a:p>
                      <a:pPr algn="ctr"/>
                      <a:r>
                        <a:rPr lang="en-US" sz="2800" dirty="0" smtClean="0"/>
                        <a:t>Interquartile Range</a:t>
                      </a:r>
                      <a:endParaRPr lang="en-US" sz="28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315941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3265</TotalTime>
  <Words>2958</Words>
  <Application>Microsoft Office PowerPoint</Application>
  <PresentationFormat>Widescreen</PresentationFormat>
  <Paragraphs>523</Paragraphs>
  <Slides>49</Slides>
  <Notes>45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Calibri</vt:lpstr>
      <vt:lpstr>Cambria</vt:lpstr>
      <vt:lpstr>Cambria Math</vt:lpstr>
      <vt:lpstr>Rockwell</vt:lpstr>
      <vt:lpstr>Rockwell Condensed</vt:lpstr>
      <vt:lpstr>Wingdings</vt:lpstr>
      <vt:lpstr>Wood Type</vt:lpstr>
      <vt:lpstr>quiz topics</vt:lpstr>
      <vt:lpstr>Do Now</vt:lpstr>
      <vt:lpstr>How do we measure data?</vt:lpstr>
      <vt:lpstr>What do we mean when we say “Average”?</vt:lpstr>
      <vt:lpstr>How We Describe Data</vt:lpstr>
      <vt:lpstr>How We Describe Data</vt:lpstr>
      <vt:lpstr>Measures of Central Tendency</vt:lpstr>
      <vt:lpstr>Mean</vt:lpstr>
      <vt:lpstr>Mean</vt:lpstr>
      <vt:lpstr>Example for mean of grouped frequency</vt:lpstr>
      <vt:lpstr>Weighted Mean</vt:lpstr>
      <vt:lpstr>Grade Point Average</vt:lpstr>
      <vt:lpstr>Median</vt:lpstr>
      <vt:lpstr>Mode</vt:lpstr>
      <vt:lpstr>Midrange</vt:lpstr>
      <vt:lpstr>Distribution Shapes</vt:lpstr>
      <vt:lpstr>Do Now</vt:lpstr>
      <vt:lpstr>Measures of Variation</vt:lpstr>
      <vt:lpstr>Range</vt:lpstr>
      <vt:lpstr>PowerPoint Presentation</vt:lpstr>
      <vt:lpstr>PowerPoint Presentation</vt:lpstr>
      <vt:lpstr>Variance and Standard Deviation for Grouped Data</vt:lpstr>
      <vt:lpstr>Example for variance of grouped frequency</vt:lpstr>
      <vt:lpstr>Do Now</vt:lpstr>
      <vt:lpstr>Coefficient of Variation</vt:lpstr>
      <vt:lpstr>Range Rule of Thumb</vt:lpstr>
      <vt:lpstr>Chebyshev’s Theorem</vt:lpstr>
      <vt:lpstr>Chebyshev’s Theorem Examples</vt:lpstr>
      <vt:lpstr>Empirical Rule</vt:lpstr>
      <vt:lpstr>Empirical Rule Example</vt:lpstr>
      <vt:lpstr>Skills check – Blood Pressure</vt:lpstr>
      <vt:lpstr>Measures of Position</vt:lpstr>
      <vt:lpstr>Standard Scores (Z Scores)</vt:lpstr>
      <vt:lpstr>Standard Scores (Z Scores)</vt:lpstr>
      <vt:lpstr>Standard Scores (Z Scores)</vt:lpstr>
      <vt:lpstr>Percentiles</vt:lpstr>
      <vt:lpstr>Percentiles</vt:lpstr>
      <vt:lpstr>Percentiles</vt:lpstr>
      <vt:lpstr>Percentiles</vt:lpstr>
      <vt:lpstr>Outliers</vt:lpstr>
      <vt:lpstr>Outliers</vt:lpstr>
      <vt:lpstr>Skills Check</vt:lpstr>
      <vt:lpstr>Exploratory Data Analysis</vt:lpstr>
      <vt:lpstr>The Five-Number Summary and Boxplots</vt:lpstr>
      <vt:lpstr>Procedure for Constructing Boxplots</vt:lpstr>
      <vt:lpstr>Information Obtained from Boxplots</vt:lpstr>
      <vt:lpstr>Boxplots</vt:lpstr>
      <vt:lpstr>Resistant and Nonresistant Statistics</vt:lpstr>
      <vt:lpstr>Traditional vs. EDA Techniques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we measure data?</dc:title>
  <dc:creator>Casey Griffin</dc:creator>
  <cp:lastModifiedBy>Brianna Jeffries</cp:lastModifiedBy>
  <cp:revision>28</cp:revision>
  <cp:lastPrinted>2016-09-20T19:12:45Z</cp:lastPrinted>
  <dcterms:created xsi:type="dcterms:W3CDTF">2016-08-30T16:00:31Z</dcterms:created>
  <dcterms:modified xsi:type="dcterms:W3CDTF">2017-09-25T19:02:27Z</dcterms:modified>
</cp:coreProperties>
</file>