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sldIdLst>
    <p:sldId id="256" r:id="rId2"/>
    <p:sldId id="257" r:id="rId3"/>
    <p:sldId id="263" r:id="rId4"/>
    <p:sldId id="258" r:id="rId5"/>
    <p:sldId id="271" r:id="rId6"/>
    <p:sldId id="259" r:id="rId7"/>
    <p:sldId id="260" r:id="rId8"/>
    <p:sldId id="261" r:id="rId9"/>
    <p:sldId id="269" r:id="rId10"/>
    <p:sldId id="265" r:id="rId11"/>
    <p:sldId id="266" r:id="rId12"/>
    <p:sldId id="267" r:id="rId13"/>
    <p:sldId id="268" r:id="rId14"/>
    <p:sldId id="273" r:id="rId15"/>
    <p:sldId id="272" r:id="rId16"/>
    <p:sldId id="270"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A3CC4"/>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3" d="100"/>
          <a:sy n="103" d="100"/>
        </p:scale>
        <p:origin x="-204"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BE24AB00-7390-49D7-9749-3C9E4C2E41F1}" type="datetimeFigureOut">
              <a:rPr lang="en-US" smtClean="0"/>
              <a:pPr/>
              <a:t>6/5/2013</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937E354D-8AFD-4815-A4CA-83EFA6C1F98A}" type="slidenum">
              <a:rPr lang="en-US" smtClean="0"/>
              <a:pPr/>
              <a:t>‹#›</a:t>
            </a:fld>
            <a:endParaRPr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BE24AB00-7390-49D7-9749-3C9E4C2E41F1}" type="datetimeFigureOut">
              <a:rPr lang="en-US" smtClean="0"/>
              <a:pPr/>
              <a:t>6/5/2013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61688" y="1026372"/>
            <a:ext cx="457200" cy="441325"/>
          </a:xfrm>
        </p:spPr>
        <p:txBody>
          <a:bodyPr/>
          <a:lstStyle/>
          <a:p>
            <a:fld id="{937E354D-8AFD-4815-A4CA-83EFA6C1F98A}" type="slidenum">
              <a:rPr lang="en-US" smtClean="0"/>
              <a:pPr/>
              <a:t>‹#›</a:t>
            </a:fld>
            <a:endParaRPr lang="en-US"/>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BE24AB00-7390-49D7-9749-3C9E4C2E41F1}" type="datetimeFigureOut">
              <a:rPr lang="en-US" smtClean="0"/>
              <a:pPr/>
              <a:t>6/5/2013</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937E354D-8AFD-4815-A4CA-83EFA6C1F98A}" type="slidenum">
              <a:rPr lang="en-US" smtClean="0"/>
              <a:pPr/>
              <a:t>‹#›</a:t>
            </a:fld>
            <a:endParaRPr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BE24AB00-7390-49D7-9749-3C9E4C2E41F1}" type="datetimeFigureOut">
              <a:rPr lang="en-US" smtClean="0"/>
              <a:pPr/>
              <a:t>6/5/2013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7E354D-8AFD-4815-A4CA-83EFA6C1F98A}" type="slidenum">
              <a:rPr lang="en-US" smtClean="0"/>
              <a:pPr/>
              <a:t>‹#›</a:t>
            </a:fld>
            <a:endParaRPr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BE24AB00-7390-49D7-9749-3C9E4C2E41F1}" type="datetimeFigureOut">
              <a:rPr lang="en-US" smtClean="0"/>
              <a:pPr/>
              <a:t>6/5/2013</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937E354D-8AFD-4815-A4CA-83EFA6C1F98A}"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BE24AB00-7390-49D7-9749-3C9E4C2E41F1}" type="datetimeFigureOut">
              <a:rPr lang="en-US" smtClean="0"/>
              <a:pPr/>
              <a:t>6/5/2013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0"/>
            <a:ext cx="457200" cy="441325"/>
          </a:xfrm>
        </p:spPr>
        <p:txBody>
          <a:bodyPr/>
          <a:lstStyle/>
          <a:p>
            <a:fld id="{937E354D-8AFD-4815-A4CA-83EFA6C1F98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BE24AB00-7390-49D7-9749-3C9E4C2E41F1}" type="datetimeFigureOut">
              <a:rPr lang="en-US" smtClean="0"/>
              <a:pPr/>
              <a:t>6/5/2013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937E354D-8AFD-4815-A4CA-83EFA6C1F98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937E354D-8AFD-4815-A4CA-83EFA6C1F98A}" type="slidenum">
              <a:rPr lang="en-US" smtClean="0"/>
              <a:pPr/>
              <a:t>‹#›</a:t>
            </a:fld>
            <a:endParaRPr lang="en-US"/>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BE24AB00-7390-49D7-9749-3C9E4C2E41F1}" type="datetimeFigureOut">
              <a:rPr lang="en-US" smtClean="0"/>
              <a:pPr/>
              <a:t>6/5/2013</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937E354D-8AFD-4815-A4CA-83EFA6C1F98A}"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BE24AB00-7390-49D7-9749-3C9E4C2E41F1}" type="datetimeFigureOut">
              <a:rPr lang="en-US" smtClean="0"/>
              <a:pPr/>
              <a:t>6/5/2013</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E24AB00-7390-49D7-9749-3C9E4C2E41F1}" type="datetimeFigureOut">
              <a:rPr lang="en-US" smtClean="0"/>
              <a:pPr/>
              <a:t>6/5/2013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7E354D-8AFD-4815-A4CA-83EFA6C1F98A}"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937E354D-8AFD-4815-A4CA-83EFA6C1F98A}" type="slidenum">
              <a:rPr lang="en-US" smtClean="0"/>
              <a:pPr/>
              <a:t>‹#›</a:t>
            </a:fld>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E24AB00-7390-49D7-9749-3C9E4C2E41F1}" type="datetimeFigureOut">
              <a:rPr lang="en-US" smtClean="0"/>
              <a:pPr/>
              <a:t>6/5/2013</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BE24AB00-7390-49D7-9749-3C9E4C2E41F1}" type="datetimeFigureOut">
              <a:rPr lang="en-US" smtClean="0"/>
              <a:pPr/>
              <a:t>6/5/2013</a:t>
            </a:fld>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937E354D-8AFD-4815-A4CA-83EFA6C1F98A}" type="slidenum">
              <a:rPr lang="en-US" smtClean="0"/>
              <a:pPr/>
              <a:t>‹#›</a:t>
            </a:fld>
            <a:endParaRPr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Pre-Algebra%202%20Summer%20Work%20Playlists.docx" TargetMode="External"/><Relationship Id="rId2" Type="http://schemas.openxmlformats.org/officeDocument/2006/relationships/hyperlink" Target="Pre-Algebra%201%20Summer%20Work%20Playlists.docx" TargetMode="External"/><Relationship Id="rId1" Type="http://schemas.openxmlformats.org/officeDocument/2006/relationships/slideLayout" Target="../slideLayouts/slideLayout2.xml"/><Relationship Id="rId4" Type="http://schemas.openxmlformats.org/officeDocument/2006/relationships/hyperlink" Target="Algebra%201%20Summer%20Work%20Playlists.docx"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8" Type="http://schemas.openxmlformats.org/officeDocument/2006/relationships/hyperlink" Target="mailto:jnunn@stu.nthurston.k12.wa.us" TargetMode="External"/><Relationship Id="rId3" Type="http://schemas.openxmlformats.org/officeDocument/2006/relationships/image" Target="../media/image11.png"/><Relationship Id="rId7" Type="http://schemas.openxmlformats.org/officeDocument/2006/relationships/hyperlink" Target="mailto:kstarkey@stu.nthurston.k12.wa.us" TargetMode="External"/><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hyperlink" Target="mailto:rking@stu.nthurston.k12.wa.us" TargetMode="External"/><Relationship Id="rId5" Type="http://schemas.openxmlformats.org/officeDocument/2006/relationships/hyperlink" Target="mailto:choward@stu.nthurston.k12.wa.us" TargetMode="External"/><Relationship Id="rId4" Type="http://schemas.openxmlformats.org/officeDocument/2006/relationships/hyperlink" Target="mailto:Hberchet-hall@"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www.khanacademy.org/about"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www.khanacademy.org/about"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www.youtube.com/user/vlogbrother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dirty="0" smtClean="0"/>
              <a:t>2013-2014 School Year</a:t>
            </a:r>
            <a:endParaRPr lang="en-US" dirty="0"/>
          </a:p>
        </p:txBody>
      </p:sp>
      <p:sp>
        <p:nvSpPr>
          <p:cNvPr id="2" name="Title 1"/>
          <p:cNvSpPr>
            <a:spLocks noGrp="1"/>
          </p:cNvSpPr>
          <p:nvPr>
            <p:ph type="ctrTitle"/>
          </p:nvPr>
        </p:nvSpPr>
        <p:spPr>
          <a:xfrm>
            <a:off x="381000" y="381000"/>
            <a:ext cx="8305800" cy="1752600"/>
          </a:xfrm>
        </p:spPr>
        <p:txBody>
          <a:bodyPr>
            <a:normAutofit fontScale="90000"/>
          </a:bodyPr>
          <a:lstStyle/>
          <a:p>
            <a:r>
              <a:rPr lang="en-US" dirty="0" smtClean="0"/>
              <a:t>CMS</a:t>
            </a:r>
            <a:br>
              <a:rPr lang="en-US" dirty="0" smtClean="0"/>
            </a:br>
            <a:r>
              <a:rPr lang="en-US" dirty="0" smtClean="0"/>
              <a:t>Summer Algebra Readiness Program</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We’re Here</a:t>
            </a:r>
            <a:endParaRPr lang="en-US" dirty="0"/>
          </a:p>
        </p:txBody>
      </p:sp>
      <p:sp>
        <p:nvSpPr>
          <p:cNvPr id="3" name="Content Placeholder 2"/>
          <p:cNvSpPr>
            <a:spLocks noGrp="1"/>
          </p:cNvSpPr>
          <p:nvPr>
            <p:ph sz="quarter" idx="1"/>
          </p:nvPr>
        </p:nvSpPr>
        <p:spPr/>
        <p:txBody>
          <a:bodyPr>
            <a:normAutofit lnSpcReduction="10000"/>
          </a:bodyPr>
          <a:lstStyle/>
          <a:p>
            <a:r>
              <a:rPr lang="en-US" dirty="0" smtClean="0"/>
              <a:t>The CMS Math PLC spent a day working on student placement for next year</a:t>
            </a:r>
          </a:p>
          <a:p>
            <a:r>
              <a:rPr lang="en-US" dirty="0" smtClean="0"/>
              <a:t>We used a variety of data including: teacher recommendation, Math MSP, Easy CBM, grades, Orleans Hanna Algebra Readiness (where possible), Science MSP (where possible)</a:t>
            </a:r>
          </a:p>
          <a:p>
            <a:r>
              <a:rPr lang="en-US" dirty="0" smtClean="0"/>
              <a:t>As a result of our data analysis, your student was identified for advanced mathematics placement</a:t>
            </a:r>
          </a:p>
          <a:p>
            <a:r>
              <a:rPr lang="en-US" dirty="0" smtClean="0"/>
              <a:t>Our aim is to ensure that each student that has the potential to participate in </a:t>
            </a:r>
            <a:r>
              <a:rPr lang="en-US" dirty="0" smtClean="0"/>
              <a:t>algebra in middle school </a:t>
            </a:r>
            <a:r>
              <a:rPr lang="en-US" dirty="0" smtClean="0"/>
              <a:t>has the chance to succeed</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8534400" cy="758952"/>
          </a:xfrm>
        </p:spPr>
        <p:txBody>
          <a:bodyPr>
            <a:normAutofit fontScale="90000"/>
          </a:bodyPr>
          <a:lstStyle/>
          <a:p>
            <a:r>
              <a:rPr lang="en-US" dirty="0" smtClean="0"/>
              <a:t>Math Progression </a:t>
            </a:r>
            <a:br>
              <a:rPr lang="en-US" dirty="0" smtClean="0"/>
            </a:br>
            <a:r>
              <a:rPr lang="en-US" sz="1400" dirty="0" smtClean="0"/>
              <a:t>Beginning 2013-2014 School Year</a:t>
            </a:r>
            <a:endParaRPr lang="en-US" dirty="0"/>
          </a:p>
        </p:txBody>
      </p:sp>
      <p:graphicFrame>
        <p:nvGraphicFramePr>
          <p:cNvPr id="4" name="Content Placeholder 3"/>
          <p:cNvGraphicFramePr>
            <a:graphicFrameLocks noGrp="1"/>
          </p:cNvGraphicFramePr>
          <p:nvPr>
            <p:ph sz="quarter" idx="1"/>
          </p:nvPr>
        </p:nvGraphicFramePr>
        <p:xfrm>
          <a:off x="301625" y="1527175"/>
          <a:ext cx="8504238" cy="4318000"/>
        </p:xfrm>
        <a:graphic>
          <a:graphicData uri="http://schemas.openxmlformats.org/drawingml/2006/table">
            <a:tbl>
              <a:tblPr firstRow="1" bandRow="1">
                <a:tableStyleId>{5C22544A-7EE6-4342-B048-85BDC9FD1C3A}</a:tableStyleId>
              </a:tblPr>
              <a:tblGrid>
                <a:gridCol w="2834746"/>
                <a:gridCol w="2834746"/>
                <a:gridCol w="2834746"/>
              </a:tblGrid>
              <a:tr h="370840">
                <a:tc>
                  <a:txBody>
                    <a:bodyPr/>
                    <a:lstStyle/>
                    <a:p>
                      <a:pPr algn="ctr"/>
                      <a:r>
                        <a:rPr lang="en-US" dirty="0" smtClean="0">
                          <a:solidFill>
                            <a:schemeClr val="tx1"/>
                          </a:solidFill>
                        </a:rPr>
                        <a:t>Pre-Algebra</a:t>
                      </a:r>
                      <a:r>
                        <a:rPr lang="en-US" baseline="0" dirty="0" smtClean="0">
                          <a:solidFill>
                            <a:schemeClr val="tx1"/>
                          </a:solidFill>
                        </a:rPr>
                        <a:t> 1 </a:t>
                      </a:r>
                    </a:p>
                    <a:p>
                      <a:pPr algn="ctr"/>
                      <a:r>
                        <a:rPr lang="en-US" baseline="0" dirty="0" smtClean="0">
                          <a:solidFill>
                            <a:schemeClr val="tx1"/>
                          </a:solidFill>
                        </a:rPr>
                        <a:t>(7</a:t>
                      </a:r>
                      <a:r>
                        <a:rPr lang="en-US" baseline="30000" dirty="0" smtClean="0">
                          <a:solidFill>
                            <a:schemeClr val="tx1"/>
                          </a:solidFill>
                        </a:rPr>
                        <a:t>th</a:t>
                      </a:r>
                      <a:r>
                        <a:rPr lang="en-US" baseline="0" dirty="0" smtClean="0">
                          <a:solidFill>
                            <a:schemeClr val="tx1"/>
                          </a:solidFill>
                        </a:rPr>
                        <a:t> Grade Standards)</a:t>
                      </a:r>
                      <a:endParaRPr lang="en-US" dirty="0" smtClean="0">
                        <a:solidFill>
                          <a:schemeClr val="tx1"/>
                        </a:solidFill>
                      </a:endParaRPr>
                    </a:p>
                    <a:p>
                      <a:endParaRPr lang="en-US" dirty="0">
                        <a:solidFill>
                          <a:schemeClr val="tx1"/>
                        </a:solidFill>
                      </a:endParaRPr>
                    </a:p>
                  </a:txBody>
                  <a:tcPr>
                    <a:solidFill>
                      <a:srgbClr val="92D050"/>
                    </a:solidFill>
                  </a:tcPr>
                </a:tc>
                <a:tc>
                  <a:txBody>
                    <a:bodyPr/>
                    <a:lstStyle/>
                    <a:p>
                      <a:pPr algn="ctr"/>
                      <a:r>
                        <a:rPr lang="en-US" dirty="0" smtClean="0">
                          <a:solidFill>
                            <a:schemeClr val="tx1"/>
                          </a:solidFill>
                        </a:rPr>
                        <a:t>Pre-Algebra 2</a:t>
                      </a:r>
                    </a:p>
                    <a:p>
                      <a:pPr algn="ctr"/>
                      <a:r>
                        <a:rPr lang="en-US" dirty="0" smtClean="0">
                          <a:solidFill>
                            <a:schemeClr val="tx1"/>
                          </a:solidFill>
                        </a:rPr>
                        <a:t>(8</a:t>
                      </a:r>
                      <a:r>
                        <a:rPr lang="en-US" baseline="30000" dirty="0" smtClean="0">
                          <a:solidFill>
                            <a:schemeClr val="tx1"/>
                          </a:solidFill>
                        </a:rPr>
                        <a:t>th</a:t>
                      </a:r>
                      <a:r>
                        <a:rPr lang="en-US" dirty="0" smtClean="0">
                          <a:solidFill>
                            <a:schemeClr val="tx1"/>
                          </a:solidFill>
                        </a:rPr>
                        <a:t> Grade Standards)</a:t>
                      </a:r>
                      <a:endParaRPr lang="en-US" dirty="0">
                        <a:solidFill>
                          <a:schemeClr val="tx1"/>
                        </a:solidFill>
                      </a:endParaRPr>
                    </a:p>
                  </a:txBody>
                  <a:tcPr>
                    <a:solidFill>
                      <a:srgbClr val="FFFF00"/>
                    </a:solidFill>
                  </a:tcPr>
                </a:tc>
                <a:tc>
                  <a:txBody>
                    <a:bodyPr/>
                    <a:lstStyle/>
                    <a:p>
                      <a:pPr algn="ctr"/>
                      <a:r>
                        <a:rPr lang="en-US" dirty="0" smtClean="0">
                          <a:solidFill>
                            <a:schemeClr val="tx1"/>
                          </a:solidFill>
                        </a:rPr>
                        <a:t>Algebra 1</a:t>
                      </a:r>
                    </a:p>
                    <a:p>
                      <a:pPr algn="ctr"/>
                      <a:r>
                        <a:rPr lang="en-US" dirty="0" smtClean="0">
                          <a:solidFill>
                            <a:schemeClr val="tx1"/>
                          </a:solidFill>
                        </a:rPr>
                        <a:t>(9</a:t>
                      </a:r>
                      <a:r>
                        <a:rPr lang="en-US" baseline="30000" dirty="0" smtClean="0">
                          <a:solidFill>
                            <a:schemeClr val="tx1"/>
                          </a:solidFill>
                        </a:rPr>
                        <a:t>th</a:t>
                      </a:r>
                      <a:r>
                        <a:rPr lang="en-US" dirty="0" smtClean="0">
                          <a:solidFill>
                            <a:schemeClr val="tx1"/>
                          </a:solidFill>
                        </a:rPr>
                        <a:t> Grade Standards)</a:t>
                      </a:r>
                      <a:endParaRPr lang="en-US" dirty="0">
                        <a:solidFill>
                          <a:schemeClr val="tx1"/>
                        </a:solidFill>
                      </a:endParaRPr>
                    </a:p>
                  </a:txBody>
                  <a:tcPr>
                    <a:solidFill>
                      <a:srgbClr val="8A3CC4"/>
                    </a:solidFill>
                  </a:tcPr>
                </a:tc>
              </a:tr>
              <a:tr h="370840">
                <a:tc>
                  <a:txBody>
                    <a:bodyPr/>
                    <a:lstStyle/>
                    <a:p>
                      <a:pPr algn="l"/>
                      <a:r>
                        <a:rPr lang="en-US" dirty="0" smtClean="0"/>
                        <a:t>Pre-Algebra 2</a:t>
                      </a:r>
                    </a:p>
                  </a:txBody>
                  <a:tcPr anchor="ctr">
                    <a:solidFill>
                      <a:srgbClr val="92D050"/>
                    </a:solidFill>
                  </a:tcPr>
                </a:tc>
                <a:tc>
                  <a:txBody>
                    <a:bodyPr/>
                    <a:lstStyle/>
                    <a:p>
                      <a:r>
                        <a:rPr lang="en-US" dirty="0" smtClean="0"/>
                        <a:t>Algebra 1</a:t>
                      </a:r>
                      <a:endParaRPr lang="en-US" dirty="0"/>
                    </a:p>
                  </a:txBody>
                  <a:tcPr anchor="ctr">
                    <a:solidFill>
                      <a:srgbClr val="FFFF00"/>
                    </a:solidFill>
                  </a:tcPr>
                </a:tc>
                <a:tc>
                  <a:txBody>
                    <a:bodyPr/>
                    <a:lstStyle/>
                    <a:p>
                      <a:r>
                        <a:rPr lang="en-US" dirty="0" smtClean="0"/>
                        <a:t>Geometry</a:t>
                      </a:r>
                      <a:endParaRPr lang="en-US" dirty="0"/>
                    </a:p>
                  </a:txBody>
                  <a:tcPr anchor="ctr">
                    <a:solidFill>
                      <a:srgbClr val="8A3CC4"/>
                    </a:solidFill>
                  </a:tcPr>
                </a:tc>
              </a:tr>
              <a:tr h="370840">
                <a:tc>
                  <a:txBody>
                    <a:bodyPr/>
                    <a:lstStyle/>
                    <a:p>
                      <a:r>
                        <a:rPr lang="en-US" dirty="0" smtClean="0"/>
                        <a:t>Algebra 1</a:t>
                      </a:r>
                    </a:p>
                  </a:txBody>
                  <a:tcPr anchor="ctr">
                    <a:solidFill>
                      <a:srgbClr val="92D050"/>
                    </a:solidFill>
                  </a:tcPr>
                </a:tc>
                <a:tc>
                  <a:txBody>
                    <a:bodyPr/>
                    <a:lstStyle/>
                    <a:p>
                      <a:r>
                        <a:rPr lang="en-US" dirty="0" smtClean="0"/>
                        <a:t>Geometry</a:t>
                      </a:r>
                      <a:endParaRPr lang="en-US" dirty="0"/>
                    </a:p>
                  </a:txBody>
                  <a:tcPr anchor="ctr">
                    <a:solidFill>
                      <a:srgbClr val="FFFF00"/>
                    </a:solidFill>
                  </a:tcPr>
                </a:tc>
                <a:tc>
                  <a:txBody>
                    <a:bodyPr/>
                    <a:lstStyle/>
                    <a:p>
                      <a:r>
                        <a:rPr lang="en-US" dirty="0" smtClean="0"/>
                        <a:t>Algebra 2</a:t>
                      </a:r>
                      <a:endParaRPr lang="en-US" dirty="0"/>
                    </a:p>
                  </a:txBody>
                  <a:tcPr anchor="ctr">
                    <a:solidFill>
                      <a:srgbClr val="8A3CC4"/>
                    </a:solidFill>
                  </a:tcPr>
                </a:tc>
              </a:tr>
              <a:tr h="370840">
                <a:tc>
                  <a:txBody>
                    <a:bodyPr/>
                    <a:lstStyle/>
                    <a:p>
                      <a:r>
                        <a:rPr lang="en-US" dirty="0" smtClean="0"/>
                        <a:t>Geometry</a:t>
                      </a:r>
                    </a:p>
                  </a:txBody>
                  <a:tcPr anchor="ctr">
                    <a:solidFill>
                      <a:srgbClr val="92D050"/>
                    </a:solidFill>
                  </a:tcPr>
                </a:tc>
                <a:tc>
                  <a:txBody>
                    <a:bodyPr/>
                    <a:lstStyle/>
                    <a:p>
                      <a:r>
                        <a:rPr lang="en-US" dirty="0" smtClean="0"/>
                        <a:t>Algebra 2</a:t>
                      </a:r>
                      <a:endParaRPr lang="en-US" dirty="0"/>
                    </a:p>
                  </a:txBody>
                  <a:tcPr anchor="ctr">
                    <a:solidFill>
                      <a:srgbClr val="FFFF00"/>
                    </a:solidFill>
                  </a:tcPr>
                </a:tc>
                <a:tc>
                  <a:txBody>
                    <a:bodyPr/>
                    <a:lstStyle/>
                    <a:p>
                      <a:r>
                        <a:rPr lang="en-US" dirty="0" smtClean="0"/>
                        <a:t>Pre-Calculus</a:t>
                      </a:r>
                      <a:endParaRPr lang="en-US" dirty="0"/>
                    </a:p>
                  </a:txBody>
                  <a:tcPr anchor="ctr">
                    <a:solidFill>
                      <a:srgbClr val="8A3CC4"/>
                    </a:solidFill>
                  </a:tcPr>
                </a:tc>
              </a:tr>
              <a:tr h="370840">
                <a:tc>
                  <a:txBody>
                    <a:bodyPr/>
                    <a:lstStyle/>
                    <a:p>
                      <a:r>
                        <a:rPr lang="en-US" dirty="0" smtClean="0"/>
                        <a:t>Algebra 2</a:t>
                      </a:r>
                      <a:endParaRPr lang="en-US" dirty="0"/>
                    </a:p>
                  </a:txBody>
                  <a:tcPr anchor="ctr">
                    <a:solidFill>
                      <a:srgbClr val="92D050"/>
                    </a:solidFill>
                  </a:tcPr>
                </a:tc>
                <a:tc>
                  <a:txBody>
                    <a:bodyPr/>
                    <a:lstStyle/>
                    <a:p>
                      <a:r>
                        <a:rPr lang="en-US" dirty="0" smtClean="0"/>
                        <a:t>Pre-Calculus</a:t>
                      </a:r>
                      <a:endParaRPr lang="en-US" dirty="0"/>
                    </a:p>
                  </a:txBody>
                  <a:tcPr anchor="ctr">
                    <a:solidFill>
                      <a:srgbClr val="FFFF00"/>
                    </a:solidFill>
                  </a:tcPr>
                </a:tc>
                <a:tc>
                  <a:txBody>
                    <a:bodyPr/>
                    <a:lstStyle/>
                    <a:p>
                      <a:r>
                        <a:rPr lang="en-US" dirty="0" smtClean="0"/>
                        <a:t>AP Calculus AB and /or AP Statistics</a:t>
                      </a:r>
                      <a:endParaRPr lang="en-US" dirty="0"/>
                    </a:p>
                  </a:txBody>
                  <a:tcPr anchor="ctr">
                    <a:solidFill>
                      <a:srgbClr val="8A3CC4"/>
                    </a:solidFill>
                  </a:tcPr>
                </a:tc>
              </a:tr>
              <a:tr h="370840">
                <a:tc>
                  <a:txBody>
                    <a:bodyPr/>
                    <a:lstStyle/>
                    <a:p>
                      <a:r>
                        <a:rPr lang="en-US" dirty="0" smtClean="0"/>
                        <a:t>Pre-Calculus</a:t>
                      </a:r>
                      <a:endParaRPr lang="en-US" dirty="0"/>
                    </a:p>
                  </a:txBody>
                  <a:tcPr anchor="ctr">
                    <a:solidFill>
                      <a:srgbClr val="92D050"/>
                    </a:solidFill>
                  </a:tcPr>
                </a:tc>
                <a:tc>
                  <a:txBody>
                    <a:bodyPr/>
                    <a:lstStyle/>
                    <a:p>
                      <a:r>
                        <a:rPr lang="en-US" dirty="0" smtClean="0"/>
                        <a:t>AP Calculus AB and /or AP Statistics</a:t>
                      </a:r>
                      <a:endParaRPr lang="en-US" dirty="0"/>
                    </a:p>
                  </a:txBody>
                  <a:tcPr anchor="ctr">
                    <a:solidFill>
                      <a:srgbClr val="FFFF00"/>
                    </a:solidFill>
                  </a:tcPr>
                </a:tc>
                <a:tc>
                  <a:txBody>
                    <a:bodyPr/>
                    <a:lstStyle/>
                    <a:p>
                      <a:r>
                        <a:rPr lang="en-US" dirty="0" smtClean="0"/>
                        <a:t>AP Calculus CD</a:t>
                      </a:r>
                      <a:endParaRPr lang="en-US" dirty="0"/>
                    </a:p>
                  </a:txBody>
                  <a:tcPr anchor="ctr">
                    <a:solidFill>
                      <a:srgbClr val="8A3CC4"/>
                    </a:solidFill>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AP Calculus AB and /or AP Statistics</a:t>
                      </a:r>
                    </a:p>
                  </a:txBody>
                  <a:tcPr anchor="ctr">
                    <a:solidFill>
                      <a:srgbClr val="92D050"/>
                    </a:solidFill>
                  </a:tcPr>
                </a:tc>
                <a:tc>
                  <a:txBody>
                    <a:bodyPr/>
                    <a:lstStyle/>
                    <a:p>
                      <a:r>
                        <a:rPr lang="en-US" dirty="0" smtClean="0"/>
                        <a:t>AP Calculus CD</a:t>
                      </a:r>
                      <a:endParaRPr lang="en-US" dirty="0"/>
                    </a:p>
                  </a:txBody>
                  <a:tcPr anchor="ctr">
                    <a:solidFill>
                      <a:srgbClr val="FFFF00"/>
                    </a:solidFill>
                  </a:tcPr>
                </a:tc>
                <a:tc>
                  <a:txBody>
                    <a:bodyPr/>
                    <a:lstStyle/>
                    <a:p>
                      <a:endParaRPr lang="en-US" dirty="0"/>
                    </a:p>
                  </a:txBody>
                  <a:tcPr anchor="ctr">
                    <a:solidFill>
                      <a:srgbClr val="8A3CC4"/>
                    </a:solidFill>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AP Calculus CD</a:t>
                      </a:r>
                    </a:p>
                  </a:txBody>
                  <a:tcPr anchor="ctr">
                    <a:solidFill>
                      <a:srgbClr val="92D050"/>
                    </a:solidFill>
                  </a:tcPr>
                </a:tc>
                <a:tc>
                  <a:txBody>
                    <a:bodyPr/>
                    <a:lstStyle/>
                    <a:p>
                      <a:endParaRPr lang="en-US" dirty="0"/>
                    </a:p>
                  </a:txBody>
                  <a:tcPr anchor="ctr">
                    <a:solidFill>
                      <a:srgbClr val="FFFF00"/>
                    </a:solidFill>
                  </a:tcPr>
                </a:tc>
                <a:tc>
                  <a:txBody>
                    <a:bodyPr/>
                    <a:lstStyle/>
                    <a:p>
                      <a:endParaRPr lang="en-US" dirty="0"/>
                    </a:p>
                  </a:txBody>
                  <a:tcPr anchor="ctr">
                    <a:solidFill>
                      <a:srgbClr val="8A3CC4"/>
                    </a:solidFill>
                  </a:tcPr>
                </a:tc>
              </a:tr>
            </a:tbl>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Getting Ready for Algebra</a:t>
            </a:r>
            <a:endParaRPr lang="en-US" dirty="0"/>
          </a:p>
        </p:txBody>
      </p:sp>
      <p:sp>
        <p:nvSpPr>
          <p:cNvPr id="3" name="Content Placeholder 2"/>
          <p:cNvSpPr>
            <a:spLocks noGrp="1"/>
          </p:cNvSpPr>
          <p:nvPr>
            <p:ph sz="quarter" idx="1"/>
          </p:nvPr>
        </p:nvSpPr>
        <p:spPr/>
        <p:txBody>
          <a:bodyPr/>
          <a:lstStyle/>
          <a:p>
            <a:r>
              <a:rPr lang="en-US" dirty="0" smtClean="0"/>
              <a:t>We want to ensure that each student has both been exposed to and developed a competency with the variety of 6</a:t>
            </a:r>
            <a:r>
              <a:rPr lang="en-US" baseline="30000" dirty="0" smtClean="0"/>
              <a:t>th</a:t>
            </a:r>
            <a:r>
              <a:rPr lang="en-US" dirty="0" smtClean="0"/>
              <a:t>,  7</a:t>
            </a:r>
            <a:r>
              <a:rPr lang="en-US" baseline="30000" dirty="0" smtClean="0"/>
              <a:t>th</a:t>
            </a:r>
            <a:r>
              <a:rPr lang="en-US" dirty="0" smtClean="0"/>
              <a:t> and 8</a:t>
            </a:r>
            <a:r>
              <a:rPr lang="en-US" baseline="30000" dirty="0" smtClean="0"/>
              <a:t>th</a:t>
            </a:r>
            <a:r>
              <a:rPr lang="en-US" dirty="0" smtClean="0"/>
              <a:t> grade standards related to algebra readiness</a:t>
            </a:r>
          </a:p>
          <a:p>
            <a:r>
              <a:rPr lang="en-US" dirty="0" smtClean="0"/>
              <a:t>We also want to ensure that each student feels prepared for his/her grade level MSP</a:t>
            </a:r>
          </a:p>
          <a:p>
            <a:r>
              <a:rPr lang="en-US" dirty="0" smtClean="0"/>
              <a:t>We aim to use Khan Academy as our tool of choice for engaging your student in his/her preparation for algebra success.</a:t>
            </a: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charRg st="255" end="374"/>
                                            </p:txEl>
                                          </p:spTgt>
                                        </p:tgtEl>
                                        <p:attrNameLst>
                                          <p:attrName>style.visibility</p:attrName>
                                        </p:attrNameLst>
                                      </p:cBhvr>
                                      <p:to>
                                        <p:strVal val="visible"/>
                                      </p:to>
                                    </p:set>
                                    <p:animEffect transition="in" filter="fade">
                                      <p:cBhvr>
                                        <p:cTn id="17" dur="2000"/>
                                        <p:tgtEl>
                                          <p:spTgt spid="3">
                                            <p:txEl>
                                              <p:charRg st="255" end="37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Khan Academy Playlists</a:t>
            </a:r>
            <a:endParaRPr lang="en-US" dirty="0"/>
          </a:p>
        </p:txBody>
      </p:sp>
      <p:sp>
        <p:nvSpPr>
          <p:cNvPr id="3" name="Content Placeholder 2"/>
          <p:cNvSpPr>
            <a:spLocks noGrp="1"/>
          </p:cNvSpPr>
          <p:nvPr>
            <p:ph sz="quarter" idx="1"/>
          </p:nvPr>
        </p:nvSpPr>
        <p:spPr>
          <a:xfrm>
            <a:off x="2511552" y="1524000"/>
            <a:ext cx="4727448" cy="4572000"/>
          </a:xfrm>
        </p:spPr>
        <p:txBody>
          <a:bodyPr>
            <a:normAutofit/>
          </a:bodyPr>
          <a:lstStyle/>
          <a:p>
            <a:endParaRPr lang="en-US" sz="4400" dirty="0" smtClean="0">
              <a:hlinkClick r:id="rId2" action="ppaction://hlinkfile"/>
            </a:endParaRPr>
          </a:p>
          <a:p>
            <a:r>
              <a:rPr lang="en-US" sz="4400" dirty="0" smtClean="0">
                <a:hlinkClick r:id="rId2" action="ppaction://hlinkfile"/>
              </a:rPr>
              <a:t>Pre-Algebra 1</a:t>
            </a:r>
            <a:endParaRPr lang="en-US" sz="4400" dirty="0" smtClean="0"/>
          </a:p>
          <a:p>
            <a:r>
              <a:rPr lang="en-US" sz="4400" dirty="0" smtClean="0">
                <a:hlinkClick r:id="rId3" action="ppaction://hlinkfile"/>
              </a:rPr>
              <a:t>Pre-Algebra 2</a:t>
            </a:r>
            <a:endParaRPr lang="en-US" sz="4400" dirty="0" smtClean="0"/>
          </a:p>
          <a:p>
            <a:r>
              <a:rPr lang="en-US" sz="4400" dirty="0" smtClean="0">
                <a:hlinkClick r:id="rId4" action="ppaction://hlinkfile"/>
              </a:rPr>
              <a:t>Algebra 1</a:t>
            </a:r>
            <a:endParaRPr lang="en-US" sz="44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Summer Algebra Readiness</a:t>
            </a:r>
            <a:endParaRPr lang="en-US" dirty="0"/>
          </a:p>
        </p:txBody>
      </p:sp>
      <p:sp>
        <p:nvSpPr>
          <p:cNvPr id="3" name="Content Placeholder 2"/>
          <p:cNvSpPr>
            <a:spLocks noGrp="1"/>
          </p:cNvSpPr>
          <p:nvPr>
            <p:ph sz="quarter" idx="1"/>
          </p:nvPr>
        </p:nvSpPr>
        <p:spPr>
          <a:xfrm>
            <a:off x="304800" y="2362200"/>
            <a:ext cx="8503920" cy="2511552"/>
          </a:xfrm>
        </p:spPr>
        <p:txBody>
          <a:bodyPr/>
          <a:lstStyle/>
          <a:p>
            <a:r>
              <a:rPr lang="en-US" dirty="0" smtClean="0"/>
              <a:t>Not </a:t>
            </a:r>
            <a:r>
              <a:rPr lang="en-US" dirty="0" smtClean="0"/>
              <a:t>only do we aim to minimize the potential for any gaps that students may incur by skipping one or two grade levels, but to identify and close any gaps that may exist as a result of prior experiences</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Khan Academy</a:t>
            </a:r>
            <a:endParaRPr lang="en-US" dirty="0"/>
          </a:p>
        </p:txBody>
      </p:sp>
      <p:sp>
        <p:nvSpPr>
          <p:cNvPr id="3" name="Content Placeholder 2"/>
          <p:cNvSpPr>
            <a:spLocks noGrp="1"/>
          </p:cNvSpPr>
          <p:nvPr>
            <p:ph sz="quarter" idx="1"/>
          </p:nvPr>
        </p:nvSpPr>
        <p:spPr/>
        <p:txBody>
          <a:bodyPr>
            <a:normAutofit fontScale="92500"/>
          </a:bodyPr>
          <a:lstStyle/>
          <a:p>
            <a:r>
              <a:rPr lang="en-US" dirty="0" smtClean="0"/>
              <a:t>Khan Academy is a free online resource that offers a variety of tutorials and tools for practice and mastery of a variety of math skills</a:t>
            </a:r>
          </a:p>
          <a:p>
            <a:r>
              <a:rPr lang="en-US" dirty="0" smtClean="0"/>
              <a:t>Students sign in using their NTPS Google Gmail accounts</a:t>
            </a:r>
          </a:p>
          <a:p>
            <a:r>
              <a:rPr lang="en-US" dirty="0" smtClean="0"/>
              <a:t>Students will set goals based on the course they are entering in the 2013-2014 school year</a:t>
            </a:r>
          </a:p>
          <a:p>
            <a:r>
              <a:rPr lang="en-US" dirty="0" smtClean="0"/>
              <a:t>Students will work towards mastery of these goals under the supervision of the CMS Math </a:t>
            </a:r>
            <a:r>
              <a:rPr lang="en-US" dirty="0" smtClean="0"/>
              <a:t>PLC—your coaches</a:t>
            </a:r>
            <a:endParaRPr lang="en-US" dirty="0" smtClean="0"/>
          </a:p>
          <a:p>
            <a:r>
              <a:rPr lang="en-US" dirty="0" smtClean="0"/>
              <a:t>Khan Academy offers your student great flexibility in terms of the time he/she has to participate this summer</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Placement Next Year</a:t>
            </a:r>
            <a:endParaRPr lang="en-US" dirty="0"/>
          </a:p>
        </p:txBody>
      </p:sp>
      <p:sp>
        <p:nvSpPr>
          <p:cNvPr id="3" name="Content Placeholder 2"/>
          <p:cNvSpPr>
            <a:spLocks noGrp="1"/>
          </p:cNvSpPr>
          <p:nvPr>
            <p:ph sz="quarter" idx="1"/>
          </p:nvPr>
        </p:nvSpPr>
        <p:spPr>
          <a:xfrm>
            <a:off x="301752" y="1831848"/>
            <a:ext cx="8503920" cy="3578352"/>
          </a:xfrm>
        </p:spPr>
        <p:txBody>
          <a:bodyPr/>
          <a:lstStyle/>
          <a:p>
            <a:r>
              <a:rPr lang="en-US" dirty="0" smtClean="0"/>
              <a:t>Placement for next year is simply a recommendation and not a guarantee</a:t>
            </a:r>
          </a:p>
          <a:p>
            <a:r>
              <a:rPr lang="en-US" dirty="0" smtClean="0"/>
              <a:t>Placement is more likely guaranteed by successful participation in and completion of our summer program</a:t>
            </a:r>
          </a:p>
          <a:p>
            <a:r>
              <a:rPr lang="en-US" dirty="0" smtClean="0"/>
              <a:t>Please sign a letter of intent indicating your choice of participating in this summer program or not</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Nuts &amp; </a:t>
            </a:r>
            <a:r>
              <a:rPr lang="en-US" dirty="0" smtClean="0"/>
              <a:t>Bolts</a:t>
            </a:r>
            <a:endParaRPr lang="en-US" dirty="0"/>
          </a:p>
        </p:txBody>
      </p:sp>
      <p:sp>
        <p:nvSpPr>
          <p:cNvPr id="5" name="TextBox 4"/>
          <p:cNvSpPr txBox="1"/>
          <p:nvPr/>
        </p:nvSpPr>
        <p:spPr>
          <a:xfrm>
            <a:off x="5562600" y="1219200"/>
            <a:ext cx="3429000" cy="4616648"/>
          </a:xfrm>
          <a:prstGeom prst="rect">
            <a:avLst/>
          </a:prstGeom>
          <a:noFill/>
        </p:spPr>
        <p:txBody>
          <a:bodyPr wrap="square" rtlCol="0">
            <a:spAutoFit/>
          </a:bodyPr>
          <a:lstStyle/>
          <a:p>
            <a:endParaRPr lang="en-US" dirty="0" smtClean="0"/>
          </a:p>
          <a:p>
            <a:r>
              <a:rPr lang="en-US" dirty="0" smtClean="0"/>
              <a:t>Navigate </a:t>
            </a:r>
            <a:r>
              <a:rPr lang="en-US" dirty="0" smtClean="0"/>
              <a:t>to Chinook Middle School Teacher </a:t>
            </a:r>
            <a:r>
              <a:rPr lang="en-US" dirty="0" smtClean="0"/>
              <a:t>Pages—</a:t>
            </a:r>
            <a:r>
              <a:rPr lang="en-US" b="1" dirty="0" smtClean="0"/>
              <a:t>Berchet-Hall</a:t>
            </a:r>
            <a:endParaRPr lang="en-US" sz="900" b="1" dirty="0" smtClean="0"/>
          </a:p>
          <a:p>
            <a:endParaRPr lang="en-US" b="1" dirty="0" smtClean="0"/>
          </a:p>
          <a:p>
            <a:pPr algn="ctr"/>
            <a:r>
              <a:rPr lang="en-US" sz="1200" b="1" i="1" dirty="0" smtClean="0"/>
              <a:t>(Please complete in this order to avoid confusion)</a:t>
            </a:r>
            <a:endParaRPr lang="en-US" sz="1200" b="1" i="1" dirty="0" smtClean="0"/>
          </a:p>
          <a:p>
            <a:endParaRPr lang="en-US" dirty="0" smtClean="0"/>
          </a:p>
          <a:p>
            <a:pPr marL="342900" indent="-342900">
              <a:buFont typeface="+mj-lt"/>
              <a:buAutoNum type="arabicPeriod"/>
            </a:pPr>
            <a:r>
              <a:rPr lang="en-US" dirty="0" smtClean="0"/>
              <a:t>Choose the course based on the class you will be in next year. Open the document.</a:t>
            </a:r>
          </a:p>
          <a:p>
            <a:pPr marL="342900" indent="-342900">
              <a:buFont typeface="+mj-lt"/>
              <a:buAutoNum type="arabicPeriod"/>
            </a:pPr>
            <a:endParaRPr lang="en-US" dirty="0" smtClean="0"/>
          </a:p>
          <a:p>
            <a:pPr marL="342900" indent="-342900">
              <a:buFont typeface="+mj-lt"/>
              <a:buAutoNum type="arabicPeriod"/>
            </a:pPr>
            <a:r>
              <a:rPr lang="en-US" dirty="0" smtClean="0"/>
              <a:t>Open the Coach Emails and Course Codes </a:t>
            </a:r>
            <a:r>
              <a:rPr lang="en-US" dirty="0" smtClean="0"/>
              <a:t>Document</a:t>
            </a:r>
          </a:p>
          <a:p>
            <a:pPr marL="342900" indent="-342900">
              <a:buFont typeface="+mj-lt"/>
              <a:buAutoNum type="arabicPeriod"/>
            </a:pPr>
            <a:endParaRPr lang="en-US" dirty="0" smtClean="0"/>
          </a:p>
          <a:p>
            <a:pPr marL="342900" indent="-342900">
              <a:buFont typeface="+mj-lt"/>
              <a:buAutoNum type="arabicPeriod"/>
            </a:pPr>
            <a:r>
              <a:rPr lang="en-US" dirty="0" smtClean="0"/>
              <a:t>Navigate to Khan Academy with the hyperlink</a:t>
            </a:r>
            <a:endParaRPr lang="en-US" dirty="0" smtClean="0"/>
          </a:p>
        </p:txBody>
      </p:sp>
      <p:pic>
        <p:nvPicPr>
          <p:cNvPr id="3074" name="Picture 2"/>
          <p:cNvPicPr>
            <a:picLocks noGrp="1" noChangeAspect="1" noChangeArrowheads="1"/>
          </p:cNvPicPr>
          <p:nvPr>
            <p:ph sz="quarter" idx="1"/>
          </p:nvPr>
        </p:nvPicPr>
        <p:blipFill>
          <a:blip r:embed="rId2" cstate="print"/>
          <a:srcRect/>
          <a:stretch>
            <a:fillRect/>
          </a:stretch>
        </p:blipFill>
        <p:spPr bwMode="auto">
          <a:xfrm>
            <a:off x="381000" y="1752600"/>
            <a:ext cx="5133975" cy="3667125"/>
          </a:xfrm>
          <a:prstGeom prst="rect">
            <a:avLst/>
          </a:prstGeom>
          <a:noFill/>
          <a:ln w="9525">
            <a:noFill/>
            <a:miter lim="800000"/>
            <a:headEnd/>
            <a:tailEnd/>
          </a:ln>
        </p:spPr>
      </p:pic>
      <p:sp>
        <p:nvSpPr>
          <p:cNvPr id="7" name="Oval 6"/>
          <p:cNvSpPr/>
          <p:nvPr/>
        </p:nvSpPr>
        <p:spPr>
          <a:xfrm>
            <a:off x="1143000" y="2209800"/>
            <a:ext cx="3276600" cy="609600"/>
          </a:xfrm>
          <a:prstGeom prst="ellipse">
            <a:avLst/>
          </a:prstGeom>
          <a:noFill/>
          <a:ln w="19050"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152400" y="3505200"/>
            <a:ext cx="5562600" cy="1295400"/>
          </a:xfrm>
          <a:prstGeom prst="ellipse">
            <a:avLst/>
          </a:prstGeom>
          <a:noFill/>
          <a:ln w="19050"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152400" y="4724400"/>
            <a:ext cx="2895600" cy="381000"/>
          </a:xfrm>
          <a:prstGeom prst="ellipse">
            <a:avLst/>
          </a:prstGeom>
          <a:noFill/>
          <a:ln w="19050"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Arrow Connector 10"/>
          <p:cNvCxnSpPr/>
          <p:nvPr/>
        </p:nvCxnSpPr>
        <p:spPr>
          <a:xfrm flipH="1" flipV="1">
            <a:off x="4419600" y="3505200"/>
            <a:ext cx="1295400" cy="76200"/>
          </a:xfrm>
          <a:prstGeom prst="straightConnector1">
            <a:avLst/>
          </a:prstGeom>
          <a:ln w="19050" cmpd="sng">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H="1" flipV="1">
            <a:off x="2895600" y="2743200"/>
            <a:ext cx="2667000" cy="2667000"/>
          </a:xfrm>
          <a:prstGeom prst="straightConnector1">
            <a:avLst/>
          </a:prstGeom>
          <a:ln w="19050" cmpd="sng">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a:off x="3124200" y="4724400"/>
            <a:ext cx="2667000" cy="228600"/>
          </a:xfrm>
          <a:prstGeom prst="straightConnector1">
            <a:avLst/>
          </a:prstGeom>
          <a:ln w="19050" cmpd="sng">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3352800" y="4796135"/>
            <a:ext cx="381000" cy="461665"/>
          </a:xfrm>
          <a:prstGeom prst="rect">
            <a:avLst/>
          </a:prstGeom>
          <a:noFill/>
        </p:spPr>
        <p:txBody>
          <a:bodyPr wrap="square" rtlCol="0">
            <a:spAutoFit/>
          </a:bodyPr>
          <a:lstStyle/>
          <a:p>
            <a:r>
              <a:rPr lang="en-US" sz="2400" dirty="0" smtClean="0">
                <a:solidFill>
                  <a:srgbClr val="FF0000"/>
                </a:solidFill>
              </a:rPr>
              <a:t>2</a:t>
            </a:r>
            <a:endParaRPr lang="en-US" sz="2400" dirty="0">
              <a:solidFill>
                <a:srgbClr val="FF0000"/>
              </a:solidFill>
            </a:endParaRPr>
          </a:p>
        </p:txBody>
      </p:sp>
      <p:sp>
        <p:nvSpPr>
          <p:cNvPr id="21" name="TextBox 20"/>
          <p:cNvSpPr txBox="1"/>
          <p:nvPr/>
        </p:nvSpPr>
        <p:spPr>
          <a:xfrm>
            <a:off x="4495800" y="3043535"/>
            <a:ext cx="381000" cy="461665"/>
          </a:xfrm>
          <a:prstGeom prst="rect">
            <a:avLst/>
          </a:prstGeom>
          <a:noFill/>
        </p:spPr>
        <p:txBody>
          <a:bodyPr wrap="square" rtlCol="0">
            <a:spAutoFit/>
          </a:bodyPr>
          <a:lstStyle/>
          <a:p>
            <a:r>
              <a:rPr lang="en-US" sz="2400" dirty="0" smtClean="0">
                <a:solidFill>
                  <a:srgbClr val="FF0000"/>
                </a:solidFill>
              </a:rPr>
              <a:t>1</a:t>
            </a:r>
            <a:endParaRPr lang="en-US" sz="2400" dirty="0">
              <a:solidFill>
                <a:srgbClr val="FF0000"/>
              </a:solidFill>
            </a:endParaRPr>
          </a:p>
        </p:txBody>
      </p:sp>
      <p:sp>
        <p:nvSpPr>
          <p:cNvPr id="22" name="TextBox 21"/>
          <p:cNvSpPr txBox="1"/>
          <p:nvPr/>
        </p:nvSpPr>
        <p:spPr>
          <a:xfrm>
            <a:off x="3276600" y="2743200"/>
            <a:ext cx="381000" cy="461665"/>
          </a:xfrm>
          <a:prstGeom prst="rect">
            <a:avLst/>
          </a:prstGeom>
          <a:noFill/>
        </p:spPr>
        <p:txBody>
          <a:bodyPr wrap="square" rtlCol="0">
            <a:spAutoFit/>
          </a:bodyPr>
          <a:lstStyle/>
          <a:p>
            <a:r>
              <a:rPr lang="en-US" sz="2400" dirty="0" smtClean="0">
                <a:solidFill>
                  <a:srgbClr val="FF0000"/>
                </a:solidFill>
              </a:rPr>
              <a:t>3</a:t>
            </a:r>
            <a:endParaRPr lang="en-US" sz="2400" dirty="0">
              <a:solidFill>
                <a:srgbClr val="FF0000"/>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Nuts &amp; Bolts, page </a:t>
            </a:r>
            <a:r>
              <a:rPr lang="en-US" dirty="0" smtClean="0"/>
              <a:t>2</a:t>
            </a:r>
            <a:endParaRPr lang="en-US" dirty="0"/>
          </a:p>
        </p:txBody>
      </p:sp>
      <p:pic>
        <p:nvPicPr>
          <p:cNvPr id="3074" name="Picture 2"/>
          <p:cNvPicPr>
            <a:picLocks noGrp="1" noChangeAspect="1" noChangeArrowheads="1"/>
          </p:cNvPicPr>
          <p:nvPr>
            <p:ph sz="quarter" idx="1"/>
          </p:nvPr>
        </p:nvPicPr>
        <p:blipFill>
          <a:blip r:embed="rId2" cstate="print"/>
          <a:srcRect/>
          <a:stretch>
            <a:fillRect/>
          </a:stretch>
        </p:blipFill>
        <p:spPr bwMode="auto">
          <a:xfrm>
            <a:off x="228600" y="1524000"/>
            <a:ext cx="4973740" cy="1752600"/>
          </a:xfrm>
          <a:prstGeom prst="rect">
            <a:avLst/>
          </a:prstGeom>
          <a:noFill/>
          <a:ln w="9525">
            <a:noFill/>
            <a:miter lim="800000"/>
            <a:headEnd/>
            <a:tailEnd/>
          </a:ln>
        </p:spPr>
      </p:pic>
      <p:sp>
        <p:nvSpPr>
          <p:cNvPr id="5" name="Oval 4"/>
          <p:cNvSpPr/>
          <p:nvPr/>
        </p:nvSpPr>
        <p:spPr>
          <a:xfrm>
            <a:off x="2819400" y="2362200"/>
            <a:ext cx="2133600" cy="304800"/>
          </a:xfrm>
          <a:prstGeom prst="ellipse">
            <a:avLst/>
          </a:prstGeom>
          <a:noFill/>
          <a:ln w="19050"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5" name="Picture 3"/>
          <p:cNvPicPr>
            <a:picLocks noChangeAspect="1" noChangeArrowheads="1"/>
          </p:cNvPicPr>
          <p:nvPr/>
        </p:nvPicPr>
        <p:blipFill>
          <a:blip r:embed="rId3" cstate="print"/>
          <a:srcRect/>
          <a:stretch>
            <a:fillRect/>
          </a:stretch>
        </p:blipFill>
        <p:spPr bwMode="auto">
          <a:xfrm>
            <a:off x="304800" y="3276600"/>
            <a:ext cx="3200400" cy="2952988"/>
          </a:xfrm>
          <a:prstGeom prst="rect">
            <a:avLst/>
          </a:prstGeom>
          <a:noFill/>
          <a:ln w="9525">
            <a:noFill/>
            <a:miter lim="800000"/>
            <a:headEnd/>
            <a:tailEnd/>
          </a:ln>
        </p:spPr>
      </p:pic>
      <p:sp>
        <p:nvSpPr>
          <p:cNvPr id="8" name="Oval 7"/>
          <p:cNvSpPr/>
          <p:nvPr/>
        </p:nvSpPr>
        <p:spPr>
          <a:xfrm>
            <a:off x="533400" y="3962400"/>
            <a:ext cx="2743200" cy="609600"/>
          </a:xfrm>
          <a:prstGeom prst="ellipse">
            <a:avLst/>
          </a:prstGeom>
          <a:noFill/>
          <a:ln w="19050"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p:cNvGrpSpPr/>
          <p:nvPr/>
        </p:nvGrpSpPr>
        <p:grpSpPr>
          <a:xfrm>
            <a:off x="914400" y="4648200"/>
            <a:ext cx="1524000" cy="381000"/>
            <a:chOff x="914400" y="4648200"/>
            <a:chExt cx="1524000" cy="381000"/>
          </a:xfrm>
        </p:grpSpPr>
        <p:cxnSp>
          <p:nvCxnSpPr>
            <p:cNvPr id="11" name="Straight Connector 10"/>
            <p:cNvCxnSpPr/>
            <p:nvPr/>
          </p:nvCxnSpPr>
          <p:spPr>
            <a:xfrm>
              <a:off x="914400" y="4724400"/>
              <a:ext cx="1524000" cy="304800"/>
            </a:xfrm>
            <a:prstGeom prst="line">
              <a:avLst/>
            </a:prstGeom>
            <a:ln w="47625" cmpd="sng">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914400" y="4648200"/>
              <a:ext cx="1524000" cy="381000"/>
            </a:xfrm>
            <a:prstGeom prst="line">
              <a:avLst/>
            </a:prstGeom>
            <a:ln w="47625" cmpd="sng">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3076" name="Picture 4"/>
          <p:cNvPicPr>
            <a:picLocks noChangeAspect="1" noChangeArrowheads="1"/>
          </p:cNvPicPr>
          <p:nvPr/>
        </p:nvPicPr>
        <p:blipFill>
          <a:blip r:embed="rId4" cstate="print"/>
          <a:srcRect/>
          <a:stretch>
            <a:fillRect/>
          </a:stretch>
        </p:blipFill>
        <p:spPr bwMode="auto">
          <a:xfrm>
            <a:off x="3810001" y="4267200"/>
            <a:ext cx="2895599" cy="1910651"/>
          </a:xfrm>
          <a:prstGeom prst="rect">
            <a:avLst/>
          </a:prstGeom>
          <a:noFill/>
          <a:ln w="9525">
            <a:noFill/>
            <a:miter lim="800000"/>
            <a:headEnd/>
            <a:tailEnd/>
          </a:ln>
        </p:spPr>
      </p:pic>
      <p:sp>
        <p:nvSpPr>
          <p:cNvPr id="19" name="TextBox 18"/>
          <p:cNvSpPr txBox="1"/>
          <p:nvPr/>
        </p:nvSpPr>
        <p:spPr>
          <a:xfrm>
            <a:off x="5181600" y="1295400"/>
            <a:ext cx="3733800" cy="3123932"/>
          </a:xfrm>
          <a:prstGeom prst="rect">
            <a:avLst/>
          </a:prstGeom>
          <a:noFill/>
        </p:spPr>
        <p:txBody>
          <a:bodyPr wrap="square" rtlCol="0">
            <a:spAutoFit/>
          </a:bodyPr>
          <a:lstStyle/>
          <a:p>
            <a:pPr>
              <a:lnSpc>
                <a:spcPct val="150000"/>
              </a:lnSpc>
            </a:pPr>
            <a:r>
              <a:rPr lang="en-US" dirty="0" smtClean="0"/>
              <a:t>4</a:t>
            </a:r>
            <a:r>
              <a:rPr lang="en-US" sz="1600" dirty="0" smtClean="0"/>
              <a:t>. </a:t>
            </a:r>
            <a:r>
              <a:rPr lang="en-US" sz="1600" dirty="0" smtClean="0"/>
              <a:t>Sign in with </a:t>
            </a:r>
            <a:r>
              <a:rPr lang="en-US" sz="1600" b="1" dirty="0" smtClean="0"/>
              <a:t>Google</a:t>
            </a:r>
          </a:p>
          <a:p>
            <a:pPr>
              <a:lnSpc>
                <a:spcPct val="150000"/>
              </a:lnSpc>
            </a:pPr>
            <a:r>
              <a:rPr lang="en-US" sz="1600" dirty="0" smtClean="0"/>
              <a:t>5</a:t>
            </a:r>
            <a:r>
              <a:rPr lang="en-US" sz="1600" dirty="0" smtClean="0"/>
              <a:t>. </a:t>
            </a:r>
            <a:r>
              <a:rPr lang="en-US" sz="1600" dirty="0" smtClean="0"/>
              <a:t>Use your NTPS </a:t>
            </a:r>
            <a:r>
              <a:rPr lang="en-US" sz="1600" dirty="0" smtClean="0"/>
              <a:t>G</a:t>
            </a:r>
            <a:r>
              <a:rPr lang="en-US" sz="1600" dirty="0" smtClean="0"/>
              <a:t>mail </a:t>
            </a:r>
            <a:r>
              <a:rPr lang="en-US" sz="1600" dirty="0" smtClean="0"/>
              <a:t>address:</a:t>
            </a:r>
          </a:p>
          <a:p>
            <a:pPr>
              <a:lnSpc>
                <a:spcPct val="150000"/>
              </a:lnSpc>
            </a:pPr>
            <a:r>
              <a:rPr lang="en-US" sz="1400" b="1" dirty="0" smtClean="0"/>
              <a:t>username@stu.nthurston.k12.wa.us</a:t>
            </a:r>
          </a:p>
          <a:p>
            <a:pPr>
              <a:lnSpc>
                <a:spcPct val="150000"/>
              </a:lnSpc>
            </a:pPr>
            <a:r>
              <a:rPr lang="en-US" sz="1400" dirty="0" smtClean="0"/>
              <a:t>DO </a:t>
            </a:r>
            <a:r>
              <a:rPr lang="en-US" sz="1400" dirty="0" smtClean="0"/>
              <a:t>NOT PUT IN PASSWORD ON </a:t>
            </a:r>
            <a:r>
              <a:rPr lang="en-US" sz="1400" dirty="0" smtClean="0"/>
              <a:t>THIS</a:t>
            </a:r>
          </a:p>
          <a:p>
            <a:r>
              <a:rPr lang="en-US" sz="1400" dirty="0" smtClean="0"/>
              <a:t>STEP</a:t>
            </a:r>
            <a:r>
              <a:rPr lang="en-US" sz="1400" dirty="0" smtClean="0"/>
              <a:t>! Just choose Sign In button</a:t>
            </a:r>
          </a:p>
          <a:p>
            <a:pPr marL="342900" indent="-342900">
              <a:lnSpc>
                <a:spcPct val="150000"/>
              </a:lnSpc>
            </a:pPr>
            <a:r>
              <a:rPr lang="en-US" sz="1600" dirty="0" smtClean="0"/>
              <a:t>6.  You </a:t>
            </a:r>
            <a:r>
              <a:rPr lang="en-US" sz="1600" dirty="0" smtClean="0"/>
              <a:t>will be directed to </a:t>
            </a:r>
            <a:r>
              <a:rPr lang="en-US" sz="1600" dirty="0" smtClean="0"/>
              <a:t>the</a:t>
            </a:r>
          </a:p>
          <a:p>
            <a:pPr marL="342900" indent="-342900">
              <a:lnSpc>
                <a:spcPct val="150000"/>
              </a:lnSpc>
            </a:pPr>
            <a:r>
              <a:rPr lang="en-US" sz="1600" dirty="0" smtClean="0"/>
              <a:t> </a:t>
            </a:r>
            <a:r>
              <a:rPr lang="en-US" sz="1400" b="1" dirty="0" smtClean="0"/>
              <a:t>Single </a:t>
            </a:r>
            <a:r>
              <a:rPr lang="en-US" sz="1400" b="1" dirty="0" smtClean="0"/>
              <a:t>Sign On for Google Apps </a:t>
            </a:r>
            <a:r>
              <a:rPr lang="en-US" sz="1600" dirty="0" smtClean="0"/>
              <a:t>screen</a:t>
            </a:r>
          </a:p>
          <a:p>
            <a:pPr marL="342900"/>
            <a:r>
              <a:rPr lang="en-US" sz="1400" dirty="0" smtClean="0"/>
              <a:t>This is where you use your </a:t>
            </a:r>
            <a:r>
              <a:rPr lang="en-US" sz="1400" b="1" dirty="0" smtClean="0"/>
              <a:t>NTPS user name </a:t>
            </a:r>
            <a:r>
              <a:rPr lang="en-US" sz="1400" b="1" dirty="0" smtClean="0"/>
              <a:t>and password</a:t>
            </a:r>
            <a:r>
              <a:rPr lang="en-US" sz="1400" dirty="0" smtClean="0"/>
              <a:t>, just as if you were logging into any district computer</a:t>
            </a:r>
          </a:p>
        </p:txBody>
      </p:sp>
      <p:cxnSp>
        <p:nvCxnSpPr>
          <p:cNvPr id="20" name="Straight Arrow Connector 19"/>
          <p:cNvCxnSpPr/>
          <p:nvPr/>
        </p:nvCxnSpPr>
        <p:spPr>
          <a:xfrm flipH="1">
            <a:off x="4495800" y="1676400"/>
            <a:ext cx="685800" cy="685800"/>
          </a:xfrm>
          <a:prstGeom prst="straightConnector1">
            <a:avLst/>
          </a:prstGeom>
          <a:ln w="19050" cmpd="sng">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H="1">
            <a:off x="1981200" y="2133600"/>
            <a:ext cx="3200400" cy="2133600"/>
          </a:xfrm>
          <a:prstGeom prst="straightConnector1">
            <a:avLst/>
          </a:prstGeom>
          <a:ln w="19050" cmpd="sng">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flipH="1">
            <a:off x="4953000" y="4114800"/>
            <a:ext cx="609600" cy="1066800"/>
          </a:xfrm>
          <a:prstGeom prst="straightConnector1">
            <a:avLst/>
          </a:prstGeom>
          <a:ln w="19050" cmpd="sng">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flipH="1">
            <a:off x="5410200" y="4114800"/>
            <a:ext cx="1676400" cy="1371600"/>
          </a:xfrm>
          <a:prstGeom prst="straightConnector1">
            <a:avLst/>
          </a:prstGeom>
          <a:ln w="19050" cmpd="sng">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Nuts &amp; Bolts, page </a:t>
            </a:r>
            <a:r>
              <a:rPr lang="en-US" dirty="0" smtClean="0"/>
              <a:t>3</a:t>
            </a:r>
            <a:endParaRPr lang="en-US" dirty="0"/>
          </a:p>
        </p:txBody>
      </p:sp>
      <p:pic>
        <p:nvPicPr>
          <p:cNvPr id="4098" name="Picture 2"/>
          <p:cNvPicPr>
            <a:picLocks noGrp="1" noChangeAspect="1" noChangeArrowheads="1"/>
          </p:cNvPicPr>
          <p:nvPr>
            <p:ph sz="quarter" idx="1"/>
          </p:nvPr>
        </p:nvPicPr>
        <p:blipFill>
          <a:blip r:embed="rId2" cstate="print"/>
          <a:srcRect/>
          <a:stretch>
            <a:fillRect/>
          </a:stretch>
        </p:blipFill>
        <p:spPr bwMode="auto">
          <a:xfrm>
            <a:off x="304800" y="2819400"/>
            <a:ext cx="4524375" cy="695325"/>
          </a:xfrm>
          <a:prstGeom prst="rect">
            <a:avLst/>
          </a:prstGeom>
          <a:noFill/>
          <a:ln w="9525">
            <a:noFill/>
            <a:miter lim="800000"/>
            <a:headEnd/>
            <a:tailEnd/>
          </a:ln>
        </p:spPr>
      </p:pic>
      <p:pic>
        <p:nvPicPr>
          <p:cNvPr id="4099" name="Picture 3"/>
          <p:cNvPicPr>
            <a:picLocks noChangeAspect="1" noChangeArrowheads="1"/>
          </p:cNvPicPr>
          <p:nvPr/>
        </p:nvPicPr>
        <p:blipFill>
          <a:blip r:embed="rId3" cstate="print"/>
          <a:srcRect/>
          <a:stretch>
            <a:fillRect/>
          </a:stretch>
        </p:blipFill>
        <p:spPr bwMode="auto">
          <a:xfrm>
            <a:off x="457200" y="1524000"/>
            <a:ext cx="3114675" cy="904875"/>
          </a:xfrm>
          <a:prstGeom prst="rect">
            <a:avLst/>
          </a:prstGeom>
          <a:noFill/>
          <a:ln w="9525">
            <a:noFill/>
            <a:miter lim="800000"/>
            <a:headEnd/>
            <a:tailEnd/>
          </a:ln>
        </p:spPr>
      </p:pic>
      <p:pic>
        <p:nvPicPr>
          <p:cNvPr id="4100" name="Picture 4"/>
          <p:cNvPicPr>
            <a:picLocks noChangeAspect="1" noChangeArrowheads="1"/>
          </p:cNvPicPr>
          <p:nvPr/>
        </p:nvPicPr>
        <p:blipFill>
          <a:blip r:embed="rId4" cstate="print"/>
          <a:srcRect/>
          <a:stretch>
            <a:fillRect/>
          </a:stretch>
        </p:blipFill>
        <p:spPr bwMode="auto">
          <a:xfrm>
            <a:off x="1219200" y="4267200"/>
            <a:ext cx="5629275" cy="2085975"/>
          </a:xfrm>
          <a:prstGeom prst="rect">
            <a:avLst/>
          </a:prstGeom>
          <a:noFill/>
          <a:ln w="9525">
            <a:noFill/>
            <a:miter lim="800000"/>
            <a:headEnd/>
            <a:tailEnd/>
          </a:ln>
        </p:spPr>
      </p:pic>
      <p:sp>
        <p:nvSpPr>
          <p:cNvPr id="6" name="TextBox 5"/>
          <p:cNvSpPr txBox="1"/>
          <p:nvPr/>
        </p:nvSpPr>
        <p:spPr>
          <a:xfrm>
            <a:off x="5562600" y="1676400"/>
            <a:ext cx="3352800" cy="2585323"/>
          </a:xfrm>
          <a:prstGeom prst="rect">
            <a:avLst/>
          </a:prstGeom>
          <a:noFill/>
        </p:spPr>
        <p:txBody>
          <a:bodyPr wrap="square" rtlCol="0">
            <a:spAutoFit/>
          </a:bodyPr>
          <a:lstStyle/>
          <a:p>
            <a:r>
              <a:rPr lang="en-US" dirty="0" smtClean="0"/>
              <a:t>7</a:t>
            </a:r>
            <a:r>
              <a:rPr lang="en-US" dirty="0" smtClean="0"/>
              <a:t>. </a:t>
            </a:r>
            <a:r>
              <a:rPr lang="en-US" dirty="0" smtClean="0"/>
              <a:t>If this is a new account, you will need to accept the use agreement.  If it is a current account, you will need to allow access.</a:t>
            </a:r>
          </a:p>
          <a:p>
            <a:r>
              <a:rPr lang="en-US" dirty="0" smtClean="0"/>
              <a:t>8</a:t>
            </a:r>
            <a:r>
              <a:rPr lang="en-US" dirty="0" smtClean="0"/>
              <a:t>. </a:t>
            </a:r>
            <a:r>
              <a:rPr lang="en-US" dirty="0" smtClean="0"/>
              <a:t>You will now be in Khan Academy! You can choose to do the tutorial or explore on your own.</a:t>
            </a:r>
            <a:endParaRPr lang="en-US" dirty="0"/>
          </a:p>
        </p:txBody>
      </p:sp>
      <p:cxnSp>
        <p:nvCxnSpPr>
          <p:cNvPr id="7" name="Straight Arrow Connector 6"/>
          <p:cNvCxnSpPr/>
          <p:nvPr/>
        </p:nvCxnSpPr>
        <p:spPr>
          <a:xfrm flipH="1" flipV="1">
            <a:off x="1981200" y="2133600"/>
            <a:ext cx="3581400" cy="304800"/>
          </a:xfrm>
          <a:prstGeom prst="straightConnector1">
            <a:avLst/>
          </a:prstGeom>
          <a:ln w="19050" cmpd="sng">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H="1">
            <a:off x="838200" y="2743200"/>
            <a:ext cx="4572000" cy="381000"/>
          </a:xfrm>
          <a:prstGeom prst="straightConnector1">
            <a:avLst/>
          </a:prstGeom>
          <a:ln w="19050" cmpd="sng">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H="1">
            <a:off x="4343400" y="3886200"/>
            <a:ext cx="1600200" cy="762000"/>
          </a:xfrm>
          <a:prstGeom prst="straightConnector1">
            <a:avLst/>
          </a:prstGeom>
          <a:ln w="19050" cmpd="sng">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Nuts &amp; Bolts, page </a:t>
            </a:r>
            <a:r>
              <a:rPr lang="en-US" dirty="0" smtClean="0"/>
              <a:t>4</a:t>
            </a:r>
            <a:endParaRPr lang="en-US" dirty="0"/>
          </a:p>
        </p:txBody>
      </p:sp>
      <p:pic>
        <p:nvPicPr>
          <p:cNvPr id="5122" name="Picture 2"/>
          <p:cNvPicPr>
            <a:picLocks noGrp="1" noChangeAspect="1" noChangeArrowheads="1"/>
          </p:cNvPicPr>
          <p:nvPr>
            <p:ph sz="quarter" idx="1"/>
          </p:nvPr>
        </p:nvPicPr>
        <p:blipFill>
          <a:blip r:embed="rId2" cstate="print"/>
          <a:srcRect/>
          <a:stretch>
            <a:fillRect/>
          </a:stretch>
        </p:blipFill>
        <p:spPr bwMode="auto">
          <a:xfrm>
            <a:off x="304800" y="1524000"/>
            <a:ext cx="4124325" cy="1743075"/>
          </a:xfrm>
          <a:prstGeom prst="rect">
            <a:avLst/>
          </a:prstGeom>
          <a:noFill/>
          <a:ln w="9525">
            <a:noFill/>
            <a:miter lim="800000"/>
            <a:headEnd/>
            <a:tailEnd/>
          </a:ln>
        </p:spPr>
      </p:pic>
      <p:pic>
        <p:nvPicPr>
          <p:cNvPr id="5123" name="Picture 3"/>
          <p:cNvPicPr>
            <a:picLocks noChangeAspect="1" noChangeArrowheads="1"/>
          </p:cNvPicPr>
          <p:nvPr/>
        </p:nvPicPr>
        <p:blipFill>
          <a:blip r:embed="rId3" cstate="print"/>
          <a:srcRect/>
          <a:stretch>
            <a:fillRect/>
          </a:stretch>
        </p:blipFill>
        <p:spPr bwMode="auto">
          <a:xfrm>
            <a:off x="304800" y="3200400"/>
            <a:ext cx="5612660" cy="3124199"/>
          </a:xfrm>
          <a:prstGeom prst="rect">
            <a:avLst/>
          </a:prstGeom>
          <a:noFill/>
          <a:ln w="9525">
            <a:noFill/>
            <a:miter lim="800000"/>
            <a:headEnd/>
            <a:tailEnd/>
          </a:ln>
        </p:spPr>
      </p:pic>
      <p:sp>
        <p:nvSpPr>
          <p:cNvPr id="6" name="TextBox 5"/>
          <p:cNvSpPr txBox="1"/>
          <p:nvPr/>
        </p:nvSpPr>
        <p:spPr>
          <a:xfrm>
            <a:off x="5638800" y="1447800"/>
            <a:ext cx="3276600" cy="4278094"/>
          </a:xfrm>
          <a:prstGeom prst="rect">
            <a:avLst/>
          </a:prstGeom>
          <a:noFill/>
        </p:spPr>
        <p:txBody>
          <a:bodyPr wrap="square" rtlCol="0">
            <a:spAutoFit/>
          </a:bodyPr>
          <a:lstStyle/>
          <a:p>
            <a:pPr marL="342900" indent="-342900"/>
            <a:r>
              <a:rPr lang="en-US" dirty="0" smtClean="0"/>
              <a:t>9.   Add </a:t>
            </a:r>
            <a:r>
              <a:rPr lang="en-US" dirty="0" smtClean="0"/>
              <a:t>the course code </a:t>
            </a:r>
            <a:r>
              <a:rPr lang="en-US" b="1" dirty="0" smtClean="0"/>
              <a:t>and</a:t>
            </a:r>
            <a:r>
              <a:rPr lang="en-US" dirty="0" smtClean="0"/>
              <a:t> all the math coaches! </a:t>
            </a:r>
            <a:endParaRPr lang="en-US" dirty="0" smtClean="0"/>
          </a:p>
          <a:p>
            <a:pPr marL="342900" indent="-342900"/>
            <a:endParaRPr lang="en-US" dirty="0" smtClean="0"/>
          </a:p>
          <a:p>
            <a:pPr marL="342900"/>
            <a:r>
              <a:rPr lang="en-US" sz="1400" dirty="0" smtClean="0"/>
              <a:t>(Copy and paste the names one at a time from the document you opened.)</a:t>
            </a:r>
          </a:p>
          <a:p>
            <a:pPr marL="342900"/>
            <a:endParaRPr lang="en-US" sz="1400" dirty="0" smtClean="0"/>
          </a:p>
          <a:p>
            <a:pPr marL="342900"/>
            <a:r>
              <a:rPr lang="en-US" dirty="0" smtClean="0"/>
              <a:t>Pre-Algebra 1 Summer Course Code: CEAHBR</a:t>
            </a:r>
          </a:p>
          <a:p>
            <a:pPr marL="342900"/>
            <a:endParaRPr lang="en-US" dirty="0" smtClean="0"/>
          </a:p>
          <a:p>
            <a:pPr marL="342900"/>
            <a:r>
              <a:rPr lang="en-US" dirty="0" smtClean="0"/>
              <a:t>Pre-Algebra 2 Summer Course Code: HRA4A4</a:t>
            </a:r>
          </a:p>
          <a:p>
            <a:pPr marL="342900"/>
            <a:endParaRPr lang="en-US" dirty="0" smtClean="0"/>
          </a:p>
          <a:p>
            <a:pPr marL="342900"/>
            <a:r>
              <a:rPr lang="en-US" dirty="0" smtClean="0"/>
              <a:t>Algebra 1 Summer Course Code: VKUHD5</a:t>
            </a:r>
          </a:p>
          <a:p>
            <a:pPr marL="342900"/>
            <a:endParaRPr lang="en-US" dirty="0"/>
          </a:p>
        </p:txBody>
      </p:sp>
      <p:cxnSp>
        <p:nvCxnSpPr>
          <p:cNvPr id="7" name="Straight Arrow Connector 6"/>
          <p:cNvCxnSpPr/>
          <p:nvPr/>
        </p:nvCxnSpPr>
        <p:spPr>
          <a:xfrm flipH="1">
            <a:off x="3657600" y="1905000"/>
            <a:ext cx="2362200" cy="2438400"/>
          </a:xfrm>
          <a:prstGeom prst="straightConnector1">
            <a:avLst/>
          </a:prstGeom>
          <a:ln w="19050" cmpd="sng">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1828800" y="4800600"/>
            <a:ext cx="4191000" cy="2031325"/>
          </a:xfrm>
          <a:prstGeom prst="rect">
            <a:avLst/>
          </a:prstGeom>
          <a:noFill/>
        </p:spPr>
        <p:txBody>
          <a:bodyPr wrap="square" rtlCol="0">
            <a:spAutoFit/>
          </a:bodyPr>
          <a:lstStyle/>
          <a:p>
            <a:r>
              <a:rPr lang="en-US" dirty="0" smtClean="0">
                <a:hlinkClick r:id="rId4"/>
              </a:rPr>
              <a:t>hberchet-hall@</a:t>
            </a:r>
            <a:r>
              <a:rPr lang="en-US" dirty="0" smtClean="0">
                <a:hlinkClick r:id="rId5"/>
              </a:rPr>
              <a:t>stu.nthurston.k12.wa.us</a:t>
            </a:r>
            <a:endParaRPr lang="en-US" dirty="0" smtClean="0">
              <a:hlinkClick r:id="rId6"/>
            </a:endParaRPr>
          </a:p>
          <a:p>
            <a:r>
              <a:rPr lang="en-US" dirty="0" smtClean="0">
                <a:hlinkClick r:id="rId6"/>
              </a:rPr>
              <a:t>rking@stu.nthurston.k12.wa.us</a:t>
            </a:r>
            <a:endParaRPr lang="en-US" dirty="0" smtClean="0"/>
          </a:p>
          <a:p>
            <a:r>
              <a:rPr lang="en-US" dirty="0" smtClean="0">
                <a:hlinkClick r:id="rId5"/>
              </a:rPr>
              <a:t>choward@stu.nthurston.k12.wa.us</a:t>
            </a:r>
            <a:endParaRPr lang="en-US" dirty="0" smtClean="0"/>
          </a:p>
          <a:p>
            <a:r>
              <a:rPr lang="en-US" dirty="0" smtClean="0">
                <a:hlinkClick r:id="rId7"/>
              </a:rPr>
              <a:t>kstarkey@stu.nthurston.k12.wa.us</a:t>
            </a:r>
            <a:endParaRPr lang="en-US" dirty="0" smtClean="0"/>
          </a:p>
          <a:p>
            <a:r>
              <a:rPr lang="en-US" dirty="0" smtClean="0">
                <a:hlinkClick r:id="rId8"/>
              </a:rPr>
              <a:t>jnunn@stu.nthurston.k12.wa.us</a:t>
            </a:r>
            <a:endParaRPr lang="en-US" dirty="0" smtClean="0"/>
          </a:p>
          <a:p>
            <a:endParaRPr lang="en-US" dirty="0" smtClean="0"/>
          </a:p>
          <a:p>
            <a:endParaRPr lang="en-US" dirty="0"/>
          </a:p>
        </p:txBody>
      </p:sp>
      <p:sp>
        <p:nvSpPr>
          <p:cNvPr id="8" name="Oval 7"/>
          <p:cNvSpPr/>
          <p:nvPr/>
        </p:nvSpPr>
        <p:spPr>
          <a:xfrm>
            <a:off x="609600" y="5562600"/>
            <a:ext cx="838200" cy="228600"/>
          </a:xfrm>
          <a:prstGeom prst="ellipse">
            <a:avLst/>
          </a:prstGeom>
          <a:noFill/>
          <a:ln w="19050"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 to Help You Explore Your Profile</a:t>
            </a:r>
            <a:endParaRPr lang="en-US" dirty="0"/>
          </a:p>
        </p:txBody>
      </p:sp>
      <p:sp>
        <p:nvSpPr>
          <p:cNvPr id="3" name="Content Placeholder 2"/>
          <p:cNvSpPr>
            <a:spLocks noGrp="1"/>
          </p:cNvSpPr>
          <p:nvPr>
            <p:ph sz="quarter" idx="1"/>
          </p:nvPr>
        </p:nvSpPr>
        <p:spPr/>
        <p:txBody>
          <a:bodyPr>
            <a:normAutofit/>
          </a:bodyPr>
          <a:lstStyle/>
          <a:p>
            <a:pPr fontAlgn="base"/>
            <a:r>
              <a:rPr lang="en-US" dirty="0" smtClean="0"/>
              <a:t>What are energy points? What is a stack?</a:t>
            </a:r>
          </a:p>
          <a:p>
            <a:pPr fontAlgn="base"/>
            <a:r>
              <a:rPr lang="en-US" dirty="0" smtClean="0"/>
              <a:t>What is the difference between getting 1, 2, and 3 leaves?</a:t>
            </a:r>
          </a:p>
          <a:p>
            <a:pPr fontAlgn="base"/>
            <a:r>
              <a:rPr lang="en-US" dirty="0" smtClean="0"/>
              <a:t>How are exercises connected to each other on the page that looks like the galaxy?</a:t>
            </a:r>
          </a:p>
          <a:p>
            <a:pPr fontAlgn="base"/>
            <a:r>
              <a:rPr lang="en-US" dirty="0" smtClean="0"/>
              <a:t>What kind of information can you see about yourself?</a:t>
            </a:r>
          </a:p>
          <a:p>
            <a:pPr fontAlgn="base"/>
            <a:r>
              <a:rPr lang="en-US" dirty="0" smtClean="0"/>
              <a:t>What is an avatar? What are badges? How can you earn them?</a:t>
            </a:r>
          </a:p>
          <a:p>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hlinkClick r:id="rId2"/>
              </a:rPr>
              <a:t>About Khan Academy</a:t>
            </a:r>
            <a:endParaRPr lang="en-US" dirty="0"/>
          </a:p>
        </p:txBody>
      </p:sp>
      <p:pic>
        <p:nvPicPr>
          <p:cNvPr id="2050" name="Picture 2"/>
          <p:cNvPicPr>
            <a:picLocks noGrp="1" noChangeAspect="1" noChangeArrowheads="1"/>
          </p:cNvPicPr>
          <p:nvPr>
            <p:ph sz="quarter" idx="1"/>
          </p:nvPr>
        </p:nvPicPr>
        <p:blipFill>
          <a:blip r:embed="rId3" cstate="print"/>
          <a:srcRect/>
          <a:stretch>
            <a:fillRect/>
          </a:stretch>
        </p:blipFill>
        <p:spPr bwMode="auto">
          <a:xfrm>
            <a:off x="304800" y="2133600"/>
            <a:ext cx="8504238" cy="4173439"/>
          </a:xfrm>
          <a:prstGeom prst="rect">
            <a:avLst/>
          </a:prstGeom>
          <a:noFill/>
          <a:ln w="9525">
            <a:noFill/>
            <a:miter lim="800000"/>
            <a:headEnd/>
            <a:tailEnd/>
          </a:ln>
        </p:spPr>
      </p:pic>
      <p:sp>
        <p:nvSpPr>
          <p:cNvPr id="5" name="TextBox 4"/>
          <p:cNvSpPr txBox="1"/>
          <p:nvPr/>
        </p:nvSpPr>
        <p:spPr>
          <a:xfrm>
            <a:off x="1295400" y="1676400"/>
            <a:ext cx="6629400" cy="369332"/>
          </a:xfrm>
          <a:prstGeom prst="rect">
            <a:avLst/>
          </a:prstGeom>
          <a:noFill/>
        </p:spPr>
        <p:txBody>
          <a:bodyPr wrap="square" rtlCol="0">
            <a:spAutoFit/>
          </a:bodyPr>
          <a:lstStyle/>
          <a:p>
            <a:r>
              <a:rPr lang="en-US" dirty="0" smtClean="0"/>
              <a:t>Follow the hyperlink above to learn more about  Khan Academy</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hlinkClick r:id="rId2"/>
              </a:rPr>
              <a:t>About Khan Academy</a:t>
            </a:r>
            <a:endParaRPr lang="en-US" dirty="0"/>
          </a:p>
        </p:txBody>
      </p:sp>
      <p:pic>
        <p:nvPicPr>
          <p:cNvPr id="1026" name="Picture 2"/>
          <p:cNvPicPr>
            <a:picLocks noGrp="1" noChangeAspect="1" noChangeArrowheads="1"/>
          </p:cNvPicPr>
          <p:nvPr>
            <p:ph sz="quarter" idx="1"/>
          </p:nvPr>
        </p:nvPicPr>
        <p:blipFill>
          <a:blip r:embed="rId3" cstate="print"/>
          <a:srcRect/>
          <a:stretch>
            <a:fillRect/>
          </a:stretch>
        </p:blipFill>
        <p:spPr bwMode="auto">
          <a:xfrm>
            <a:off x="658570" y="2292350"/>
            <a:ext cx="7790348" cy="3041650"/>
          </a:xfrm>
          <a:prstGeom prst="rect">
            <a:avLst/>
          </a:prstGeom>
          <a:noFill/>
          <a:ln w="9525">
            <a:noFill/>
            <a:miter lim="800000"/>
            <a:headEnd/>
            <a:tailEnd/>
          </a:ln>
        </p:spPr>
      </p:pic>
      <p:sp>
        <p:nvSpPr>
          <p:cNvPr id="6" name="TextBox 5"/>
          <p:cNvSpPr txBox="1"/>
          <p:nvPr/>
        </p:nvSpPr>
        <p:spPr>
          <a:xfrm>
            <a:off x="1371600" y="1764268"/>
            <a:ext cx="6781800" cy="369332"/>
          </a:xfrm>
          <a:prstGeom prst="rect">
            <a:avLst/>
          </a:prstGeom>
          <a:noFill/>
        </p:spPr>
        <p:txBody>
          <a:bodyPr wrap="square" rtlCol="0">
            <a:spAutoFit/>
          </a:bodyPr>
          <a:lstStyle/>
          <a:p>
            <a:pPr algn="ctr"/>
            <a:r>
              <a:rPr lang="en-US" dirty="0" smtClean="0"/>
              <a:t>Follow the hyperlink above to learn more about  Khan Academy</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Recap</a:t>
            </a:r>
            <a:endParaRPr lang="en-US" dirty="0"/>
          </a:p>
        </p:txBody>
      </p:sp>
      <p:sp>
        <p:nvSpPr>
          <p:cNvPr id="3" name="Content Placeholder 2"/>
          <p:cNvSpPr>
            <a:spLocks noGrp="1"/>
          </p:cNvSpPr>
          <p:nvPr>
            <p:ph sz="quarter" idx="1"/>
          </p:nvPr>
        </p:nvSpPr>
        <p:spPr/>
        <p:txBody>
          <a:bodyPr>
            <a:normAutofit fontScale="92500" lnSpcReduction="10000"/>
          </a:bodyPr>
          <a:lstStyle/>
          <a:p>
            <a:r>
              <a:rPr lang="en-US" dirty="0" smtClean="0"/>
              <a:t>Use the hyperlinks on your playlist page to select the Khan Academy modules you will need to master this summer.</a:t>
            </a:r>
          </a:p>
          <a:p>
            <a:r>
              <a:rPr lang="en-US" dirty="0" smtClean="0"/>
              <a:t>Khan Academy keeps track of your progress and your coaches can see how you are doing.  Don’t hesitate to ask for help if you get stuck</a:t>
            </a:r>
            <a:r>
              <a:rPr lang="en-US" dirty="0" smtClean="0"/>
              <a:t>. </a:t>
            </a:r>
            <a:r>
              <a:rPr lang="en-US" dirty="0" smtClean="0"/>
              <a:t>Email is the best way to contact us.  Send your questions to </a:t>
            </a:r>
            <a:r>
              <a:rPr lang="en-US" u="sng" dirty="0" smtClean="0"/>
              <a:t>all coaches</a:t>
            </a:r>
            <a:r>
              <a:rPr lang="en-US" dirty="0" smtClean="0"/>
              <a:t> and the coach on duty will get back to you.</a:t>
            </a:r>
            <a:endParaRPr lang="en-US" dirty="0" smtClean="0"/>
          </a:p>
          <a:p>
            <a:r>
              <a:rPr lang="en-US" dirty="0" smtClean="0"/>
              <a:t>Please let us know if a link doesn’t work, or you find anything that needs to be edited.</a:t>
            </a:r>
          </a:p>
          <a:p>
            <a:r>
              <a:rPr lang="en-US" dirty="0" smtClean="0"/>
              <a:t>Have fun and, as </a:t>
            </a:r>
            <a:r>
              <a:rPr lang="en-US" dirty="0" smtClean="0">
                <a:hlinkClick r:id="rId2"/>
              </a:rPr>
              <a:t>John and Hank Green</a:t>
            </a:r>
            <a:r>
              <a:rPr lang="en-US" dirty="0" smtClean="0"/>
              <a:t> say, “Don’t Forget To Be Awesome!” (DFTBA)</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1115</TotalTime>
  <Words>895</Words>
  <Application>Microsoft Office PowerPoint</Application>
  <PresentationFormat>On-screen Show (4:3)</PresentationFormat>
  <Paragraphs>109</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Civic</vt:lpstr>
      <vt:lpstr>CMS Summer Algebra Readiness Program</vt:lpstr>
      <vt:lpstr>Why We’re Here</vt:lpstr>
      <vt:lpstr>Math Progression  Beginning 2013-2014 School Year</vt:lpstr>
      <vt:lpstr>Getting Ready for Algebra</vt:lpstr>
      <vt:lpstr>Khan Academy Playlists</vt:lpstr>
      <vt:lpstr>Summer Algebra Readiness</vt:lpstr>
      <vt:lpstr>Khan Academy</vt:lpstr>
      <vt:lpstr>Placement Next Year</vt:lpstr>
      <vt:lpstr>The Nuts &amp; Bolts</vt:lpstr>
      <vt:lpstr>The Nuts &amp; Bolts, page 2</vt:lpstr>
      <vt:lpstr>The Nuts &amp; Bolts, page 3</vt:lpstr>
      <vt:lpstr>The Nuts &amp; Bolts, page 4</vt:lpstr>
      <vt:lpstr>Questions to Help You Explore Your Profile</vt:lpstr>
      <vt:lpstr>About Khan Academy</vt:lpstr>
      <vt:lpstr>About Khan Academy</vt:lpstr>
      <vt:lpstr>Recap</vt:lpstr>
    </vt:vector>
  </TitlesOfParts>
  <Company>North Thurston Public Schools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CMS Advanced Math Summer Courses</dc:title>
  <dc:creator>profiler</dc:creator>
  <cp:lastModifiedBy>profiler</cp:lastModifiedBy>
  <cp:revision>20</cp:revision>
  <dcterms:created xsi:type="dcterms:W3CDTF">2013-06-03T01:59:18Z</dcterms:created>
  <dcterms:modified xsi:type="dcterms:W3CDTF">2013-06-05T23:59:26Z</dcterms:modified>
</cp:coreProperties>
</file>