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8" r:id="rId3"/>
    <p:sldId id="291" r:id="rId4"/>
    <p:sldId id="292" r:id="rId5"/>
    <p:sldId id="293" r:id="rId6"/>
    <p:sldId id="294" r:id="rId7"/>
    <p:sldId id="297" r:id="rId8"/>
    <p:sldId id="295" r:id="rId9"/>
    <p:sldId id="305" r:id="rId10"/>
    <p:sldId id="311" r:id="rId11"/>
    <p:sldId id="306" r:id="rId12"/>
    <p:sldId id="310" r:id="rId13"/>
    <p:sldId id="298" r:id="rId14"/>
    <p:sldId id="299" r:id="rId15"/>
    <p:sldId id="300" r:id="rId16"/>
    <p:sldId id="301" r:id="rId17"/>
    <p:sldId id="312" r:id="rId18"/>
    <p:sldId id="269" r:id="rId19"/>
    <p:sldId id="271" r:id="rId20"/>
    <p:sldId id="296" r:id="rId21"/>
    <p:sldId id="278" r:id="rId22"/>
    <p:sldId id="279" r:id="rId23"/>
    <p:sldId id="280" r:id="rId24"/>
    <p:sldId id="281" r:id="rId25"/>
    <p:sldId id="282" r:id="rId26"/>
    <p:sldId id="27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F75117-C3D4-451F-8CCB-5B24CE680F06}" type="datetimeFigureOut">
              <a:rPr lang="en-US" smtClean="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CC787-C1BD-4BB8-927D-6D2DBEA0273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F75117-C3D4-451F-8CCB-5B24CE680F06}" type="datetimeFigureOut">
              <a:rPr lang="en-US" smtClean="0"/>
              <a:pPr/>
              <a:t>3/13/2018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8CC787-C1BD-4BB8-927D-6D2DBEA0273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7.xml"/><Relationship Id="rId5" Type="http://schemas.openxmlformats.org/officeDocument/2006/relationships/image" Target="../media/image16.emf"/><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4041775"/>
          </a:xfrm>
        </p:spPr>
        <p:txBody>
          <a:bodyPr>
            <a:noAutofit/>
          </a:bodyPr>
          <a:lstStyle/>
          <a:p>
            <a:r>
              <a:rPr lang="en-US" sz="5400" b="1" dirty="0" smtClean="0">
                <a:solidFill>
                  <a:schemeClr val="bg2">
                    <a:lumMod val="75000"/>
                  </a:schemeClr>
                </a:solidFill>
                <a:latin typeface="Cooper Std Black" pitchFamily="18" charset="0"/>
              </a:rPr>
              <a:t>  Boyle County High School Scheduling</a:t>
            </a:r>
            <a:br>
              <a:rPr lang="en-US" sz="5400" b="1" dirty="0" smtClean="0">
                <a:solidFill>
                  <a:schemeClr val="bg2">
                    <a:lumMod val="75000"/>
                  </a:schemeClr>
                </a:solidFill>
                <a:latin typeface="Cooper Std Black" pitchFamily="18" charset="0"/>
              </a:rPr>
            </a:br>
            <a:r>
              <a:rPr lang="en-US" sz="5400" b="1" dirty="0" smtClean="0">
                <a:solidFill>
                  <a:schemeClr val="bg2">
                    <a:lumMod val="75000"/>
                  </a:schemeClr>
                </a:solidFill>
                <a:latin typeface="Cooper Std Black" pitchFamily="18" charset="0"/>
              </a:rPr>
              <a:t>101 </a:t>
            </a:r>
            <a:endParaRPr lang="en-US" sz="5400" b="1" dirty="0">
              <a:solidFill>
                <a:schemeClr val="bg2">
                  <a:lumMod val="75000"/>
                </a:schemeClr>
              </a:solidFill>
              <a:latin typeface="Cooper Std Black"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609600"/>
            <a:ext cx="3572374" cy="10002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04383376"/>
              </p:ext>
            </p:extLst>
          </p:nvPr>
        </p:nvGraphicFramePr>
        <p:xfrm>
          <a:off x="609600" y="812800"/>
          <a:ext cx="7924800" cy="5905805"/>
        </p:xfrm>
        <a:graphic>
          <a:graphicData uri="http://schemas.openxmlformats.org/drawingml/2006/table">
            <a:tbl>
              <a:tblPr/>
              <a:tblGrid>
                <a:gridCol w="1997470"/>
                <a:gridCol w="5927330"/>
              </a:tblGrid>
              <a:tr h="345149">
                <a:tc gridSpan="2">
                  <a:txBody>
                    <a:bodyPr/>
                    <a:lstStyle/>
                    <a:p>
                      <a:pPr marL="0" marR="0" algn="ctr" hangingPunct="0">
                        <a:spcBef>
                          <a:spcPts val="0"/>
                        </a:spcBef>
                        <a:spcAft>
                          <a:spcPts val="200"/>
                        </a:spcAft>
                      </a:pPr>
                      <a:r>
                        <a:rPr lang="en-US" sz="2000" dirty="0" smtClean="0">
                          <a:latin typeface="Times New Roman"/>
                          <a:ea typeface="Times New Roman"/>
                          <a:cs typeface="Times New Roman"/>
                        </a:rPr>
                        <a:t>Graduation</a:t>
                      </a:r>
                      <a:r>
                        <a:rPr lang="en-US" sz="2000" baseline="0" dirty="0" smtClean="0">
                          <a:latin typeface="Times New Roman"/>
                          <a:ea typeface="Times New Roman"/>
                          <a:cs typeface="Times New Roman"/>
                        </a:rPr>
                        <a:t> Requirements</a:t>
                      </a:r>
                      <a:endParaRPr lang="en-US" sz="2000" dirty="0">
                        <a:latin typeface="Times New Roman"/>
                        <a:ea typeface="Times New Roman"/>
                        <a:cs typeface="Times New Roman"/>
                      </a:endParaRPr>
                    </a:p>
                  </a:txBody>
                  <a:tcPr marL="63768" marR="63768"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r>
              <a:tr h="193586">
                <a:tc>
                  <a:txBody>
                    <a:bodyPr/>
                    <a:lstStyle/>
                    <a:p>
                      <a:pPr marL="0" marR="0" algn="ctr" hangingPunct="0">
                        <a:spcBef>
                          <a:spcPts val="0"/>
                        </a:spcBef>
                        <a:spcAft>
                          <a:spcPts val="200"/>
                        </a:spcAft>
                      </a:pPr>
                      <a:r>
                        <a:rPr lang="en-US" sz="900" b="1" dirty="0">
                          <a:latin typeface="Times New Roman"/>
                          <a:ea typeface="Times New Roman"/>
                          <a:cs typeface="Times New Roman"/>
                        </a:rPr>
                        <a:t>Course Area</a:t>
                      </a:r>
                      <a:endParaRPr lang="en-US" sz="1100" dirty="0">
                        <a:latin typeface="Times New Roman"/>
                        <a:ea typeface="Times New Roman"/>
                        <a:cs typeface="Times New Roman"/>
                      </a:endParaRP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hangingPunct="0">
                        <a:spcBef>
                          <a:spcPts val="0"/>
                        </a:spcBef>
                        <a:spcAft>
                          <a:spcPts val="200"/>
                        </a:spcAft>
                      </a:pPr>
                      <a:r>
                        <a:rPr lang="en-US" sz="900" b="1" dirty="0">
                          <a:latin typeface="Times New Roman"/>
                          <a:ea typeface="Times New Roman"/>
                          <a:cs typeface="Times New Roman"/>
                        </a:rPr>
                        <a:t>Courses</a:t>
                      </a:r>
                      <a:endParaRPr lang="en-US" sz="1100" dirty="0">
                        <a:latin typeface="Times New Roman"/>
                        <a:ea typeface="Times New Roman"/>
                        <a:cs typeface="Times New Roman"/>
                      </a:endParaRP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052704">
                <a:tc>
                  <a:txBody>
                    <a:bodyPr/>
                    <a:lstStyle/>
                    <a:p>
                      <a:pPr marL="0" marR="0" algn="l" hangingPunct="0">
                        <a:spcBef>
                          <a:spcPts val="0"/>
                        </a:spcBef>
                        <a:spcAft>
                          <a:spcPts val="200"/>
                        </a:spcAft>
                      </a:pPr>
                      <a:r>
                        <a:rPr lang="en-US" sz="1400" dirty="0">
                          <a:latin typeface="Times New Roman"/>
                          <a:ea typeface="Times New Roman"/>
                          <a:cs typeface="Times New Roman"/>
                        </a:rPr>
                        <a:t>English-4 courses</a:t>
                      </a: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a:latin typeface="Times New Roman"/>
                          <a:ea typeface="Times New Roman"/>
                          <a:cs typeface="Times New Roman"/>
                        </a:rPr>
                        <a:t>English I (year-long course=1 credit) </a:t>
                      </a:r>
                    </a:p>
                    <a:p>
                      <a:pPr marL="0" marR="0" algn="l" hangingPunct="0">
                        <a:spcBef>
                          <a:spcPts val="0"/>
                        </a:spcBef>
                        <a:spcAft>
                          <a:spcPts val="200"/>
                        </a:spcAft>
                      </a:pPr>
                      <a:r>
                        <a:rPr lang="en-US" sz="1400" dirty="0">
                          <a:latin typeface="Times New Roman"/>
                          <a:ea typeface="Times New Roman"/>
                          <a:cs typeface="Times New Roman"/>
                        </a:rPr>
                        <a:t>English II (year-long course=1 credit) </a:t>
                      </a:r>
                    </a:p>
                    <a:p>
                      <a:pPr marL="0" marR="0" algn="l" hangingPunct="0">
                        <a:spcBef>
                          <a:spcPts val="0"/>
                        </a:spcBef>
                        <a:spcAft>
                          <a:spcPts val="200"/>
                        </a:spcAft>
                      </a:pPr>
                      <a:r>
                        <a:rPr lang="en-US" sz="1400" dirty="0">
                          <a:latin typeface="Times New Roman"/>
                          <a:ea typeface="Times New Roman"/>
                          <a:cs typeface="Times New Roman"/>
                        </a:rPr>
                        <a:t>English III (year-long course=1 credit)</a:t>
                      </a:r>
                    </a:p>
                    <a:p>
                      <a:pPr marL="0" marR="0" algn="l" hangingPunct="0">
                        <a:spcBef>
                          <a:spcPts val="0"/>
                        </a:spcBef>
                        <a:spcAft>
                          <a:spcPts val="200"/>
                        </a:spcAft>
                      </a:pPr>
                      <a:r>
                        <a:rPr lang="en-US" sz="1400" dirty="0">
                          <a:latin typeface="Times New Roman"/>
                          <a:ea typeface="Times New Roman"/>
                          <a:cs typeface="Times New Roman"/>
                        </a:rPr>
                        <a:t>English IV (semester course=1 performance based credit*)</a:t>
                      </a: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2704">
                <a:tc>
                  <a:txBody>
                    <a:bodyPr/>
                    <a:lstStyle/>
                    <a:p>
                      <a:pPr marL="0" marR="0" algn="l" hangingPunct="0">
                        <a:spcBef>
                          <a:spcPts val="0"/>
                        </a:spcBef>
                        <a:spcAft>
                          <a:spcPts val="200"/>
                        </a:spcAft>
                      </a:pPr>
                      <a:r>
                        <a:rPr lang="en-US" sz="1400" dirty="0">
                          <a:latin typeface="Times New Roman"/>
                          <a:ea typeface="Times New Roman"/>
                          <a:cs typeface="Times New Roman"/>
                        </a:rPr>
                        <a:t>Math-each year</a:t>
                      </a: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a:latin typeface="Times New Roman"/>
                          <a:ea typeface="Times New Roman"/>
                          <a:cs typeface="Times New Roman"/>
                        </a:rPr>
                        <a:t>Algebra I (year-long course=1 credit)</a:t>
                      </a:r>
                    </a:p>
                    <a:p>
                      <a:pPr marL="0" marR="0" algn="l" hangingPunct="0">
                        <a:spcBef>
                          <a:spcPts val="0"/>
                        </a:spcBef>
                        <a:spcAft>
                          <a:spcPts val="200"/>
                        </a:spcAft>
                      </a:pPr>
                      <a:r>
                        <a:rPr lang="en-US" sz="1400" dirty="0">
                          <a:latin typeface="Times New Roman"/>
                          <a:ea typeface="Times New Roman"/>
                          <a:cs typeface="Times New Roman"/>
                        </a:rPr>
                        <a:t>Geometry (year-long course=1 credit)        </a:t>
                      </a:r>
                    </a:p>
                    <a:p>
                      <a:pPr marL="0" marR="0" algn="l" hangingPunct="0">
                        <a:spcBef>
                          <a:spcPts val="0"/>
                        </a:spcBef>
                        <a:spcAft>
                          <a:spcPts val="200"/>
                        </a:spcAft>
                      </a:pPr>
                      <a:r>
                        <a:rPr lang="en-US" sz="1400" dirty="0">
                          <a:latin typeface="Times New Roman"/>
                          <a:ea typeface="Times New Roman"/>
                          <a:cs typeface="Times New Roman"/>
                        </a:rPr>
                        <a:t>Algebra II (year-long course=1 credit)                       </a:t>
                      </a:r>
                    </a:p>
                    <a:p>
                      <a:pPr marL="0" marR="0" algn="l" hangingPunct="0">
                        <a:spcBef>
                          <a:spcPts val="0"/>
                        </a:spcBef>
                        <a:spcAft>
                          <a:spcPts val="200"/>
                        </a:spcAft>
                      </a:pPr>
                      <a:r>
                        <a:rPr lang="en-US" sz="1400" dirty="0">
                          <a:latin typeface="Times New Roman"/>
                          <a:ea typeface="Times New Roman"/>
                          <a:cs typeface="Times New Roman"/>
                        </a:rPr>
                        <a:t>Additional course(s)...see Math </a:t>
                      </a:r>
                      <a:r>
                        <a:rPr lang="en-US" sz="1400" dirty="0" smtClean="0">
                          <a:latin typeface="Times New Roman"/>
                          <a:ea typeface="Times New Roman"/>
                          <a:cs typeface="Times New Roman"/>
                        </a:rPr>
                        <a:t>section</a:t>
                      </a:r>
                      <a:r>
                        <a:rPr lang="en-US" sz="1400" baseline="0" dirty="0" smtClean="0">
                          <a:latin typeface="Times New Roman"/>
                          <a:ea typeface="Times New Roman"/>
                          <a:cs typeface="Times New Roman"/>
                        </a:rPr>
                        <a:t> (students must take math each year)</a:t>
                      </a:r>
                      <a:endParaRPr lang="en-US" sz="1400" dirty="0">
                        <a:latin typeface="Times New Roman"/>
                        <a:ea typeface="Times New Roman"/>
                        <a:cs typeface="Times New Roman"/>
                      </a:endParaRP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2704">
                <a:tc>
                  <a:txBody>
                    <a:bodyPr/>
                    <a:lstStyle/>
                    <a:p>
                      <a:pPr marL="0" marR="0" algn="l" hangingPunct="0">
                        <a:spcBef>
                          <a:spcPts val="0"/>
                        </a:spcBef>
                        <a:spcAft>
                          <a:spcPts val="200"/>
                        </a:spcAft>
                      </a:pPr>
                      <a:r>
                        <a:rPr lang="en-US" sz="1400" dirty="0">
                          <a:latin typeface="Times New Roman"/>
                          <a:ea typeface="Times New Roman"/>
                          <a:cs typeface="Times New Roman"/>
                        </a:rPr>
                        <a:t>Science-3 courses</a:t>
                      </a: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smtClean="0">
                          <a:latin typeface="Times New Roman"/>
                          <a:ea typeface="Times New Roman"/>
                          <a:cs typeface="Times New Roman"/>
                        </a:rPr>
                        <a:t>Science</a:t>
                      </a:r>
                      <a:r>
                        <a:rPr lang="en-US" sz="1400" baseline="0" dirty="0" smtClean="0">
                          <a:latin typeface="Times New Roman"/>
                          <a:ea typeface="Times New Roman"/>
                          <a:cs typeface="Times New Roman"/>
                        </a:rPr>
                        <a:t> and Engineering</a:t>
                      </a:r>
                      <a:r>
                        <a:rPr lang="en-US" sz="1400" dirty="0" smtClean="0">
                          <a:latin typeface="Times New Roman"/>
                          <a:ea typeface="Times New Roman"/>
                          <a:cs typeface="Times New Roman"/>
                        </a:rPr>
                        <a:t> </a:t>
                      </a:r>
                      <a:r>
                        <a:rPr lang="en-US" sz="1400" dirty="0">
                          <a:latin typeface="Times New Roman"/>
                          <a:ea typeface="Times New Roman"/>
                          <a:cs typeface="Times New Roman"/>
                        </a:rPr>
                        <a:t>(semester course=1 performance based credit)</a:t>
                      </a:r>
                    </a:p>
                    <a:p>
                      <a:pPr marL="0" marR="0" algn="l" hangingPunct="0">
                        <a:spcBef>
                          <a:spcPts val="0"/>
                        </a:spcBef>
                        <a:spcAft>
                          <a:spcPts val="200"/>
                        </a:spcAft>
                      </a:pPr>
                      <a:r>
                        <a:rPr lang="en-US" sz="1400" dirty="0">
                          <a:latin typeface="Times New Roman"/>
                          <a:ea typeface="Times New Roman"/>
                          <a:cs typeface="Times New Roman"/>
                        </a:rPr>
                        <a:t>Biology (year-long course=1 credit)  </a:t>
                      </a:r>
                    </a:p>
                    <a:p>
                      <a:pPr marL="0" marR="0" algn="l" hangingPunct="0">
                        <a:spcBef>
                          <a:spcPts val="0"/>
                        </a:spcBef>
                        <a:spcAft>
                          <a:spcPts val="200"/>
                        </a:spcAft>
                      </a:pPr>
                      <a:r>
                        <a:rPr lang="en-US" sz="1400" dirty="0">
                          <a:latin typeface="Times New Roman"/>
                          <a:ea typeface="Times New Roman"/>
                          <a:cs typeface="Times New Roman"/>
                        </a:rPr>
                        <a:t>Chemistry (year-long course=1 credit) </a:t>
                      </a:r>
                      <a:r>
                        <a:rPr lang="en-US" sz="1400" b="1" u="sng" dirty="0">
                          <a:latin typeface="Times New Roman"/>
                          <a:ea typeface="Times New Roman"/>
                          <a:cs typeface="Times New Roman"/>
                        </a:rPr>
                        <a:t>OR</a:t>
                      </a:r>
                      <a:r>
                        <a:rPr lang="en-US" sz="1400" dirty="0">
                          <a:latin typeface="Times New Roman"/>
                          <a:ea typeface="Times New Roman"/>
                          <a:cs typeface="Times New Roman"/>
                        </a:rPr>
                        <a:t>  </a:t>
                      </a:r>
                    </a:p>
                    <a:p>
                      <a:pPr marL="0" marR="0" algn="l" hangingPunct="0">
                        <a:spcBef>
                          <a:spcPts val="0"/>
                        </a:spcBef>
                        <a:spcAft>
                          <a:spcPts val="200"/>
                        </a:spcAft>
                      </a:pPr>
                      <a:r>
                        <a:rPr lang="en-US" sz="1400" dirty="0" smtClean="0">
                          <a:latin typeface="Times New Roman"/>
                          <a:ea typeface="Times New Roman"/>
                          <a:cs typeface="Times New Roman"/>
                        </a:rPr>
                        <a:t>Intro</a:t>
                      </a:r>
                      <a:r>
                        <a:rPr lang="en-US" sz="1400" baseline="0" dirty="0" smtClean="0">
                          <a:latin typeface="Times New Roman"/>
                          <a:ea typeface="Times New Roman"/>
                          <a:cs typeface="Times New Roman"/>
                        </a:rPr>
                        <a:t> to </a:t>
                      </a:r>
                      <a:r>
                        <a:rPr lang="en-US" sz="1400" baseline="0" dirty="0" err="1" smtClean="0">
                          <a:latin typeface="Times New Roman"/>
                          <a:ea typeface="Times New Roman"/>
                          <a:cs typeface="Times New Roman"/>
                        </a:rPr>
                        <a:t>Chem</a:t>
                      </a:r>
                      <a:r>
                        <a:rPr lang="en-US" sz="1400" baseline="0" dirty="0" smtClean="0">
                          <a:latin typeface="Times New Roman"/>
                          <a:ea typeface="Times New Roman"/>
                          <a:cs typeface="Times New Roman"/>
                        </a:rPr>
                        <a:t>/Earth Science</a:t>
                      </a:r>
                      <a:r>
                        <a:rPr lang="en-US" sz="1400" dirty="0" smtClean="0">
                          <a:latin typeface="Times New Roman"/>
                          <a:ea typeface="Times New Roman"/>
                          <a:cs typeface="Times New Roman"/>
                        </a:rPr>
                        <a:t>(semester </a:t>
                      </a:r>
                      <a:r>
                        <a:rPr lang="en-US" sz="1400" dirty="0">
                          <a:latin typeface="Times New Roman"/>
                          <a:ea typeface="Times New Roman"/>
                          <a:cs typeface="Times New Roman"/>
                        </a:rPr>
                        <a:t>course=1 performance based credit*) </a:t>
                      </a: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1129">
                <a:tc>
                  <a:txBody>
                    <a:bodyPr/>
                    <a:lstStyle/>
                    <a:p>
                      <a:pPr marL="0" marR="0" algn="l" hangingPunct="0">
                        <a:spcBef>
                          <a:spcPts val="0"/>
                        </a:spcBef>
                        <a:spcAft>
                          <a:spcPts val="200"/>
                        </a:spcAft>
                      </a:pPr>
                      <a:r>
                        <a:rPr lang="en-US" sz="1400" dirty="0">
                          <a:latin typeface="Times New Roman"/>
                          <a:ea typeface="Times New Roman"/>
                          <a:cs typeface="Times New Roman"/>
                        </a:rPr>
                        <a:t>Social </a:t>
                      </a:r>
                      <a:r>
                        <a:rPr lang="en-US" sz="1400" dirty="0" smtClean="0">
                          <a:latin typeface="Times New Roman"/>
                          <a:ea typeface="Times New Roman"/>
                          <a:cs typeface="Times New Roman"/>
                        </a:rPr>
                        <a:t>Studies-3 </a:t>
                      </a:r>
                      <a:r>
                        <a:rPr lang="en-US" sz="1400" dirty="0">
                          <a:latin typeface="Times New Roman"/>
                          <a:ea typeface="Times New Roman"/>
                          <a:cs typeface="Times New Roman"/>
                        </a:rPr>
                        <a:t>courses</a:t>
                      </a: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smtClean="0">
                          <a:latin typeface="Times New Roman"/>
                          <a:ea typeface="Times New Roman"/>
                          <a:cs typeface="Times New Roman"/>
                        </a:rPr>
                        <a:t>World </a:t>
                      </a:r>
                      <a:r>
                        <a:rPr lang="en-US" sz="1400" dirty="0">
                          <a:latin typeface="Times New Roman"/>
                          <a:ea typeface="Times New Roman"/>
                          <a:cs typeface="Times New Roman"/>
                        </a:rPr>
                        <a:t>Civilization</a:t>
                      </a:r>
                      <a:r>
                        <a:rPr lang="en-US" sz="1400" dirty="0">
                          <a:solidFill>
                            <a:srgbClr val="FF0000"/>
                          </a:solidFill>
                          <a:latin typeface="Times New Roman"/>
                          <a:ea typeface="Times New Roman"/>
                          <a:cs typeface="Times New Roman"/>
                        </a:rPr>
                        <a:t> </a:t>
                      </a:r>
                      <a:r>
                        <a:rPr lang="en-US" sz="1400" dirty="0">
                          <a:latin typeface="Times New Roman"/>
                          <a:ea typeface="Times New Roman"/>
                          <a:cs typeface="Times New Roman"/>
                        </a:rPr>
                        <a:t>(year-long course=1 credit)</a:t>
                      </a:r>
                    </a:p>
                    <a:p>
                      <a:pPr marL="0" marR="0" algn="l" hangingPunct="0">
                        <a:spcBef>
                          <a:spcPts val="0"/>
                        </a:spcBef>
                        <a:spcAft>
                          <a:spcPts val="200"/>
                        </a:spcAft>
                      </a:pPr>
                      <a:r>
                        <a:rPr lang="en-US" sz="1400" dirty="0">
                          <a:latin typeface="Times New Roman"/>
                          <a:ea typeface="Times New Roman"/>
                          <a:cs typeface="Times New Roman"/>
                        </a:rPr>
                        <a:t>U.S. History (year-long course=1 credit)</a:t>
                      </a:r>
                    </a:p>
                    <a:p>
                      <a:pPr marL="0" marR="0" algn="l" hangingPunct="0">
                        <a:spcBef>
                          <a:spcPts val="0"/>
                        </a:spcBef>
                        <a:spcAft>
                          <a:spcPts val="200"/>
                        </a:spcAft>
                      </a:pPr>
                      <a:r>
                        <a:rPr lang="en-US" sz="1400" dirty="0">
                          <a:latin typeface="Times New Roman"/>
                          <a:ea typeface="Times New Roman"/>
                          <a:cs typeface="Times New Roman"/>
                        </a:rPr>
                        <a:t>American Government </a:t>
                      </a:r>
                      <a:r>
                        <a:rPr lang="en-US" sz="1400" dirty="0" smtClean="0">
                          <a:latin typeface="Times New Roman"/>
                          <a:ea typeface="Times New Roman"/>
                          <a:cs typeface="Times New Roman"/>
                        </a:rPr>
                        <a:t>(year-long course=1 credit) (including civics test)</a:t>
                      </a:r>
                      <a:endParaRPr lang="en-US" sz="1400" dirty="0">
                        <a:latin typeface="Times New Roman"/>
                        <a:ea typeface="Times New Roman"/>
                        <a:cs typeface="Times New Roman"/>
                      </a:endParaRP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3017">
                <a:tc>
                  <a:txBody>
                    <a:bodyPr/>
                    <a:lstStyle/>
                    <a:p>
                      <a:pPr marL="0" marR="0" algn="l" hangingPunct="0">
                        <a:spcBef>
                          <a:spcPts val="0"/>
                        </a:spcBef>
                        <a:spcAft>
                          <a:spcPts val="200"/>
                        </a:spcAft>
                      </a:pPr>
                      <a:r>
                        <a:rPr lang="en-US" sz="1400" dirty="0">
                          <a:latin typeface="Times New Roman"/>
                          <a:ea typeface="Times New Roman"/>
                          <a:cs typeface="Times New Roman"/>
                        </a:rPr>
                        <a:t>Arts/Humanities-1 course</a:t>
                      </a: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a:latin typeface="Times New Roman"/>
                          <a:ea typeface="Times New Roman"/>
                          <a:cs typeface="Times New Roman"/>
                        </a:rPr>
                        <a:t>Arts and Humanities  (semester course=1 performance based credit*) </a:t>
                      </a:r>
                      <a:r>
                        <a:rPr lang="en-US" sz="1400" b="1" u="sng" dirty="0">
                          <a:latin typeface="Times New Roman"/>
                          <a:ea typeface="Times New Roman"/>
                          <a:cs typeface="Times New Roman"/>
                        </a:rPr>
                        <a:t>OR</a:t>
                      </a:r>
                      <a:endParaRPr lang="en-US" sz="1400" dirty="0">
                        <a:latin typeface="Times New Roman"/>
                        <a:ea typeface="Times New Roman"/>
                        <a:cs typeface="Times New Roman"/>
                      </a:endParaRPr>
                    </a:p>
                    <a:p>
                      <a:pPr marL="0" marR="0" algn="l" hangingPunct="0">
                        <a:spcBef>
                          <a:spcPts val="0"/>
                        </a:spcBef>
                        <a:spcAft>
                          <a:spcPts val="200"/>
                        </a:spcAft>
                      </a:pPr>
                      <a:r>
                        <a:rPr lang="en-US" sz="1400" dirty="0" smtClean="0">
                          <a:latin typeface="Times New Roman"/>
                          <a:ea typeface="Times New Roman"/>
                          <a:cs typeface="Times New Roman"/>
                        </a:rPr>
                        <a:t>A</a:t>
                      </a:r>
                      <a:r>
                        <a:rPr lang="en-US" sz="1400" baseline="0" dirty="0" smtClean="0">
                          <a:latin typeface="Times New Roman"/>
                          <a:ea typeface="Times New Roman"/>
                          <a:cs typeface="Times New Roman"/>
                        </a:rPr>
                        <a:t> fine art elective</a:t>
                      </a:r>
                      <a:r>
                        <a:rPr lang="en-US" sz="1400" dirty="0" smtClean="0">
                          <a:latin typeface="Times New Roman"/>
                          <a:ea typeface="Times New Roman"/>
                          <a:cs typeface="Times New Roman"/>
                        </a:rPr>
                        <a:t>...</a:t>
                      </a:r>
                      <a:r>
                        <a:rPr lang="en-US" sz="1400" dirty="0">
                          <a:latin typeface="Times New Roman"/>
                          <a:ea typeface="Times New Roman"/>
                          <a:cs typeface="Times New Roman"/>
                        </a:rPr>
                        <a:t>see Arts &amp; Humanities section</a:t>
                      </a: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604">
                <a:tc>
                  <a:txBody>
                    <a:bodyPr/>
                    <a:lstStyle/>
                    <a:p>
                      <a:pPr marL="0" marR="0" algn="l" hangingPunct="0">
                        <a:spcBef>
                          <a:spcPts val="0"/>
                        </a:spcBef>
                        <a:spcAft>
                          <a:spcPts val="200"/>
                        </a:spcAft>
                      </a:pPr>
                      <a:r>
                        <a:rPr lang="en-US" sz="1400" dirty="0">
                          <a:latin typeface="Times New Roman"/>
                          <a:ea typeface="Times New Roman"/>
                          <a:cs typeface="Times New Roman"/>
                        </a:rPr>
                        <a:t>Wellness-1 course</a:t>
                      </a: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a:latin typeface="Times New Roman"/>
                          <a:ea typeface="Times New Roman"/>
                          <a:cs typeface="Times New Roman"/>
                        </a:rPr>
                        <a:t>Wellness (semester course=1 performance based credit*)</a:t>
                      </a: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604">
                <a:tc>
                  <a:txBody>
                    <a:bodyPr/>
                    <a:lstStyle/>
                    <a:p>
                      <a:pPr marL="0" marR="0" algn="l" hangingPunct="0">
                        <a:spcBef>
                          <a:spcPts val="0"/>
                        </a:spcBef>
                        <a:spcAft>
                          <a:spcPts val="200"/>
                        </a:spcAft>
                      </a:pPr>
                      <a:r>
                        <a:rPr lang="en-US" sz="1400" b="1" dirty="0">
                          <a:latin typeface="Times New Roman"/>
                          <a:ea typeface="Times New Roman"/>
                          <a:cs typeface="Times New Roman"/>
                        </a:rPr>
                        <a:t>ELECTIVES</a:t>
                      </a:r>
                      <a:endParaRPr lang="en-US" sz="1400" dirty="0">
                        <a:latin typeface="Times New Roman"/>
                        <a:ea typeface="Times New Roman"/>
                        <a:cs typeface="Times New Roman"/>
                      </a:endParaRP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a:latin typeface="Times New Roman"/>
                          <a:ea typeface="Times New Roman"/>
                          <a:cs typeface="Times New Roman"/>
                        </a:rPr>
                        <a:t>Varies depending on course selection.</a:t>
                      </a: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604">
                <a:tc>
                  <a:txBody>
                    <a:bodyPr/>
                    <a:lstStyle/>
                    <a:p>
                      <a:pPr marL="0" marR="0" algn="l" hangingPunct="0">
                        <a:spcBef>
                          <a:spcPts val="0"/>
                        </a:spcBef>
                        <a:spcAft>
                          <a:spcPts val="200"/>
                        </a:spcAft>
                      </a:pPr>
                      <a:endParaRPr lang="en-US" sz="1400" dirty="0">
                        <a:latin typeface="Times New Roman"/>
                        <a:ea typeface="Times New Roman"/>
                        <a:cs typeface="Times New Roman"/>
                      </a:endParaRPr>
                    </a:p>
                  </a:txBody>
                  <a:tcPr marL="63768" marR="63768"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hangingPunct="0">
                        <a:spcBef>
                          <a:spcPts val="0"/>
                        </a:spcBef>
                        <a:spcAft>
                          <a:spcPts val="200"/>
                        </a:spcAft>
                      </a:pPr>
                      <a:r>
                        <a:rPr lang="en-US" sz="1400" dirty="0" smtClean="0">
                          <a:latin typeface="Times New Roman"/>
                          <a:ea typeface="Times New Roman"/>
                          <a:cs typeface="Times New Roman"/>
                        </a:rPr>
                        <a:t>Students must demonstrate proficiency in digital literacy</a:t>
                      </a:r>
                      <a:endParaRPr lang="en-US" sz="1400" dirty="0">
                        <a:latin typeface="Times New Roman"/>
                        <a:ea typeface="Times New Roman"/>
                        <a:cs typeface="Times New Roman"/>
                      </a:endParaRPr>
                    </a:p>
                  </a:txBody>
                  <a:tcPr marL="63768" marR="6376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838200" y="228600"/>
            <a:ext cx="7467600" cy="400110"/>
          </a:xfrm>
          <a:prstGeom prst="rect">
            <a:avLst/>
          </a:prstGeom>
          <a:noFill/>
        </p:spPr>
        <p:txBody>
          <a:bodyPr wrap="square" rtlCol="0">
            <a:spAutoFit/>
          </a:bodyPr>
          <a:lstStyle/>
          <a:p>
            <a:pPr algn="ctr"/>
            <a:r>
              <a:rPr lang="en-US" sz="2000" dirty="0" smtClean="0">
                <a:latin typeface="Cooper Std Black" pitchFamily="18" charset="0"/>
              </a:rPr>
              <a:t>What courses do you need in order to graduate? </a:t>
            </a:r>
            <a:endParaRPr lang="en-US" sz="2000" dirty="0">
              <a:latin typeface="Cooper Std Black"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600200" y="381000"/>
            <a:ext cx="6629400" cy="400110"/>
          </a:xfrm>
          <a:prstGeom prst="rect">
            <a:avLst/>
          </a:prstGeom>
          <a:noFill/>
        </p:spPr>
        <p:txBody>
          <a:bodyPr wrap="square" rtlCol="0">
            <a:spAutoFit/>
          </a:bodyPr>
          <a:lstStyle/>
          <a:p>
            <a:pPr algn="ctr"/>
            <a:r>
              <a:rPr lang="en-US" sz="2000" dirty="0" smtClean="0">
                <a:solidFill>
                  <a:schemeClr val="bg2">
                    <a:lumMod val="50000"/>
                  </a:schemeClr>
                </a:solidFill>
              </a:rPr>
              <a:t>English By Grade Level</a:t>
            </a:r>
          </a:p>
        </p:txBody>
      </p:sp>
      <p:graphicFrame>
        <p:nvGraphicFramePr>
          <p:cNvPr id="6" name="Table 5"/>
          <p:cNvGraphicFramePr>
            <a:graphicFrameLocks noGrp="1"/>
          </p:cNvGraphicFramePr>
          <p:nvPr>
            <p:extLst>
              <p:ext uri="{D42A27DB-BD31-4B8C-83A1-F6EECF244321}">
                <p14:modId xmlns:p14="http://schemas.microsoft.com/office/powerpoint/2010/main" val="3478101790"/>
              </p:ext>
            </p:extLst>
          </p:nvPr>
        </p:nvGraphicFramePr>
        <p:xfrm>
          <a:off x="2438400" y="990600"/>
          <a:ext cx="3962400" cy="5101992"/>
        </p:xfrm>
        <a:graphic>
          <a:graphicData uri="http://schemas.openxmlformats.org/drawingml/2006/table">
            <a:tbl>
              <a:tblPr firstRow="1" bandRow="1">
                <a:tableStyleId>{5C22544A-7EE6-4342-B048-85BDC9FD1C3A}</a:tableStyleId>
              </a:tblPr>
              <a:tblGrid>
                <a:gridCol w="1295400"/>
                <a:gridCol w="2667000"/>
              </a:tblGrid>
              <a:tr h="137160">
                <a:tc>
                  <a:txBody>
                    <a:bodyPr/>
                    <a:lstStyle/>
                    <a:p>
                      <a:r>
                        <a:rPr lang="en-US" dirty="0" smtClean="0"/>
                        <a:t>Grade </a:t>
                      </a:r>
                      <a:endParaRPr lang="en-US" dirty="0"/>
                    </a:p>
                  </a:txBody>
                  <a:tcPr/>
                </a:tc>
                <a:tc>
                  <a:txBody>
                    <a:bodyPr/>
                    <a:lstStyle/>
                    <a:p>
                      <a:r>
                        <a:rPr lang="en-US" dirty="0" smtClean="0"/>
                        <a:t>Options</a:t>
                      </a:r>
                      <a:endParaRPr lang="en-US" dirty="0"/>
                    </a:p>
                  </a:txBody>
                  <a:tcPr/>
                </a:tc>
              </a:tr>
              <a:tr h="1179396">
                <a:tc>
                  <a:txBody>
                    <a:bodyPr/>
                    <a:lstStyle/>
                    <a:p>
                      <a:r>
                        <a:rPr lang="en-US" dirty="0" smtClean="0"/>
                        <a:t>9</a:t>
                      </a:r>
                      <a:endParaRPr lang="en-US" dirty="0"/>
                    </a:p>
                  </a:txBody>
                  <a:tcPr/>
                </a:tc>
                <a:tc>
                  <a:txBody>
                    <a:bodyPr/>
                    <a:lstStyle/>
                    <a:p>
                      <a:r>
                        <a:rPr lang="en-US" dirty="0" smtClean="0"/>
                        <a:t>English I</a:t>
                      </a:r>
                    </a:p>
                    <a:p>
                      <a:r>
                        <a:rPr lang="en-US" dirty="0" smtClean="0"/>
                        <a:t>Honors</a:t>
                      </a:r>
                      <a:r>
                        <a:rPr lang="en-US" baseline="0" dirty="0" smtClean="0"/>
                        <a:t> English I</a:t>
                      </a:r>
                      <a:endParaRPr lang="en-US" dirty="0"/>
                    </a:p>
                  </a:txBody>
                  <a:tcPr/>
                </a:tc>
              </a:tr>
              <a:tr h="1179396">
                <a:tc>
                  <a:txBody>
                    <a:bodyPr/>
                    <a:lstStyle/>
                    <a:p>
                      <a:r>
                        <a:rPr lang="en-US" dirty="0" smtClean="0"/>
                        <a:t>10</a:t>
                      </a:r>
                      <a:endParaRPr lang="en-US" dirty="0"/>
                    </a:p>
                  </a:txBody>
                  <a:tcPr/>
                </a:tc>
                <a:tc>
                  <a:txBody>
                    <a:bodyPr/>
                    <a:lstStyle/>
                    <a:p>
                      <a:r>
                        <a:rPr lang="en-US" dirty="0" smtClean="0"/>
                        <a:t>English II</a:t>
                      </a:r>
                    </a:p>
                    <a:p>
                      <a:r>
                        <a:rPr lang="en-US" dirty="0" smtClean="0"/>
                        <a:t>Honors English II</a:t>
                      </a:r>
                      <a:endParaRPr lang="en-US" dirty="0"/>
                    </a:p>
                  </a:txBody>
                  <a:tcPr/>
                </a:tc>
              </a:tr>
              <a:tr h="1179396">
                <a:tc>
                  <a:txBody>
                    <a:bodyPr/>
                    <a:lstStyle/>
                    <a:p>
                      <a:r>
                        <a:rPr lang="en-US" dirty="0" smtClean="0"/>
                        <a:t>11</a:t>
                      </a:r>
                      <a:endParaRPr lang="en-US" dirty="0"/>
                    </a:p>
                  </a:txBody>
                  <a:tcPr/>
                </a:tc>
                <a:tc>
                  <a:txBody>
                    <a:bodyPr/>
                    <a:lstStyle/>
                    <a:p>
                      <a:r>
                        <a:rPr lang="en-US" dirty="0" smtClean="0"/>
                        <a:t>English III</a:t>
                      </a:r>
                    </a:p>
                    <a:p>
                      <a:r>
                        <a:rPr lang="en-US" dirty="0" smtClean="0"/>
                        <a:t>Hon/CP English III</a:t>
                      </a:r>
                    </a:p>
                    <a:p>
                      <a:r>
                        <a:rPr lang="en-US" dirty="0" smtClean="0"/>
                        <a:t>AP English Language</a:t>
                      </a:r>
                    </a:p>
                    <a:p>
                      <a:r>
                        <a:rPr lang="en-US" dirty="0" smtClean="0"/>
                        <a:t>AP English Literature</a:t>
                      </a:r>
                      <a:endParaRPr lang="en-US" dirty="0"/>
                    </a:p>
                  </a:txBody>
                  <a:tcPr/>
                </a:tc>
              </a:tr>
              <a:tr h="1179396">
                <a:tc>
                  <a:txBody>
                    <a:bodyPr/>
                    <a:lstStyle/>
                    <a:p>
                      <a:r>
                        <a:rPr lang="en-US" dirty="0" smtClean="0"/>
                        <a:t>12</a:t>
                      </a:r>
                      <a:endParaRPr lang="en-US" dirty="0"/>
                    </a:p>
                  </a:txBody>
                  <a:tcPr/>
                </a:tc>
                <a:tc>
                  <a:txBody>
                    <a:bodyPr/>
                    <a:lstStyle/>
                    <a:p>
                      <a:r>
                        <a:rPr lang="en-US" dirty="0" smtClean="0"/>
                        <a:t>Advanced</a:t>
                      </a:r>
                      <a:r>
                        <a:rPr lang="en-US" baseline="0" dirty="0" smtClean="0"/>
                        <a:t> English IV</a:t>
                      </a:r>
                    </a:p>
                    <a:p>
                      <a:r>
                        <a:rPr lang="en-US" baseline="0" dirty="0" smtClean="0"/>
                        <a:t>Hon./CP English IV</a:t>
                      </a:r>
                    </a:p>
                    <a:p>
                      <a:r>
                        <a:rPr lang="en-US" baseline="0" dirty="0" smtClean="0"/>
                        <a:t>AP Literature</a:t>
                      </a:r>
                    </a:p>
                    <a:p>
                      <a:r>
                        <a:rPr lang="en-US" baseline="0" dirty="0" smtClean="0"/>
                        <a:t>AP English Language</a:t>
                      </a:r>
                      <a:endParaRPr lang="en-US" dirty="0"/>
                    </a:p>
                  </a:txBody>
                  <a:tcPr/>
                </a:tc>
              </a:tr>
            </a:tbl>
          </a:graphicData>
        </a:graphic>
      </p:graphicFrame>
    </p:spTree>
    <p:extLst>
      <p:ext uri="{BB962C8B-B14F-4D97-AF65-F5344CB8AC3E}">
        <p14:creationId xmlns:p14="http://schemas.microsoft.com/office/powerpoint/2010/main" val="298555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94531064"/>
              </p:ext>
            </p:extLst>
          </p:nvPr>
        </p:nvGraphicFramePr>
        <p:xfrm>
          <a:off x="2133600" y="597932"/>
          <a:ext cx="5105400" cy="6126480"/>
        </p:xfrm>
        <a:graphic>
          <a:graphicData uri="http://schemas.openxmlformats.org/drawingml/2006/table">
            <a:tbl>
              <a:tblPr firstRow="1" bandRow="1">
                <a:tableStyleId>{5C22544A-7EE6-4342-B048-85BDC9FD1C3A}</a:tableStyleId>
              </a:tblPr>
              <a:tblGrid>
                <a:gridCol w="1446530"/>
                <a:gridCol w="3658870"/>
              </a:tblGrid>
              <a:tr h="1185070">
                <a:tc>
                  <a:txBody>
                    <a:bodyPr/>
                    <a:lstStyle/>
                    <a:p>
                      <a:r>
                        <a:rPr lang="en-US" dirty="0" smtClean="0"/>
                        <a:t>9</a:t>
                      </a:r>
                      <a:endParaRPr lang="en-US" dirty="0"/>
                    </a:p>
                  </a:txBody>
                  <a:tcPr/>
                </a:tc>
                <a:tc>
                  <a:txBody>
                    <a:bodyPr/>
                    <a:lstStyle/>
                    <a:p>
                      <a:r>
                        <a:rPr lang="en-US" dirty="0" smtClean="0"/>
                        <a:t>Algebra I</a:t>
                      </a:r>
                    </a:p>
                    <a:p>
                      <a:r>
                        <a:rPr lang="en-US" dirty="0" smtClean="0"/>
                        <a:t>Geometry/Hon.</a:t>
                      </a:r>
                      <a:r>
                        <a:rPr lang="en-US" baseline="0" dirty="0" smtClean="0"/>
                        <a:t> Geometry</a:t>
                      </a:r>
                    </a:p>
                    <a:p>
                      <a:r>
                        <a:rPr lang="en-US" baseline="0" dirty="0" smtClean="0"/>
                        <a:t>Algebra II/Hon. Alg. II</a:t>
                      </a:r>
                    </a:p>
                    <a:p>
                      <a:r>
                        <a:rPr lang="en-US" baseline="0" dirty="0" smtClean="0"/>
                        <a:t>Pre-Calculus with College Alg.</a:t>
                      </a:r>
                      <a:endParaRPr lang="en-US" dirty="0"/>
                    </a:p>
                  </a:txBody>
                  <a:tcPr/>
                </a:tc>
              </a:tr>
              <a:tr h="1458547">
                <a:tc>
                  <a:txBody>
                    <a:bodyPr/>
                    <a:lstStyle/>
                    <a:p>
                      <a:r>
                        <a:rPr lang="en-US" dirty="0" smtClean="0"/>
                        <a:t>10</a:t>
                      </a:r>
                      <a:endParaRPr lang="en-US" dirty="0"/>
                    </a:p>
                  </a:txBody>
                  <a:tcPr/>
                </a:tc>
                <a:tc>
                  <a:txBody>
                    <a:bodyPr/>
                    <a:lstStyle/>
                    <a:p>
                      <a:r>
                        <a:rPr lang="en-US" dirty="0" smtClean="0"/>
                        <a:t>Geometry/Hon. Geometry</a:t>
                      </a:r>
                    </a:p>
                    <a:p>
                      <a:r>
                        <a:rPr lang="en-US" dirty="0" smtClean="0"/>
                        <a:t>Algebra II/Hon.</a:t>
                      </a:r>
                      <a:r>
                        <a:rPr lang="en-US" baseline="0" dirty="0" smtClean="0"/>
                        <a:t> Algebra II</a:t>
                      </a:r>
                    </a:p>
                    <a:p>
                      <a:r>
                        <a:rPr lang="en-US" baseline="0" dirty="0" smtClean="0"/>
                        <a:t>Algebra 2.5</a:t>
                      </a:r>
                    </a:p>
                    <a:p>
                      <a:r>
                        <a:rPr lang="en-US" baseline="0" dirty="0" smtClean="0"/>
                        <a:t>Pre-calculus with College Alg. </a:t>
                      </a:r>
                    </a:p>
                    <a:p>
                      <a:r>
                        <a:rPr lang="en-US" baseline="0" dirty="0" smtClean="0"/>
                        <a:t>AP Calculus AB</a:t>
                      </a:r>
                      <a:endParaRPr lang="en-US" dirty="0"/>
                    </a:p>
                  </a:txBody>
                  <a:tcPr/>
                </a:tc>
              </a:tr>
              <a:tr h="1732026">
                <a:tc>
                  <a:txBody>
                    <a:bodyPr/>
                    <a:lstStyle/>
                    <a:p>
                      <a:r>
                        <a:rPr lang="en-US" dirty="0" smtClean="0"/>
                        <a:t>11</a:t>
                      </a:r>
                      <a:endParaRPr lang="en-US" dirty="0"/>
                    </a:p>
                  </a:txBody>
                  <a:tcPr/>
                </a:tc>
                <a:tc>
                  <a:txBody>
                    <a:bodyPr/>
                    <a:lstStyle/>
                    <a:p>
                      <a:r>
                        <a:rPr lang="en-US" dirty="0" smtClean="0"/>
                        <a:t>Algebra II/Hon. Algebra II</a:t>
                      </a:r>
                    </a:p>
                    <a:p>
                      <a:r>
                        <a:rPr lang="en-US" dirty="0" smtClean="0"/>
                        <a:t>Algebra 2.5</a:t>
                      </a:r>
                    </a:p>
                    <a:p>
                      <a:r>
                        <a:rPr lang="en-US" dirty="0" smtClean="0"/>
                        <a:t>Pre-Calculus with College Alg. </a:t>
                      </a:r>
                    </a:p>
                    <a:p>
                      <a:r>
                        <a:rPr lang="en-US" dirty="0" smtClean="0"/>
                        <a:t>Statistics/AP Stats</a:t>
                      </a:r>
                    </a:p>
                    <a:p>
                      <a:r>
                        <a:rPr lang="en-US" dirty="0" smtClean="0"/>
                        <a:t>AP Calculus AB</a:t>
                      </a:r>
                    </a:p>
                    <a:p>
                      <a:r>
                        <a:rPr lang="en-US" dirty="0" smtClean="0"/>
                        <a:t>AP Calculus BC</a:t>
                      </a:r>
                      <a:endParaRPr lang="en-US" dirty="0"/>
                    </a:p>
                  </a:txBody>
                  <a:tcPr/>
                </a:tc>
              </a:tr>
              <a:tr h="1732026">
                <a:tc>
                  <a:txBody>
                    <a:bodyPr/>
                    <a:lstStyle/>
                    <a:p>
                      <a:r>
                        <a:rPr lang="en-US" dirty="0" smtClean="0"/>
                        <a:t>12</a:t>
                      </a:r>
                      <a:endParaRPr lang="en-US" dirty="0"/>
                    </a:p>
                  </a:txBody>
                  <a:tcPr/>
                </a:tc>
                <a:tc>
                  <a:txBody>
                    <a:bodyPr/>
                    <a:lstStyle/>
                    <a:p>
                      <a:r>
                        <a:rPr lang="en-US" dirty="0" smtClean="0"/>
                        <a:t>Alg. 2.5, Pre-Calculus, Stats/</a:t>
                      </a:r>
                      <a:r>
                        <a:rPr lang="en-US" dirty="0" err="1" smtClean="0"/>
                        <a:t>APStats</a:t>
                      </a:r>
                      <a:endParaRPr lang="en-US" dirty="0" smtClean="0"/>
                    </a:p>
                    <a:p>
                      <a:r>
                        <a:rPr lang="en-US" dirty="0" smtClean="0"/>
                        <a:t>AP</a:t>
                      </a:r>
                      <a:r>
                        <a:rPr lang="en-US" baseline="0" dirty="0" smtClean="0"/>
                        <a:t> Calculus AB</a:t>
                      </a:r>
                    </a:p>
                    <a:p>
                      <a:r>
                        <a:rPr lang="en-US" baseline="0" dirty="0" smtClean="0"/>
                        <a:t>AP Calculus BC</a:t>
                      </a:r>
                    </a:p>
                    <a:p>
                      <a:r>
                        <a:rPr lang="en-US" baseline="0" dirty="0" smtClean="0"/>
                        <a:t>Transition Math</a:t>
                      </a:r>
                    </a:p>
                    <a:p>
                      <a:r>
                        <a:rPr lang="en-US" baseline="0" dirty="0" smtClean="0"/>
                        <a:t>Math Elective (see course description book)</a:t>
                      </a:r>
                      <a:endParaRPr lang="en-US" dirty="0"/>
                    </a:p>
                  </a:txBody>
                  <a:tcPr/>
                </a:tc>
              </a:tr>
            </a:tbl>
          </a:graphicData>
        </a:graphic>
      </p:graphicFrame>
      <p:sp>
        <p:nvSpPr>
          <p:cNvPr id="3" name="TextBox 2"/>
          <p:cNvSpPr txBox="1"/>
          <p:nvPr/>
        </p:nvSpPr>
        <p:spPr>
          <a:xfrm>
            <a:off x="1676400" y="228600"/>
            <a:ext cx="5486400" cy="369332"/>
          </a:xfrm>
          <a:prstGeom prst="rect">
            <a:avLst/>
          </a:prstGeom>
          <a:noFill/>
        </p:spPr>
        <p:txBody>
          <a:bodyPr wrap="square" rtlCol="0">
            <a:spAutoFit/>
          </a:bodyPr>
          <a:lstStyle/>
          <a:p>
            <a:pPr algn="ctr"/>
            <a:r>
              <a:rPr lang="en-US" dirty="0" smtClean="0"/>
              <a:t>Math By Grade Level</a:t>
            </a:r>
            <a:endParaRPr lang="en-US" dirty="0"/>
          </a:p>
        </p:txBody>
      </p:sp>
    </p:spTree>
    <p:extLst>
      <p:ext uri="{BB962C8B-B14F-4D97-AF65-F5344CB8AC3E}">
        <p14:creationId xmlns:p14="http://schemas.microsoft.com/office/powerpoint/2010/main" val="2655790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98249859"/>
              </p:ext>
            </p:extLst>
          </p:nvPr>
        </p:nvGraphicFramePr>
        <p:xfrm>
          <a:off x="2590800" y="1295400"/>
          <a:ext cx="3962400" cy="4717584"/>
        </p:xfrm>
        <a:graphic>
          <a:graphicData uri="http://schemas.openxmlformats.org/drawingml/2006/table">
            <a:tbl>
              <a:tblPr firstRow="1" bandRow="1">
                <a:tableStyleId>{5C22544A-7EE6-4342-B048-85BDC9FD1C3A}</a:tableStyleId>
              </a:tblPr>
              <a:tblGrid>
                <a:gridCol w="1295400"/>
                <a:gridCol w="2667000"/>
              </a:tblGrid>
              <a:tr h="1179396">
                <a:tc>
                  <a:txBody>
                    <a:bodyPr/>
                    <a:lstStyle/>
                    <a:p>
                      <a:r>
                        <a:rPr lang="en-US" dirty="0" smtClean="0"/>
                        <a:t>9</a:t>
                      </a:r>
                      <a:endParaRPr lang="en-US" dirty="0"/>
                    </a:p>
                  </a:txBody>
                  <a:tcPr/>
                </a:tc>
                <a:tc>
                  <a:txBody>
                    <a:bodyPr/>
                    <a:lstStyle/>
                    <a:p>
                      <a:r>
                        <a:rPr lang="en-US" dirty="0" smtClean="0"/>
                        <a:t>No Requirement</a:t>
                      </a:r>
                    </a:p>
                    <a:p>
                      <a:r>
                        <a:rPr lang="en-US" dirty="0" smtClean="0"/>
                        <a:t>AP Human Geography </a:t>
                      </a:r>
                      <a:endParaRPr lang="en-US" dirty="0"/>
                    </a:p>
                  </a:txBody>
                  <a:tcPr/>
                </a:tc>
              </a:tr>
              <a:tr h="1179396">
                <a:tc>
                  <a:txBody>
                    <a:bodyPr/>
                    <a:lstStyle/>
                    <a:p>
                      <a:r>
                        <a:rPr lang="en-US" dirty="0" smtClean="0"/>
                        <a:t>10</a:t>
                      </a:r>
                      <a:endParaRPr lang="en-US" dirty="0"/>
                    </a:p>
                  </a:txBody>
                  <a:tcPr/>
                </a:tc>
                <a:tc>
                  <a:txBody>
                    <a:bodyPr/>
                    <a:lstStyle/>
                    <a:p>
                      <a:r>
                        <a:rPr lang="en-US" dirty="0" smtClean="0"/>
                        <a:t>World Civilizations</a:t>
                      </a:r>
                    </a:p>
                    <a:p>
                      <a:r>
                        <a:rPr lang="en-US" dirty="0" smtClean="0"/>
                        <a:t>Hon.</a:t>
                      </a:r>
                      <a:r>
                        <a:rPr lang="en-US" baseline="0" dirty="0" smtClean="0"/>
                        <a:t> World Civilizations</a:t>
                      </a:r>
                    </a:p>
                    <a:p>
                      <a:r>
                        <a:rPr lang="en-US" baseline="0" dirty="0" smtClean="0"/>
                        <a:t>AP World History</a:t>
                      </a:r>
                      <a:endParaRPr lang="en-US" dirty="0"/>
                    </a:p>
                  </a:txBody>
                  <a:tcPr/>
                </a:tc>
              </a:tr>
              <a:tr h="1179396">
                <a:tc>
                  <a:txBody>
                    <a:bodyPr/>
                    <a:lstStyle/>
                    <a:p>
                      <a:r>
                        <a:rPr lang="en-US" dirty="0" smtClean="0"/>
                        <a:t>11</a:t>
                      </a:r>
                      <a:endParaRPr lang="en-US" dirty="0"/>
                    </a:p>
                  </a:txBody>
                  <a:tcPr/>
                </a:tc>
                <a:tc>
                  <a:txBody>
                    <a:bodyPr/>
                    <a:lstStyle/>
                    <a:p>
                      <a:r>
                        <a:rPr lang="en-US" dirty="0" smtClean="0"/>
                        <a:t>US History</a:t>
                      </a:r>
                    </a:p>
                    <a:p>
                      <a:r>
                        <a:rPr lang="en-US" dirty="0" smtClean="0"/>
                        <a:t>Hon.</a:t>
                      </a:r>
                      <a:r>
                        <a:rPr lang="en-US" baseline="0" dirty="0" smtClean="0"/>
                        <a:t> US History</a:t>
                      </a:r>
                    </a:p>
                    <a:p>
                      <a:r>
                        <a:rPr lang="en-US" baseline="0" dirty="0" smtClean="0"/>
                        <a:t>AP US History</a:t>
                      </a:r>
                      <a:endParaRPr lang="en-US" dirty="0"/>
                    </a:p>
                  </a:txBody>
                  <a:tcPr/>
                </a:tc>
              </a:tr>
              <a:tr h="1179396">
                <a:tc>
                  <a:txBody>
                    <a:bodyPr/>
                    <a:lstStyle/>
                    <a:p>
                      <a:r>
                        <a:rPr lang="en-US" dirty="0" smtClean="0"/>
                        <a:t>12</a:t>
                      </a:r>
                      <a:endParaRPr lang="en-US" dirty="0"/>
                    </a:p>
                  </a:txBody>
                  <a:tcPr/>
                </a:tc>
                <a:tc>
                  <a:txBody>
                    <a:bodyPr/>
                    <a:lstStyle/>
                    <a:p>
                      <a:r>
                        <a:rPr lang="en-US" dirty="0" smtClean="0"/>
                        <a:t>American</a:t>
                      </a:r>
                      <a:r>
                        <a:rPr lang="en-US" baseline="0" dirty="0" smtClean="0"/>
                        <a:t> Government</a:t>
                      </a:r>
                    </a:p>
                    <a:p>
                      <a:r>
                        <a:rPr lang="en-US" baseline="0" dirty="0" smtClean="0"/>
                        <a:t>AP American Government</a:t>
                      </a:r>
                      <a:endParaRPr lang="en-US" dirty="0"/>
                    </a:p>
                  </a:txBody>
                  <a:tcPr/>
                </a:tc>
              </a:tr>
            </a:tbl>
          </a:graphicData>
        </a:graphic>
      </p:graphicFrame>
      <p:sp>
        <p:nvSpPr>
          <p:cNvPr id="3" name="TextBox 2"/>
          <p:cNvSpPr txBox="1"/>
          <p:nvPr/>
        </p:nvSpPr>
        <p:spPr>
          <a:xfrm>
            <a:off x="1447800" y="457200"/>
            <a:ext cx="6172200" cy="369332"/>
          </a:xfrm>
          <a:prstGeom prst="rect">
            <a:avLst/>
          </a:prstGeom>
          <a:noFill/>
        </p:spPr>
        <p:txBody>
          <a:bodyPr wrap="square" rtlCol="0">
            <a:spAutoFit/>
          </a:bodyPr>
          <a:lstStyle/>
          <a:p>
            <a:pPr algn="ctr"/>
            <a:r>
              <a:rPr lang="en-US" dirty="0" smtClean="0">
                <a:solidFill>
                  <a:schemeClr val="bg2">
                    <a:lumMod val="50000"/>
                  </a:schemeClr>
                </a:solidFill>
              </a:rPr>
              <a:t>Social Studies By Grade Level</a:t>
            </a:r>
            <a:endParaRPr lang="en-US" dirty="0">
              <a:solidFill>
                <a:schemeClr val="bg2">
                  <a:lumMod val="50000"/>
                </a:schemeClr>
              </a:solidFill>
            </a:endParaRPr>
          </a:p>
        </p:txBody>
      </p:sp>
    </p:spTree>
    <p:extLst>
      <p:ext uri="{BB962C8B-B14F-4D97-AF65-F5344CB8AC3E}">
        <p14:creationId xmlns:p14="http://schemas.microsoft.com/office/powerpoint/2010/main" val="91977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07999297"/>
              </p:ext>
            </p:extLst>
          </p:nvPr>
        </p:nvGraphicFramePr>
        <p:xfrm>
          <a:off x="2362200" y="1143000"/>
          <a:ext cx="3962400" cy="5010552"/>
        </p:xfrm>
        <a:graphic>
          <a:graphicData uri="http://schemas.openxmlformats.org/drawingml/2006/table">
            <a:tbl>
              <a:tblPr firstRow="1" bandRow="1">
                <a:tableStyleId>{5C22544A-7EE6-4342-B048-85BDC9FD1C3A}</a:tableStyleId>
              </a:tblPr>
              <a:tblGrid>
                <a:gridCol w="1295400"/>
                <a:gridCol w="2667000"/>
              </a:tblGrid>
              <a:tr h="1179396">
                <a:tc>
                  <a:txBody>
                    <a:bodyPr/>
                    <a:lstStyle/>
                    <a:p>
                      <a:r>
                        <a:rPr lang="en-US" dirty="0" smtClean="0"/>
                        <a:t>9</a:t>
                      </a:r>
                      <a:endParaRPr lang="en-US" dirty="0"/>
                    </a:p>
                  </a:txBody>
                  <a:tcPr/>
                </a:tc>
                <a:tc>
                  <a:txBody>
                    <a:bodyPr/>
                    <a:lstStyle/>
                    <a:p>
                      <a:r>
                        <a:rPr lang="en-US" dirty="0" smtClean="0"/>
                        <a:t>Science</a:t>
                      </a:r>
                      <a:r>
                        <a:rPr lang="en-US" baseline="0" dirty="0" smtClean="0"/>
                        <a:t> and Engineering</a:t>
                      </a:r>
                    </a:p>
                    <a:p>
                      <a:r>
                        <a:rPr lang="en-US" baseline="0" dirty="0" smtClean="0"/>
                        <a:t>Hon. Science and Eng. </a:t>
                      </a:r>
                    </a:p>
                    <a:p>
                      <a:r>
                        <a:rPr lang="en-US" baseline="0" dirty="0" smtClean="0"/>
                        <a:t>AP </a:t>
                      </a:r>
                      <a:r>
                        <a:rPr lang="en-US" baseline="0" dirty="0" err="1" smtClean="0"/>
                        <a:t>Env</a:t>
                      </a:r>
                      <a:r>
                        <a:rPr lang="en-US" baseline="0" dirty="0" smtClean="0"/>
                        <a:t>. Science (elective at any grade level)</a:t>
                      </a:r>
                      <a:endParaRPr lang="en-US" dirty="0"/>
                    </a:p>
                  </a:txBody>
                  <a:tcPr/>
                </a:tc>
              </a:tr>
              <a:tr h="1179396">
                <a:tc>
                  <a:txBody>
                    <a:bodyPr/>
                    <a:lstStyle/>
                    <a:p>
                      <a:r>
                        <a:rPr lang="en-US" dirty="0" smtClean="0"/>
                        <a:t>10</a:t>
                      </a:r>
                      <a:endParaRPr lang="en-US" dirty="0"/>
                    </a:p>
                  </a:txBody>
                  <a:tcPr/>
                </a:tc>
                <a:tc>
                  <a:txBody>
                    <a:bodyPr/>
                    <a:lstStyle/>
                    <a:p>
                      <a:r>
                        <a:rPr lang="en-US" dirty="0" smtClean="0"/>
                        <a:t>Biology</a:t>
                      </a:r>
                    </a:p>
                    <a:p>
                      <a:r>
                        <a:rPr lang="en-US" dirty="0" smtClean="0"/>
                        <a:t>Hon. Biology</a:t>
                      </a:r>
                    </a:p>
                    <a:p>
                      <a:r>
                        <a:rPr lang="en-US" dirty="0" smtClean="0"/>
                        <a:t>AP Biology </a:t>
                      </a:r>
                    </a:p>
                  </a:txBody>
                  <a:tcPr/>
                </a:tc>
              </a:tr>
              <a:tr h="1179396">
                <a:tc>
                  <a:txBody>
                    <a:bodyPr/>
                    <a:lstStyle/>
                    <a:p>
                      <a:r>
                        <a:rPr lang="en-US" dirty="0" smtClean="0"/>
                        <a:t>11</a:t>
                      </a:r>
                      <a:endParaRPr lang="en-US" dirty="0"/>
                    </a:p>
                  </a:txBody>
                  <a:tcPr/>
                </a:tc>
                <a:tc>
                  <a:txBody>
                    <a:bodyPr/>
                    <a:lstStyle/>
                    <a:p>
                      <a:r>
                        <a:rPr lang="en-US" dirty="0" smtClean="0"/>
                        <a:t>Chemistry</a:t>
                      </a:r>
                    </a:p>
                    <a:p>
                      <a:r>
                        <a:rPr lang="en-US" dirty="0" smtClean="0"/>
                        <a:t>Hon.</a:t>
                      </a:r>
                      <a:r>
                        <a:rPr lang="en-US" baseline="0" dirty="0" smtClean="0"/>
                        <a:t> Chemistry</a:t>
                      </a:r>
                    </a:p>
                    <a:p>
                      <a:r>
                        <a:rPr lang="en-US" baseline="0" dirty="0" smtClean="0"/>
                        <a:t>Int. to </a:t>
                      </a:r>
                      <a:r>
                        <a:rPr lang="en-US" baseline="0" dirty="0" err="1" smtClean="0"/>
                        <a:t>Chem</a:t>
                      </a:r>
                      <a:r>
                        <a:rPr lang="en-US" baseline="0" dirty="0" smtClean="0"/>
                        <a:t>/Earth Sci.* </a:t>
                      </a:r>
                    </a:p>
                    <a:p>
                      <a:r>
                        <a:rPr lang="en-US" sz="1200" baseline="0" dirty="0" smtClean="0"/>
                        <a:t>*(not part of pre-college curriculum)</a:t>
                      </a:r>
                      <a:endParaRPr lang="en-US" sz="1200" dirty="0"/>
                    </a:p>
                  </a:txBody>
                  <a:tcPr/>
                </a:tc>
              </a:tr>
              <a:tr h="1179396">
                <a:tc>
                  <a:txBody>
                    <a:bodyPr/>
                    <a:lstStyle/>
                    <a:p>
                      <a:r>
                        <a:rPr lang="en-US" dirty="0" smtClean="0"/>
                        <a:t>12</a:t>
                      </a:r>
                      <a:endParaRPr lang="en-US" dirty="0"/>
                    </a:p>
                  </a:txBody>
                  <a:tcPr/>
                </a:tc>
                <a:tc>
                  <a:txBody>
                    <a:bodyPr/>
                    <a:lstStyle/>
                    <a:p>
                      <a:r>
                        <a:rPr lang="en-US" dirty="0" smtClean="0"/>
                        <a:t>No requirement</a:t>
                      </a:r>
                    </a:p>
                    <a:p>
                      <a:r>
                        <a:rPr lang="en-US" dirty="0" smtClean="0"/>
                        <a:t>AP Chemistry</a:t>
                      </a:r>
                    </a:p>
                    <a:p>
                      <a:r>
                        <a:rPr lang="en-US" dirty="0" smtClean="0"/>
                        <a:t>AP Biology</a:t>
                      </a:r>
                    </a:p>
                    <a:p>
                      <a:r>
                        <a:rPr lang="en-US" dirty="0" smtClean="0"/>
                        <a:t>AP Physics</a:t>
                      </a:r>
                    </a:p>
                    <a:p>
                      <a:endParaRPr lang="en-US" dirty="0"/>
                    </a:p>
                  </a:txBody>
                  <a:tcPr/>
                </a:tc>
              </a:tr>
            </a:tbl>
          </a:graphicData>
        </a:graphic>
      </p:graphicFrame>
      <p:sp>
        <p:nvSpPr>
          <p:cNvPr id="3" name="TextBox 2"/>
          <p:cNvSpPr txBox="1"/>
          <p:nvPr/>
        </p:nvSpPr>
        <p:spPr>
          <a:xfrm>
            <a:off x="1828800" y="381000"/>
            <a:ext cx="5334000" cy="369332"/>
          </a:xfrm>
          <a:prstGeom prst="rect">
            <a:avLst/>
          </a:prstGeom>
          <a:noFill/>
        </p:spPr>
        <p:txBody>
          <a:bodyPr wrap="square" rtlCol="0">
            <a:spAutoFit/>
          </a:bodyPr>
          <a:lstStyle/>
          <a:p>
            <a:pPr algn="ctr"/>
            <a:r>
              <a:rPr lang="en-US" dirty="0" smtClean="0"/>
              <a:t>Science by Grade Level</a:t>
            </a:r>
            <a:endParaRPr lang="en-US" dirty="0"/>
          </a:p>
        </p:txBody>
      </p:sp>
    </p:spTree>
    <p:extLst>
      <p:ext uri="{BB962C8B-B14F-4D97-AF65-F5344CB8AC3E}">
        <p14:creationId xmlns:p14="http://schemas.microsoft.com/office/powerpoint/2010/main" val="27149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600200" y="762000"/>
            <a:ext cx="5486400" cy="369332"/>
          </a:xfrm>
          <a:prstGeom prst="rect">
            <a:avLst/>
          </a:prstGeom>
          <a:noFill/>
        </p:spPr>
        <p:txBody>
          <a:bodyPr wrap="square" rtlCol="0">
            <a:spAutoFit/>
          </a:bodyPr>
          <a:lstStyle/>
          <a:p>
            <a:pPr algn="ctr"/>
            <a:r>
              <a:rPr lang="en-US" dirty="0" smtClean="0">
                <a:solidFill>
                  <a:schemeClr val="bg2">
                    <a:lumMod val="75000"/>
                  </a:schemeClr>
                </a:solidFill>
              </a:rPr>
              <a:t>Arts and Humanities</a:t>
            </a:r>
            <a:endParaRPr lang="en-US" dirty="0">
              <a:solidFill>
                <a:schemeClr val="bg2">
                  <a:lumMod val="75000"/>
                </a:schemeClr>
              </a:solidFill>
            </a:endParaRPr>
          </a:p>
        </p:txBody>
      </p:sp>
      <p:sp>
        <p:nvSpPr>
          <p:cNvPr id="3" name="TextBox 2"/>
          <p:cNvSpPr txBox="1"/>
          <p:nvPr/>
        </p:nvSpPr>
        <p:spPr>
          <a:xfrm>
            <a:off x="1943100" y="1371600"/>
            <a:ext cx="4800600" cy="5078313"/>
          </a:xfrm>
          <a:prstGeom prst="rect">
            <a:avLst/>
          </a:prstGeom>
          <a:noFill/>
        </p:spPr>
        <p:txBody>
          <a:bodyPr wrap="square" rtlCol="0">
            <a:spAutoFit/>
          </a:bodyPr>
          <a:lstStyle/>
          <a:p>
            <a:r>
              <a:rPr lang="en-US" dirty="0" smtClean="0">
                <a:solidFill>
                  <a:schemeClr val="bg2">
                    <a:lumMod val="75000"/>
                  </a:schemeClr>
                </a:solidFill>
              </a:rPr>
              <a:t>One Course Required of the following:</a:t>
            </a:r>
          </a:p>
          <a:p>
            <a:endParaRPr lang="en-US" dirty="0" smtClean="0">
              <a:solidFill>
                <a:schemeClr val="bg2">
                  <a:lumMod val="75000"/>
                </a:schemeClr>
              </a:solidFill>
            </a:endParaRPr>
          </a:p>
          <a:p>
            <a:r>
              <a:rPr lang="en-US" dirty="0" smtClean="0">
                <a:solidFill>
                  <a:schemeClr val="bg2">
                    <a:lumMod val="75000"/>
                  </a:schemeClr>
                </a:solidFill>
              </a:rPr>
              <a:t>Arts and Humanities or</a:t>
            </a:r>
          </a:p>
          <a:p>
            <a:endParaRPr lang="en-US" dirty="0">
              <a:solidFill>
                <a:schemeClr val="bg2">
                  <a:lumMod val="75000"/>
                </a:schemeClr>
              </a:solidFill>
            </a:endParaRPr>
          </a:p>
          <a:p>
            <a:r>
              <a:rPr lang="en-US" dirty="0" smtClean="0">
                <a:solidFill>
                  <a:schemeClr val="bg2">
                    <a:lumMod val="75000"/>
                  </a:schemeClr>
                </a:solidFill>
              </a:rPr>
              <a:t>Instrumental Music		Intro to Theatre</a:t>
            </a:r>
          </a:p>
          <a:p>
            <a:r>
              <a:rPr lang="en-US" dirty="0" smtClean="0">
                <a:solidFill>
                  <a:schemeClr val="bg2">
                    <a:lumMod val="75000"/>
                  </a:schemeClr>
                </a:solidFill>
              </a:rPr>
              <a:t>Jazz Band			Adv. Theatre Prod. </a:t>
            </a:r>
          </a:p>
          <a:p>
            <a:r>
              <a:rPr lang="en-US" dirty="0" smtClean="0">
                <a:solidFill>
                  <a:schemeClr val="bg2">
                    <a:lumMod val="75000"/>
                  </a:schemeClr>
                </a:solidFill>
              </a:rPr>
              <a:t>Percussion Ensemble	Drama/Speech</a:t>
            </a:r>
          </a:p>
          <a:p>
            <a:r>
              <a:rPr lang="en-US" dirty="0" smtClean="0">
                <a:solidFill>
                  <a:schemeClr val="bg2">
                    <a:lumMod val="75000"/>
                  </a:schemeClr>
                </a:solidFill>
              </a:rPr>
              <a:t>			Musical Theatre</a:t>
            </a:r>
            <a:endParaRPr lang="en-US" dirty="0">
              <a:solidFill>
                <a:schemeClr val="bg2">
                  <a:lumMod val="75000"/>
                </a:schemeClr>
              </a:solidFill>
            </a:endParaRPr>
          </a:p>
          <a:p>
            <a:r>
              <a:rPr lang="en-US" dirty="0" smtClean="0">
                <a:solidFill>
                  <a:schemeClr val="bg2">
                    <a:lumMod val="75000"/>
                  </a:schemeClr>
                </a:solidFill>
              </a:rPr>
              <a:t>Concert Choir		</a:t>
            </a:r>
          </a:p>
          <a:p>
            <a:r>
              <a:rPr lang="en-US" dirty="0" smtClean="0">
                <a:solidFill>
                  <a:schemeClr val="bg2">
                    <a:lumMod val="75000"/>
                  </a:schemeClr>
                </a:solidFill>
              </a:rPr>
              <a:t>	</a:t>
            </a:r>
          </a:p>
          <a:p>
            <a:r>
              <a:rPr lang="en-US" dirty="0" smtClean="0">
                <a:solidFill>
                  <a:schemeClr val="bg2">
                    <a:lumMod val="75000"/>
                  </a:schemeClr>
                </a:solidFill>
              </a:rPr>
              <a:t>Intro to Art</a:t>
            </a:r>
          </a:p>
          <a:p>
            <a:r>
              <a:rPr lang="en-US" dirty="0" smtClean="0">
                <a:solidFill>
                  <a:schemeClr val="bg2">
                    <a:lumMod val="75000"/>
                  </a:schemeClr>
                </a:solidFill>
              </a:rPr>
              <a:t>Studio I</a:t>
            </a:r>
          </a:p>
          <a:p>
            <a:r>
              <a:rPr lang="en-US" dirty="0" smtClean="0">
                <a:solidFill>
                  <a:schemeClr val="bg2">
                    <a:lumMod val="75000"/>
                  </a:schemeClr>
                </a:solidFill>
              </a:rPr>
              <a:t>Studio II</a:t>
            </a:r>
          </a:p>
          <a:p>
            <a:r>
              <a:rPr lang="en-US" dirty="0" smtClean="0">
                <a:solidFill>
                  <a:schemeClr val="bg2">
                    <a:lumMod val="75000"/>
                  </a:schemeClr>
                </a:solidFill>
              </a:rPr>
              <a:t>Ceramics</a:t>
            </a:r>
          </a:p>
          <a:p>
            <a:r>
              <a:rPr lang="en-US" dirty="0" smtClean="0">
                <a:solidFill>
                  <a:schemeClr val="bg2">
                    <a:lumMod val="75000"/>
                  </a:schemeClr>
                </a:solidFill>
              </a:rPr>
              <a:t>Painting</a:t>
            </a:r>
          </a:p>
          <a:p>
            <a:r>
              <a:rPr lang="en-US" dirty="0" smtClean="0">
                <a:solidFill>
                  <a:schemeClr val="bg2">
                    <a:lumMod val="75000"/>
                  </a:schemeClr>
                </a:solidFill>
              </a:rPr>
              <a:t>AP Art</a:t>
            </a:r>
          </a:p>
          <a:p>
            <a:endParaRPr lang="en-US" dirty="0" smtClean="0">
              <a:solidFill>
                <a:schemeClr val="bg2">
                  <a:lumMod val="50000"/>
                </a:schemeClr>
              </a:solidFill>
            </a:endParaRPr>
          </a:p>
          <a:p>
            <a:endParaRPr lang="en-US" dirty="0" smtClean="0">
              <a:solidFill>
                <a:schemeClr val="bg2">
                  <a:lumMod val="50000"/>
                </a:schemeClr>
              </a:solidFill>
            </a:endParaRPr>
          </a:p>
        </p:txBody>
      </p:sp>
    </p:spTree>
    <p:extLst>
      <p:ext uri="{BB962C8B-B14F-4D97-AF65-F5344CB8AC3E}">
        <p14:creationId xmlns:p14="http://schemas.microsoft.com/office/powerpoint/2010/main" val="2738658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143000" y="762000"/>
            <a:ext cx="5638800" cy="369332"/>
          </a:xfrm>
          <a:prstGeom prst="rect">
            <a:avLst/>
          </a:prstGeom>
          <a:noFill/>
        </p:spPr>
        <p:txBody>
          <a:bodyPr wrap="square" rtlCol="0">
            <a:spAutoFit/>
          </a:bodyPr>
          <a:lstStyle/>
          <a:p>
            <a:r>
              <a:rPr lang="en-US" dirty="0" smtClean="0"/>
              <a:t>Wellness: One Requirement</a:t>
            </a:r>
          </a:p>
        </p:txBody>
      </p:sp>
      <p:sp>
        <p:nvSpPr>
          <p:cNvPr id="3" name="TextBox 2"/>
          <p:cNvSpPr txBox="1"/>
          <p:nvPr/>
        </p:nvSpPr>
        <p:spPr>
          <a:xfrm>
            <a:off x="1119130" y="3248681"/>
            <a:ext cx="6324600" cy="2585323"/>
          </a:xfrm>
          <a:prstGeom prst="rect">
            <a:avLst/>
          </a:prstGeom>
          <a:noFill/>
        </p:spPr>
        <p:txBody>
          <a:bodyPr wrap="square" rtlCol="0">
            <a:spAutoFit/>
          </a:bodyPr>
          <a:lstStyle/>
          <a:p>
            <a:r>
              <a:rPr lang="en-US" dirty="0" smtClean="0"/>
              <a:t>General Electives:</a:t>
            </a:r>
          </a:p>
          <a:p>
            <a:r>
              <a:rPr lang="en-US" dirty="0" smtClean="0"/>
              <a:t>Team Sports (can only be taken once)</a:t>
            </a:r>
          </a:p>
          <a:p>
            <a:r>
              <a:rPr lang="en-US" dirty="0" smtClean="0"/>
              <a:t>Weightlifting-PE (one per year unless approved by admin.)</a:t>
            </a:r>
          </a:p>
          <a:p>
            <a:r>
              <a:rPr lang="en-US" dirty="0" smtClean="0"/>
              <a:t>Rebel Boot Camp</a:t>
            </a:r>
          </a:p>
          <a:p>
            <a:r>
              <a:rPr lang="en-US" dirty="0" smtClean="0"/>
              <a:t>Female Fitness (one per year unless approved by admin.)</a:t>
            </a:r>
          </a:p>
          <a:p>
            <a:r>
              <a:rPr lang="en-US" dirty="0" smtClean="0">
                <a:ln w="0"/>
                <a:effectLst>
                  <a:outerShdw blurRad="38100" dist="19050" dir="2700000" algn="tl" rotWithShape="0">
                    <a:schemeClr val="dk1">
                      <a:alpha val="40000"/>
                    </a:schemeClr>
                  </a:outerShdw>
                </a:effectLst>
              </a:rPr>
              <a:t>New PE Offerings: Adventure Education and Aerobic Fitness</a:t>
            </a:r>
          </a:p>
          <a:p>
            <a:r>
              <a:rPr lang="en-US" dirty="0" smtClean="0">
                <a:ln w="0"/>
                <a:effectLst>
                  <a:outerShdw blurRad="38100" dist="19050" dir="2700000" algn="tl" rotWithShape="0">
                    <a:schemeClr val="dk1">
                      <a:alpha val="40000"/>
                    </a:schemeClr>
                  </a:outerShdw>
                </a:effectLst>
              </a:rPr>
              <a:t>(See course description book for more information)</a:t>
            </a:r>
            <a:endParaRPr lang="en-US" dirty="0">
              <a:ln w="0"/>
              <a:effectLst>
                <a:outerShdw blurRad="38100" dist="19050" dir="2700000" algn="tl" rotWithShape="0">
                  <a:schemeClr val="dk1">
                    <a:alpha val="40000"/>
                  </a:schemeClr>
                </a:outerShdw>
              </a:effectLst>
            </a:endParaRPr>
          </a:p>
          <a:p>
            <a:r>
              <a:rPr lang="en-US" dirty="0" smtClean="0"/>
              <a:t>Drivers Ed.</a:t>
            </a:r>
          </a:p>
          <a:p>
            <a:r>
              <a:rPr lang="en-US" dirty="0" smtClean="0"/>
              <a:t>Peer Tutoring</a:t>
            </a:r>
          </a:p>
        </p:txBody>
      </p:sp>
      <p:sp>
        <p:nvSpPr>
          <p:cNvPr id="4" name="TextBox 3"/>
          <p:cNvSpPr txBox="1"/>
          <p:nvPr/>
        </p:nvSpPr>
        <p:spPr>
          <a:xfrm>
            <a:off x="1143000" y="1295400"/>
            <a:ext cx="6781800" cy="923330"/>
          </a:xfrm>
          <a:prstGeom prst="rect">
            <a:avLst/>
          </a:prstGeom>
          <a:noFill/>
        </p:spPr>
        <p:txBody>
          <a:bodyPr wrap="square" rtlCol="0">
            <a:spAutoFit/>
          </a:bodyPr>
          <a:lstStyle/>
          <a:p>
            <a:r>
              <a:rPr lang="en-US" dirty="0" smtClean="0"/>
              <a:t>Foreign Language (not required but 2 levels are required for pre-college curriculum)</a:t>
            </a:r>
          </a:p>
          <a:p>
            <a:r>
              <a:rPr lang="en-US" dirty="0" smtClean="0"/>
              <a:t>Spanish I, II, III, IV, AP Spanish IV</a:t>
            </a:r>
          </a:p>
        </p:txBody>
      </p:sp>
    </p:spTree>
    <p:extLst>
      <p:ext uri="{BB962C8B-B14F-4D97-AF65-F5344CB8AC3E}">
        <p14:creationId xmlns:p14="http://schemas.microsoft.com/office/powerpoint/2010/main" val="231493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066800"/>
            <a:ext cx="6629400" cy="4247317"/>
          </a:xfrm>
          <a:prstGeom prst="rect">
            <a:avLst/>
          </a:prstGeom>
        </p:spPr>
        <p:txBody>
          <a:bodyPr wrap="square">
            <a:spAutoFit/>
          </a:bodyPr>
          <a:lstStyle/>
          <a:p>
            <a:pPr algn="ctr"/>
            <a:r>
              <a:rPr lang="en-US" sz="5400" dirty="0">
                <a:latin typeface="Cooper Std Black" panose="0208090304030B020404" pitchFamily="18" charset="0"/>
              </a:rPr>
              <a:t>College and Career Readiness</a:t>
            </a:r>
          </a:p>
          <a:p>
            <a:pPr algn="ctr"/>
            <a:r>
              <a:rPr lang="en-US" sz="5400" dirty="0">
                <a:latin typeface="Cooper Std Black" panose="0208090304030B020404" pitchFamily="18" charset="0"/>
              </a:rPr>
              <a:t>and</a:t>
            </a:r>
          </a:p>
          <a:p>
            <a:pPr algn="ctr"/>
            <a:r>
              <a:rPr lang="en-US" sz="5400" dirty="0">
                <a:latin typeface="Cooper Std Black" panose="0208090304030B020404" pitchFamily="18" charset="0"/>
              </a:rPr>
              <a:t>Transition Classes</a:t>
            </a:r>
          </a:p>
        </p:txBody>
      </p:sp>
    </p:spTree>
    <p:extLst>
      <p:ext uri="{BB962C8B-B14F-4D97-AF65-F5344CB8AC3E}">
        <p14:creationId xmlns:p14="http://schemas.microsoft.com/office/powerpoint/2010/main" val="2509496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752600"/>
            <a:ext cx="8534400" cy="3293209"/>
          </a:xfrm>
          <a:prstGeom prst="rect">
            <a:avLst/>
          </a:prstGeom>
        </p:spPr>
        <p:txBody>
          <a:bodyPr wrap="square">
            <a:spAutoFit/>
          </a:bodyPr>
          <a:lstStyle/>
          <a:p>
            <a:pPr algn="ctr"/>
            <a:r>
              <a:rPr lang="en-US" sz="3200" dirty="0">
                <a:latin typeface="Cooper Std Black" pitchFamily="18" charset="0"/>
              </a:rPr>
              <a:t>What does it mean to be college and career ready? </a:t>
            </a:r>
            <a:endParaRPr lang="en-US" dirty="0">
              <a:latin typeface="Lucida Bright" pitchFamily="18" charset="0"/>
            </a:endParaRPr>
          </a:p>
          <a:p>
            <a:pPr algn="ctr"/>
            <a:r>
              <a:rPr lang="en-US" dirty="0">
                <a:latin typeface="Lucida Bright" pitchFamily="18" charset="0"/>
              </a:rPr>
              <a:t>And why is it important?</a:t>
            </a:r>
          </a:p>
          <a:p>
            <a:pPr algn="ctr"/>
            <a:endParaRPr lang="en-US" dirty="0">
              <a:latin typeface="Lucida Bright" pitchFamily="18" charset="0"/>
            </a:endParaRPr>
          </a:p>
          <a:p>
            <a:pPr algn="ctr">
              <a:buFont typeface="Arial" pitchFamily="34" charset="0"/>
              <a:buChar char="•"/>
            </a:pPr>
            <a:r>
              <a:rPr lang="en-US" dirty="0">
                <a:latin typeface="Lucida Bright" pitchFamily="18" charset="0"/>
              </a:rPr>
              <a:t>Save money on transition classes for college</a:t>
            </a:r>
          </a:p>
          <a:p>
            <a:pPr algn="ctr">
              <a:buFont typeface="Arial" pitchFamily="34" charset="0"/>
              <a:buChar char="•"/>
            </a:pPr>
            <a:r>
              <a:rPr lang="en-US" dirty="0">
                <a:latin typeface="Lucida Bright" pitchFamily="18" charset="0"/>
              </a:rPr>
              <a:t>More room in your college schedule for courses of interest to you</a:t>
            </a:r>
          </a:p>
          <a:p>
            <a:pPr algn="ctr">
              <a:buFont typeface="Arial" pitchFamily="34" charset="0"/>
              <a:buChar char="•"/>
            </a:pPr>
            <a:r>
              <a:rPr lang="en-US" dirty="0">
                <a:latin typeface="Lucida Bright" pitchFamily="18" charset="0"/>
              </a:rPr>
              <a:t>More flexibility in your senior schedule</a:t>
            </a:r>
          </a:p>
          <a:p>
            <a:pPr algn="ctr">
              <a:buFont typeface="Arial" pitchFamily="34" charset="0"/>
              <a:buChar char="•"/>
            </a:pPr>
            <a:r>
              <a:rPr lang="en-US" dirty="0">
                <a:latin typeface="Lucida Bright" pitchFamily="18" charset="0"/>
              </a:rPr>
              <a:t>Fewer exams to take your senior year</a:t>
            </a:r>
          </a:p>
          <a:p>
            <a:pPr algn="ctr">
              <a:buFont typeface="Arial" pitchFamily="34" charset="0"/>
              <a:buChar char="•"/>
            </a:pPr>
            <a:r>
              <a:rPr lang="en-US" dirty="0">
                <a:latin typeface="Lucida Bright" pitchFamily="18" charset="0"/>
              </a:rPr>
              <a:t>Being Career Ready can help with securing a job and with preparing you for your career field.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457200"/>
            <a:ext cx="2286000" cy="962025"/>
          </a:xfrm>
          <a:prstGeom prst="rect">
            <a:avLst/>
          </a:prstGeom>
        </p:spPr>
      </p:pic>
    </p:spTree>
    <p:extLst>
      <p:ext uri="{BB962C8B-B14F-4D97-AF65-F5344CB8AC3E}">
        <p14:creationId xmlns:p14="http://schemas.microsoft.com/office/powerpoint/2010/main" val="2819719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0"/>
            <a:ext cx="8305800" cy="4708981"/>
          </a:xfrm>
          <a:prstGeom prst="rect">
            <a:avLst/>
          </a:prstGeom>
        </p:spPr>
        <p:txBody>
          <a:bodyPr wrap="square">
            <a:spAutoFit/>
          </a:bodyPr>
          <a:lstStyle/>
          <a:p>
            <a:r>
              <a:rPr lang="en-US" sz="2400" dirty="0">
                <a:latin typeface="Cooper Std Black" pitchFamily="18" charset="0"/>
              </a:rPr>
              <a:t>How do I become College Ready?</a:t>
            </a:r>
          </a:p>
          <a:p>
            <a:endParaRPr lang="en-US" sz="2400" dirty="0">
              <a:latin typeface="Cooper Std Black" pitchFamily="18" charset="0"/>
            </a:endParaRPr>
          </a:p>
          <a:p>
            <a:pPr marL="457200" indent="-457200"/>
            <a:r>
              <a:rPr lang="en-US" sz="2400" dirty="0">
                <a:latin typeface="Cooper Std Black" pitchFamily="18" charset="0"/>
              </a:rPr>
              <a:t>Pass your state benchmarks on the ACT</a:t>
            </a:r>
          </a:p>
          <a:p>
            <a:pPr marL="457200" indent="-457200"/>
            <a:r>
              <a:rPr lang="en-US" dirty="0">
                <a:latin typeface="Lucida Bright" pitchFamily="18" charset="0"/>
              </a:rPr>
              <a:t>(This is the quickest – easiest route to being college ready)</a:t>
            </a:r>
          </a:p>
          <a:p>
            <a:pPr marL="457200" indent="-457200"/>
            <a:r>
              <a:rPr lang="en-US" dirty="0">
                <a:latin typeface="Lucida Bright" pitchFamily="18" charset="0"/>
              </a:rPr>
              <a:t>Take the ACT before your junior year to help you prepare. </a:t>
            </a:r>
          </a:p>
          <a:p>
            <a:pPr marL="457200" indent="-457200"/>
            <a:endParaRPr lang="en-US" sz="2400" dirty="0">
              <a:latin typeface="Lucida Bright" pitchFamily="18" charset="0"/>
            </a:endParaRPr>
          </a:p>
          <a:p>
            <a:pPr marL="457200" indent="-457200"/>
            <a:r>
              <a:rPr lang="en-US" sz="2400" dirty="0">
                <a:latin typeface="Cooper Std Black" pitchFamily="18" charset="0"/>
              </a:rPr>
              <a:t>	English 18</a:t>
            </a:r>
          </a:p>
          <a:p>
            <a:pPr marL="457200" indent="-457200"/>
            <a:r>
              <a:rPr lang="en-US" sz="2400" dirty="0">
                <a:latin typeface="Cooper Std Black" pitchFamily="18" charset="0"/>
              </a:rPr>
              <a:t>	Math     19</a:t>
            </a:r>
          </a:p>
          <a:p>
            <a:pPr marL="457200" indent="-457200"/>
            <a:r>
              <a:rPr lang="en-US" sz="2400" dirty="0">
                <a:latin typeface="Cooper Std Black" pitchFamily="18" charset="0"/>
              </a:rPr>
              <a:t>    Reading </a:t>
            </a:r>
            <a:r>
              <a:rPr lang="en-US" sz="2400" dirty="0" smtClean="0">
                <a:latin typeface="Cooper Std Black" pitchFamily="18" charset="0"/>
              </a:rPr>
              <a:t> 20</a:t>
            </a:r>
            <a:endParaRPr lang="en-US" sz="2400" dirty="0">
              <a:latin typeface="Cooper Std Black" pitchFamily="18" charset="0"/>
            </a:endParaRPr>
          </a:p>
          <a:p>
            <a:pPr marL="457200" indent="-457200"/>
            <a:r>
              <a:rPr lang="en-US" sz="2400" dirty="0">
                <a:latin typeface="Cooper Std Black" pitchFamily="18" charset="0"/>
              </a:rPr>
              <a:t> </a:t>
            </a:r>
          </a:p>
          <a:p>
            <a:pPr marL="457200" indent="-457200"/>
            <a:r>
              <a:rPr lang="en-US" dirty="0">
                <a:latin typeface="Cooper Std Black" pitchFamily="18" charset="0"/>
              </a:rPr>
              <a:t>If you do not meet these benchmarks on the ACT, you are required to take a transition class as a senior.  You can then take the </a:t>
            </a:r>
            <a:r>
              <a:rPr lang="en-US" dirty="0" smtClean="0">
                <a:latin typeface="Cooper Std Black" pitchFamily="18" charset="0"/>
              </a:rPr>
              <a:t>KYOTE (math) </a:t>
            </a:r>
            <a:r>
              <a:rPr lang="en-US" dirty="0">
                <a:latin typeface="Cooper Std Black" pitchFamily="18" charset="0"/>
              </a:rPr>
              <a:t>test or take the ACT again.  If you still haven’t met benchmark, you may be required to take an additional transition course with BCHS or the College you plan to attend.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93802">
            <a:off x="6749666" y="2330065"/>
            <a:ext cx="1504102" cy="1504102"/>
          </a:xfrm>
          <a:prstGeom prst="rect">
            <a:avLst/>
          </a:prstGeom>
        </p:spPr>
      </p:pic>
    </p:spTree>
    <p:extLst>
      <p:ext uri="{BB962C8B-B14F-4D97-AF65-F5344CB8AC3E}">
        <p14:creationId xmlns:p14="http://schemas.microsoft.com/office/powerpoint/2010/main" val="1016652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166843"/>
            <a:ext cx="8229600" cy="5262979"/>
          </a:xfrm>
          <a:prstGeom prst="rect">
            <a:avLst/>
          </a:prstGeom>
        </p:spPr>
        <p:txBody>
          <a:bodyPr wrap="square">
            <a:spAutoFit/>
          </a:bodyPr>
          <a:lstStyle/>
          <a:p>
            <a:r>
              <a:rPr lang="en-US" sz="2400" dirty="0">
                <a:latin typeface="Cooper Std Black" pitchFamily="18" charset="0"/>
              </a:rPr>
              <a:t>How do I become career ready? </a:t>
            </a:r>
          </a:p>
          <a:p>
            <a:endParaRPr lang="en-US" sz="2400" dirty="0">
              <a:latin typeface="Cooper Std Black" pitchFamily="18" charset="0"/>
            </a:endParaRPr>
          </a:p>
          <a:p>
            <a:pPr marL="457200" indent="-457200">
              <a:buAutoNum type="arabicParenR"/>
            </a:pPr>
            <a:r>
              <a:rPr lang="en-US" sz="2400" dirty="0">
                <a:latin typeface="Cooper Std Black" pitchFamily="18" charset="0"/>
              </a:rPr>
              <a:t>Choose a Career Pathway.  There are a variety of career pathways through our CTE department and our Vocational School.  All of these are listed in our course description book </a:t>
            </a:r>
          </a:p>
          <a:p>
            <a:r>
              <a:rPr lang="en-US" sz="2400" dirty="0">
                <a:latin typeface="Cooper Std Black" pitchFamily="18" charset="0"/>
              </a:rPr>
              <a:t>	You must take three courses in your 	selected Pathway</a:t>
            </a:r>
          </a:p>
          <a:p>
            <a:pPr marL="457200" indent="-457200"/>
            <a:endParaRPr lang="en-US" sz="2400" dirty="0">
              <a:latin typeface="Cooper Std Black" pitchFamily="18" charset="0"/>
            </a:endParaRPr>
          </a:p>
          <a:p>
            <a:pPr marL="457200" indent="-457200">
              <a:buAutoNum type="arabicParenR" startAt="2"/>
            </a:pPr>
            <a:r>
              <a:rPr lang="en-US" sz="2400" dirty="0">
                <a:latin typeface="Cooper Std Black" pitchFamily="18" charset="0"/>
              </a:rPr>
              <a:t>Pass a KOSSA or Industry Cert.</a:t>
            </a:r>
          </a:p>
          <a:p>
            <a:pPr marL="457200" indent="-457200"/>
            <a:endParaRPr lang="en-US" sz="2400" dirty="0">
              <a:latin typeface="Cooper Std Black" pitchFamily="18" charset="0"/>
            </a:endParaRPr>
          </a:p>
          <a:p>
            <a:pPr marL="457200" indent="-457200"/>
            <a:r>
              <a:rPr lang="en-US" sz="2400" dirty="0">
                <a:latin typeface="Cooper Std Black" pitchFamily="18" charset="0"/>
              </a:rPr>
              <a:t>3)   Be college ready or pass the </a:t>
            </a:r>
            <a:r>
              <a:rPr lang="en-US" sz="2400" dirty="0" err="1">
                <a:latin typeface="Cooper Std Black" pitchFamily="18" charset="0"/>
              </a:rPr>
              <a:t>Workkeys</a:t>
            </a:r>
            <a:r>
              <a:rPr lang="en-US" sz="2400" dirty="0">
                <a:latin typeface="Cooper Std Black" pitchFamily="18" charset="0"/>
              </a:rPr>
              <a:t> or ASVAB exam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9450" y="0"/>
            <a:ext cx="2857500" cy="1295400"/>
          </a:xfrm>
          <a:prstGeom prst="rect">
            <a:avLst/>
          </a:prstGeom>
        </p:spPr>
      </p:pic>
    </p:spTree>
    <p:extLst>
      <p:ext uri="{BB962C8B-B14F-4D97-AF65-F5344CB8AC3E}">
        <p14:creationId xmlns:p14="http://schemas.microsoft.com/office/powerpoint/2010/main" val="4056196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35216770"/>
              </p:ext>
            </p:extLst>
          </p:nvPr>
        </p:nvGraphicFramePr>
        <p:xfrm>
          <a:off x="2362199" y="1508124"/>
          <a:ext cx="5870223" cy="2073275"/>
        </p:xfrm>
        <a:graphic>
          <a:graphicData uri="http://schemas.openxmlformats.org/drawingml/2006/table">
            <a:tbl>
              <a:tblPr firstRow="1" firstCol="1" bandRow="1">
                <a:tableStyleId>{5C22544A-7EE6-4342-B048-85BDC9FD1C3A}</a:tableStyleId>
              </a:tblPr>
              <a:tblGrid>
                <a:gridCol w="1956741"/>
                <a:gridCol w="1956741"/>
                <a:gridCol w="1956741"/>
              </a:tblGrid>
              <a:tr h="492659">
                <a:tc>
                  <a:txBody>
                    <a:bodyPr/>
                    <a:lstStyle/>
                    <a:p>
                      <a:pPr marL="0" marR="0" algn="ctr">
                        <a:spcBef>
                          <a:spcPts val="0"/>
                        </a:spcBef>
                        <a:spcAft>
                          <a:spcPts val="0"/>
                        </a:spcAft>
                      </a:pPr>
                      <a:r>
                        <a:rPr lang="en-US" sz="1200" dirty="0">
                          <a:effectLst/>
                        </a:rPr>
                        <a:t>HORTICULTURE</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AGRIBUSINESS</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AG. POWER, STRUCTURAL &amp; TECHNICAL SYSTEMS</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r>
              <a:tr h="1580616">
                <a:tc>
                  <a:txBody>
                    <a:bodyPr/>
                    <a:lstStyle/>
                    <a:p>
                      <a:pPr marL="0" marR="0" algn="ctr">
                        <a:spcBef>
                          <a:spcPts val="0"/>
                        </a:spcBef>
                        <a:spcAft>
                          <a:spcPts val="0"/>
                        </a:spcAft>
                      </a:pPr>
                      <a:r>
                        <a:rPr lang="en-US" sz="1200" dirty="0">
                          <a:effectLst/>
                        </a:rPr>
                        <a:t>Principles of Agriculture</a:t>
                      </a:r>
                    </a:p>
                    <a:p>
                      <a:pPr marL="0" marR="0" algn="ctr">
                        <a:spcBef>
                          <a:spcPts val="0"/>
                        </a:spcBef>
                        <a:spcAft>
                          <a:spcPts val="0"/>
                        </a:spcAft>
                      </a:pPr>
                      <a:r>
                        <a:rPr lang="en-US" sz="1200" dirty="0">
                          <a:effectLst/>
                        </a:rPr>
                        <a:t>Floral/Landscape</a:t>
                      </a:r>
                    </a:p>
                    <a:p>
                      <a:pPr marL="0" marR="0" algn="ctr">
                        <a:spcBef>
                          <a:spcPts val="0"/>
                        </a:spcBef>
                        <a:spcAft>
                          <a:spcPts val="0"/>
                        </a:spcAft>
                      </a:pPr>
                      <a:r>
                        <a:rPr lang="en-US" sz="1200" dirty="0">
                          <a:effectLst/>
                        </a:rPr>
                        <a:t>Greenhouse Technology</a:t>
                      </a:r>
                    </a:p>
                    <a:p>
                      <a:pPr marL="0" marR="0" algn="ctr">
                        <a:spcBef>
                          <a:spcPts val="0"/>
                        </a:spcBef>
                        <a:spcAft>
                          <a:spcPts val="0"/>
                        </a:spcAft>
                      </a:pPr>
                      <a:r>
                        <a:rPr lang="en-US" sz="1200" dirty="0">
                          <a:effectLst/>
                        </a:rPr>
                        <a:t>Ag. Employability</a:t>
                      </a:r>
                    </a:p>
                    <a:p>
                      <a:pPr marL="0" marR="0" algn="ctr">
                        <a:spcBef>
                          <a:spcPts val="0"/>
                        </a:spcBef>
                        <a:spcAft>
                          <a:spcPts val="0"/>
                        </a:spcAft>
                      </a:pPr>
                      <a:r>
                        <a:rPr lang="en-US" sz="1200" dirty="0">
                          <a:effectLst/>
                        </a:rPr>
                        <a:t>Ag. Sales &amp; Marketing</a:t>
                      </a:r>
                    </a:p>
                    <a:p>
                      <a:pPr marL="0" marR="0" algn="ctr">
                        <a:spcBef>
                          <a:spcPts val="0"/>
                        </a:spcBef>
                        <a:spcAft>
                          <a:spcPts val="0"/>
                        </a:spcAft>
                      </a:pPr>
                      <a:r>
                        <a:rPr lang="en-US" sz="1200" dirty="0">
                          <a:effectLst/>
                        </a:rPr>
                        <a:t>Ag. Ed. Co-op</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Principles of Agriculture</a:t>
                      </a:r>
                    </a:p>
                    <a:p>
                      <a:pPr marL="0" marR="0" algn="ctr">
                        <a:spcBef>
                          <a:spcPts val="0"/>
                        </a:spcBef>
                        <a:spcAft>
                          <a:spcPts val="0"/>
                        </a:spcAft>
                      </a:pPr>
                      <a:r>
                        <a:rPr lang="en-US" sz="1200" dirty="0">
                          <a:effectLst/>
                        </a:rPr>
                        <a:t>Ag. Ed. Co-op</a:t>
                      </a:r>
                    </a:p>
                    <a:p>
                      <a:pPr marL="0" marR="0" algn="ctr">
                        <a:spcBef>
                          <a:spcPts val="0"/>
                        </a:spcBef>
                        <a:spcAft>
                          <a:spcPts val="0"/>
                        </a:spcAft>
                      </a:pPr>
                      <a:r>
                        <a:rPr lang="en-US" sz="1200" dirty="0">
                          <a:effectLst/>
                        </a:rPr>
                        <a:t>Ag. Employability Skills</a:t>
                      </a:r>
                    </a:p>
                    <a:p>
                      <a:pPr marL="0" marR="0" algn="ctr">
                        <a:spcBef>
                          <a:spcPts val="0"/>
                        </a:spcBef>
                        <a:spcAft>
                          <a:spcPts val="0"/>
                        </a:spcAft>
                      </a:pPr>
                      <a:r>
                        <a:rPr lang="en-US" sz="1200" dirty="0">
                          <a:effectLst/>
                        </a:rPr>
                        <a:t>Ag. Communications I</a:t>
                      </a:r>
                    </a:p>
                    <a:p>
                      <a:pPr marL="0" marR="0" algn="ctr">
                        <a:spcBef>
                          <a:spcPts val="0"/>
                        </a:spcBef>
                        <a:spcAft>
                          <a:spcPts val="0"/>
                        </a:spcAft>
                      </a:pPr>
                      <a:r>
                        <a:rPr lang="en-US" sz="1200" dirty="0">
                          <a:effectLst/>
                        </a:rPr>
                        <a:t>Ag. Sales &amp; Marketing</a:t>
                      </a:r>
                    </a:p>
                    <a:p>
                      <a:pPr marL="0" marR="0" algn="ctr">
                        <a:spcBef>
                          <a:spcPts val="0"/>
                        </a:spcBef>
                        <a:spcAft>
                          <a:spcPts val="0"/>
                        </a:spcAft>
                      </a:pPr>
                      <a:r>
                        <a:rPr lang="en-US" sz="1200" dirty="0">
                          <a:effectLst/>
                        </a:rPr>
                        <a:t>Greenhouse Tech.</a:t>
                      </a:r>
                    </a:p>
                    <a:p>
                      <a:pPr marL="0" marR="0" algn="ctr">
                        <a:spcBef>
                          <a:spcPts val="0"/>
                        </a:spcBef>
                        <a:spcAft>
                          <a:spcPts val="0"/>
                        </a:spcAft>
                      </a:pPr>
                      <a:r>
                        <a:rPr lang="en-US" sz="1200" dirty="0">
                          <a:effectLst/>
                        </a:rPr>
                        <a:t>Small Animal Tech.</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Principles of Agriculture</a:t>
                      </a:r>
                    </a:p>
                    <a:p>
                      <a:pPr marL="0" marR="0" algn="ctr">
                        <a:spcBef>
                          <a:spcPts val="0"/>
                        </a:spcBef>
                        <a:spcAft>
                          <a:spcPts val="0"/>
                        </a:spcAft>
                      </a:pPr>
                      <a:r>
                        <a:rPr lang="en-US" sz="1200" dirty="0">
                          <a:effectLst/>
                        </a:rPr>
                        <a:t>Ag. Construction Skills</a:t>
                      </a:r>
                    </a:p>
                    <a:p>
                      <a:pPr marL="0" marR="0" algn="ctr">
                        <a:spcBef>
                          <a:spcPts val="0"/>
                        </a:spcBef>
                        <a:spcAft>
                          <a:spcPts val="0"/>
                        </a:spcAft>
                      </a:pPr>
                      <a:r>
                        <a:rPr lang="en-US" sz="1200" dirty="0">
                          <a:effectLst/>
                        </a:rPr>
                        <a:t>Ag. Structures &amp; Design</a:t>
                      </a:r>
                    </a:p>
                    <a:p>
                      <a:pPr marL="0" marR="0" algn="ctr">
                        <a:spcBef>
                          <a:spcPts val="0"/>
                        </a:spcBef>
                        <a:spcAft>
                          <a:spcPts val="0"/>
                        </a:spcAft>
                      </a:pPr>
                      <a:r>
                        <a:rPr lang="en-US" sz="1200" dirty="0">
                          <a:effectLst/>
                        </a:rPr>
                        <a:t>Small Power Equipment</a:t>
                      </a:r>
                    </a:p>
                    <a:p>
                      <a:pPr marL="0" marR="0" algn="ctr">
                        <a:spcBef>
                          <a:spcPts val="0"/>
                        </a:spcBef>
                        <a:spcAft>
                          <a:spcPts val="0"/>
                        </a:spcAft>
                      </a:pPr>
                      <a:r>
                        <a:rPr lang="en-US" sz="1200" dirty="0">
                          <a:effectLst/>
                        </a:rPr>
                        <a:t>Ag. Sales &amp; Marketing</a:t>
                      </a:r>
                    </a:p>
                    <a:p>
                      <a:pPr marL="0" marR="0" algn="ctr">
                        <a:spcBef>
                          <a:spcPts val="0"/>
                        </a:spcBef>
                        <a:spcAft>
                          <a:spcPts val="0"/>
                        </a:spcAft>
                      </a:pPr>
                      <a:r>
                        <a:rPr lang="en-US" sz="1200" dirty="0">
                          <a:effectLst/>
                        </a:rPr>
                        <a:t>Ag. Employability</a:t>
                      </a:r>
                    </a:p>
                    <a:p>
                      <a:pPr marL="0" marR="0" algn="ctr">
                        <a:spcBef>
                          <a:spcPts val="0"/>
                        </a:spcBef>
                        <a:spcAft>
                          <a:spcPts val="0"/>
                        </a:spcAft>
                      </a:pPr>
                      <a:r>
                        <a:rPr lang="en-US" sz="1200" dirty="0">
                          <a:effectLst/>
                        </a:rPr>
                        <a:t>Ag. Ed. Co-op</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909754287"/>
              </p:ext>
            </p:extLst>
          </p:nvPr>
        </p:nvGraphicFramePr>
        <p:xfrm>
          <a:off x="3276600" y="3733800"/>
          <a:ext cx="3977640" cy="2445861"/>
        </p:xfrm>
        <a:graphic>
          <a:graphicData uri="http://schemas.openxmlformats.org/drawingml/2006/table">
            <a:tbl>
              <a:tblPr firstRow="1" firstCol="1" bandRow="1">
                <a:tableStyleId>{5C22544A-7EE6-4342-B048-85BDC9FD1C3A}</a:tableStyleId>
              </a:tblPr>
              <a:tblGrid>
                <a:gridCol w="1988820"/>
                <a:gridCol w="1988820"/>
              </a:tblGrid>
              <a:tr h="596624">
                <a:tc>
                  <a:txBody>
                    <a:bodyPr/>
                    <a:lstStyle/>
                    <a:p>
                      <a:pPr marL="0" marR="0" algn="ctr">
                        <a:spcBef>
                          <a:spcPts val="0"/>
                        </a:spcBef>
                        <a:spcAft>
                          <a:spcPts val="0"/>
                        </a:spcAft>
                      </a:pPr>
                      <a:r>
                        <a:rPr lang="en-US" sz="1200" dirty="0">
                          <a:effectLst/>
                        </a:rPr>
                        <a:t>ANIMAL SYSTEMS</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ENVIRONMENTAL &amp; NATURAL RESOURCES</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r>
              <a:tr h="1849237">
                <a:tc>
                  <a:txBody>
                    <a:bodyPr/>
                    <a:lstStyle/>
                    <a:p>
                      <a:pPr marL="0" marR="0" algn="ctr">
                        <a:spcBef>
                          <a:spcPts val="0"/>
                        </a:spcBef>
                        <a:spcAft>
                          <a:spcPts val="0"/>
                        </a:spcAft>
                      </a:pPr>
                      <a:r>
                        <a:rPr lang="en-US" sz="1200" dirty="0">
                          <a:effectLst/>
                        </a:rPr>
                        <a:t>Principles of Agriculture</a:t>
                      </a:r>
                    </a:p>
                    <a:p>
                      <a:pPr marL="0" marR="0" algn="ctr">
                        <a:spcBef>
                          <a:spcPts val="0"/>
                        </a:spcBef>
                        <a:spcAft>
                          <a:spcPts val="0"/>
                        </a:spcAft>
                      </a:pPr>
                      <a:r>
                        <a:rPr lang="en-US" sz="1200" dirty="0">
                          <a:effectLst/>
                        </a:rPr>
                        <a:t>*Animal Science</a:t>
                      </a:r>
                    </a:p>
                    <a:p>
                      <a:pPr marL="0" marR="0" algn="ctr">
                        <a:spcBef>
                          <a:spcPts val="0"/>
                        </a:spcBef>
                        <a:spcAft>
                          <a:spcPts val="0"/>
                        </a:spcAft>
                      </a:pPr>
                      <a:r>
                        <a:rPr lang="en-US" sz="1200" dirty="0">
                          <a:effectLst/>
                        </a:rPr>
                        <a:t>Equine Science</a:t>
                      </a:r>
                    </a:p>
                    <a:p>
                      <a:pPr marL="0" marR="0" algn="ctr">
                        <a:spcBef>
                          <a:spcPts val="0"/>
                        </a:spcBef>
                        <a:spcAft>
                          <a:spcPts val="0"/>
                        </a:spcAft>
                      </a:pPr>
                      <a:r>
                        <a:rPr lang="en-US" sz="1200" dirty="0">
                          <a:effectLst/>
                        </a:rPr>
                        <a:t>Small Animal Sci. &amp; Tech.</a:t>
                      </a:r>
                    </a:p>
                    <a:p>
                      <a:pPr marL="0" marR="0" algn="ctr">
                        <a:spcBef>
                          <a:spcPts val="0"/>
                        </a:spcBef>
                        <a:spcAft>
                          <a:spcPts val="0"/>
                        </a:spcAft>
                      </a:pPr>
                      <a:r>
                        <a:rPr lang="en-US" sz="1200" dirty="0">
                          <a:effectLst/>
                        </a:rPr>
                        <a:t>Veterinary Science</a:t>
                      </a:r>
                    </a:p>
                    <a:p>
                      <a:pPr marL="0" marR="0" algn="ctr">
                        <a:spcBef>
                          <a:spcPts val="0"/>
                        </a:spcBef>
                        <a:spcAft>
                          <a:spcPts val="0"/>
                        </a:spcAft>
                      </a:pPr>
                      <a:r>
                        <a:rPr lang="en-US" sz="1200" dirty="0">
                          <a:effectLst/>
                        </a:rPr>
                        <a:t>Ag. Sales &amp; Marketing</a:t>
                      </a:r>
                    </a:p>
                    <a:p>
                      <a:pPr marL="0" marR="0" algn="ctr">
                        <a:spcBef>
                          <a:spcPts val="0"/>
                        </a:spcBef>
                        <a:spcAft>
                          <a:spcPts val="0"/>
                        </a:spcAft>
                      </a:pPr>
                      <a:r>
                        <a:rPr lang="en-US" sz="1200" dirty="0">
                          <a:effectLst/>
                        </a:rPr>
                        <a:t>MSU Adv. Animal Science</a:t>
                      </a:r>
                    </a:p>
                    <a:p>
                      <a:pPr marL="0" marR="0" algn="ctr">
                        <a:spcBef>
                          <a:spcPts val="0"/>
                        </a:spcBef>
                        <a:spcAft>
                          <a:spcPts val="0"/>
                        </a:spcAft>
                      </a:pPr>
                      <a:r>
                        <a:rPr lang="en-US" sz="1200" dirty="0">
                          <a:effectLst/>
                        </a:rPr>
                        <a:t>Aquaculture</a:t>
                      </a:r>
                    </a:p>
                    <a:p>
                      <a:pPr marL="0" marR="0" algn="ctr">
                        <a:spcBef>
                          <a:spcPts val="0"/>
                        </a:spcBef>
                        <a:spcAft>
                          <a:spcPts val="0"/>
                        </a:spcAft>
                      </a:pPr>
                      <a:r>
                        <a:rPr lang="en-US" sz="1200" dirty="0">
                          <a:effectLst/>
                        </a:rPr>
                        <a:t>Ag. Employability</a:t>
                      </a:r>
                    </a:p>
                    <a:p>
                      <a:pPr marL="0" marR="0" algn="ctr">
                        <a:spcBef>
                          <a:spcPts val="0"/>
                        </a:spcBef>
                        <a:spcAft>
                          <a:spcPts val="0"/>
                        </a:spcAft>
                      </a:pPr>
                      <a:r>
                        <a:rPr lang="en-US" sz="1200" dirty="0">
                          <a:effectLst/>
                        </a:rPr>
                        <a:t>Ag. Ed. Co-op</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Principles of Agriculture</a:t>
                      </a:r>
                    </a:p>
                    <a:p>
                      <a:pPr marL="0" marR="0" algn="ctr">
                        <a:spcBef>
                          <a:spcPts val="0"/>
                        </a:spcBef>
                        <a:spcAft>
                          <a:spcPts val="0"/>
                        </a:spcAft>
                      </a:pPr>
                      <a:r>
                        <a:rPr lang="en-US" sz="1200" dirty="0">
                          <a:effectLst/>
                        </a:rPr>
                        <a:t>*Forestry</a:t>
                      </a:r>
                    </a:p>
                    <a:p>
                      <a:pPr marL="0" marR="0" algn="ctr">
                        <a:spcBef>
                          <a:spcPts val="0"/>
                        </a:spcBef>
                        <a:spcAft>
                          <a:spcPts val="0"/>
                        </a:spcAft>
                      </a:pPr>
                      <a:r>
                        <a:rPr lang="en-US" sz="1200" dirty="0">
                          <a:effectLst/>
                        </a:rPr>
                        <a:t>Environmental Technology</a:t>
                      </a:r>
                    </a:p>
                    <a:p>
                      <a:pPr marL="0" marR="0" algn="ctr">
                        <a:spcBef>
                          <a:spcPts val="0"/>
                        </a:spcBef>
                        <a:spcAft>
                          <a:spcPts val="0"/>
                        </a:spcAft>
                      </a:pPr>
                      <a:r>
                        <a:rPr lang="en-US" sz="1200" dirty="0">
                          <a:effectLst/>
                        </a:rPr>
                        <a:t>Aquaculture</a:t>
                      </a:r>
                    </a:p>
                    <a:p>
                      <a:pPr marL="0" marR="0" algn="ctr">
                        <a:spcBef>
                          <a:spcPts val="0"/>
                        </a:spcBef>
                        <a:spcAft>
                          <a:spcPts val="0"/>
                        </a:spcAft>
                      </a:pPr>
                      <a:r>
                        <a:rPr lang="en-US" sz="1200" dirty="0">
                          <a:effectLst/>
                        </a:rPr>
                        <a:t>Ag. Employability</a:t>
                      </a:r>
                    </a:p>
                    <a:p>
                      <a:pPr marL="0" marR="0" algn="ctr">
                        <a:spcBef>
                          <a:spcPts val="0"/>
                        </a:spcBef>
                        <a:spcAft>
                          <a:spcPts val="0"/>
                        </a:spcAft>
                      </a:pPr>
                      <a:r>
                        <a:rPr lang="en-US" sz="1200" dirty="0">
                          <a:effectLst/>
                        </a:rPr>
                        <a:t>Ag. Sales &amp; Marketing</a:t>
                      </a:r>
                    </a:p>
                    <a:p>
                      <a:pPr marL="0" marR="0" algn="ctr">
                        <a:spcBef>
                          <a:spcPts val="0"/>
                        </a:spcBef>
                        <a:spcAft>
                          <a:spcPts val="0"/>
                        </a:spcAft>
                      </a:pPr>
                      <a:r>
                        <a:rPr lang="en-US" sz="1200" dirty="0">
                          <a:effectLst/>
                        </a:rPr>
                        <a:t>Greenhouse Technology</a:t>
                      </a:r>
                    </a:p>
                    <a:p>
                      <a:pPr marL="0" marR="0" algn="ctr">
                        <a:spcBef>
                          <a:spcPts val="0"/>
                        </a:spcBef>
                        <a:spcAft>
                          <a:spcPts val="0"/>
                        </a:spcAft>
                      </a:pPr>
                      <a:r>
                        <a:rPr lang="en-US" sz="1200" dirty="0">
                          <a:effectLst/>
                        </a:rPr>
                        <a:t>Ag. Ed. Co-op</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sp>
        <p:nvSpPr>
          <p:cNvPr id="6" name="Rectangle 2"/>
          <p:cNvSpPr>
            <a:spLocks noChangeArrowheads="1"/>
          </p:cNvSpPr>
          <p:nvPr/>
        </p:nvSpPr>
        <p:spPr bwMode="auto">
          <a:xfrm>
            <a:off x="2697163" y="28416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2" descr="FFA_MAIN_EMBLEM_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838200"/>
            <a:ext cx="1076325" cy="13398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2514600" y="582796"/>
            <a:ext cx="297761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76275" algn="l"/>
              </a:tabLst>
              <a:defRPr>
                <a:solidFill>
                  <a:schemeClr val="tx1"/>
                </a:solidFill>
                <a:latin typeface="Arial" panose="020B0604020202020204" pitchFamily="34" charset="0"/>
              </a:defRPr>
            </a:lvl1pPr>
            <a:lvl2pPr eaLnBrk="0" fontAlgn="base" hangingPunct="0">
              <a:spcBef>
                <a:spcPct val="0"/>
              </a:spcBef>
              <a:spcAft>
                <a:spcPct val="0"/>
              </a:spcAft>
              <a:tabLst>
                <a:tab pos="676275" algn="l"/>
              </a:tabLst>
              <a:defRPr>
                <a:solidFill>
                  <a:schemeClr val="tx1"/>
                </a:solidFill>
                <a:latin typeface="Arial" panose="020B0604020202020204" pitchFamily="34" charset="0"/>
              </a:defRPr>
            </a:lvl2pPr>
            <a:lvl3pPr eaLnBrk="0" fontAlgn="base" hangingPunct="0">
              <a:spcBef>
                <a:spcPct val="0"/>
              </a:spcBef>
              <a:spcAft>
                <a:spcPct val="0"/>
              </a:spcAft>
              <a:tabLst>
                <a:tab pos="676275" algn="l"/>
              </a:tabLst>
              <a:defRPr>
                <a:solidFill>
                  <a:schemeClr val="tx1"/>
                </a:solidFill>
                <a:latin typeface="Arial" panose="020B0604020202020204" pitchFamily="34" charset="0"/>
              </a:defRPr>
            </a:lvl3pPr>
            <a:lvl4pPr eaLnBrk="0" fontAlgn="base" hangingPunct="0">
              <a:spcBef>
                <a:spcPct val="0"/>
              </a:spcBef>
              <a:spcAft>
                <a:spcPct val="0"/>
              </a:spcAft>
              <a:tabLst>
                <a:tab pos="676275" algn="l"/>
              </a:tabLst>
              <a:defRPr>
                <a:solidFill>
                  <a:schemeClr val="tx1"/>
                </a:solidFill>
                <a:latin typeface="Arial" panose="020B0604020202020204" pitchFamily="34" charset="0"/>
              </a:defRPr>
            </a:lvl4pPr>
            <a:lvl5pPr eaLnBrk="0" fontAlgn="base" hangingPunct="0">
              <a:spcBef>
                <a:spcPct val="0"/>
              </a:spcBef>
              <a:spcAft>
                <a:spcPct val="0"/>
              </a:spcAft>
              <a:tabLst>
                <a:tab pos="676275" algn="l"/>
              </a:tabLst>
              <a:defRPr>
                <a:solidFill>
                  <a:schemeClr val="tx1"/>
                </a:solidFill>
                <a:latin typeface="Arial" panose="020B0604020202020204" pitchFamily="34" charset="0"/>
              </a:defRPr>
            </a:lvl5pPr>
            <a:lvl6pPr eaLnBrk="0" fontAlgn="base" hangingPunct="0">
              <a:spcBef>
                <a:spcPct val="0"/>
              </a:spcBef>
              <a:spcAft>
                <a:spcPct val="0"/>
              </a:spcAft>
              <a:tabLst>
                <a:tab pos="676275" algn="l"/>
              </a:tabLst>
              <a:defRPr>
                <a:solidFill>
                  <a:schemeClr val="tx1"/>
                </a:solidFill>
                <a:latin typeface="Arial" panose="020B0604020202020204" pitchFamily="34" charset="0"/>
              </a:defRPr>
            </a:lvl6pPr>
            <a:lvl7pPr eaLnBrk="0" fontAlgn="base" hangingPunct="0">
              <a:spcBef>
                <a:spcPct val="0"/>
              </a:spcBef>
              <a:spcAft>
                <a:spcPct val="0"/>
              </a:spcAft>
              <a:tabLst>
                <a:tab pos="676275" algn="l"/>
              </a:tabLst>
              <a:defRPr>
                <a:solidFill>
                  <a:schemeClr val="tx1"/>
                </a:solidFill>
                <a:latin typeface="Arial" panose="020B0604020202020204" pitchFamily="34" charset="0"/>
              </a:defRPr>
            </a:lvl7pPr>
            <a:lvl8pPr eaLnBrk="0" fontAlgn="base" hangingPunct="0">
              <a:spcBef>
                <a:spcPct val="0"/>
              </a:spcBef>
              <a:spcAft>
                <a:spcPct val="0"/>
              </a:spcAft>
              <a:tabLst>
                <a:tab pos="676275" algn="l"/>
              </a:tabLst>
              <a:defRPr>
                <a:solidFill>
                  <a:schemeClr val="tx1"/>
                </a:solidFill>
                <a:latin typeface="Arial" panose="020B0604020202020204" pitchFamily="34" charset="0"/>
              </a:defRPr>
            </a:lvl8pPr>
            <a:lvl9pPr eaLnBrk="0" fontAlgn="base" hangingPunct="0">
              <a:spcBef>
                <a:spcPct val="0"/>
              </a:spcBef>
              <a:spcAft>
                <a:spcPct val="0"/>
              </a:spcAft>
              <a:tabLst>
                <a:tab pos="6762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676275" algn="l"/>
              </a:tabLst>
            </a:pPr>
            <a:r>
              <a:rPr kumimoji="0" lang="en-US" altLang="en-US" sz="1000" b="0" i="0" u="none" strike="noStrike" cap="none" normalizeH="0" baseline="0" dirty="0" smtClean="0">
                <a:ln>
                  <a:noFill/>
                </a:ln>
                <a:solidFill>
                  <a:schemeClr val="bg2">
                    <a:lumMod val="50000"/>
                  </a:schemeClr>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000" b="1" i="0" u="none" strike="noStrike" cap="none" normalizeH="0" baseline="0" dirty="0" smtClean="0">
                <a:ln>
                  <a:noFill/>
                </a:ln>
                <a:solidFill>
                  <a:schemeClr val="bg2">
                    <a:lumMod val="50000"/>
                  </a:schemeClr>
                </a:solidFill>
                <a:effectLst/>
                <a:ea typeface="Times New Roman" panose="02020603050405020304" pitchFamily="18" charset="0"/>
                <a:cs typeface="Arial" panose="020B0604020202020204" pitchFamily="34" charset="0"/>
              </a:rPr>
              <a:t>AGRICULTURE DEPARTMENT</a:t>
            </a:r>
            <a:endParaRPr kumimoji="0" lang="en-US" altLang="en-US" sz="700" b="0" i="0" u="none" strike="noStrike" cap="none" normalizeH="0" baseline="0" dirty="0" smtClean="0">
              <a:ln>
                <a:noFill/>
              </a:ln>
              <a:solidFill>
                <a:schemeClr val="bg2">
                  <a:lumMod val="5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676275" algn="l"/>
              </a:tabLst>
            </a:pPr>
            <a:r>
              <a:rPr kumimoji="0" lang="en-US" altLang="en-US" sz="9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Students may choose to be an “Agriculture Explorer” and take a variety of Agriculture classes, or they may choose to focus in a specific area or areas and become eligible to take the KOSSA test for 3 hours college credit.  Listed below are the KOSSA (KY Occupational Skills Standards Assessment) areas and the courses requirements to be fulfilled before becoming eligible to be tested.  Students receive credit for each exam by meeting minimum scores for the exam and scoring a minimum of a “B” in the 3 required courses in that area.</a:t>
            </a:r>
            <a:endParaRPr kumimoji="0" lang="en-US" altLang="en-U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676275"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576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3073" name="Picture 21" descr="DECA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202158"/>
            <a:ext cx="2162175" cy="6477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3" descr="stl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1885"/>
            <a:ext cx="1617663" cy="9032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BUSINESS &amp; MARKETING</a:t>
            </a:r>
            <a:endParaRPr kumimoji="0" lang="en-US" altLang="en-US" sz="7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&amp;</a:t>
            </a:r>
            <a:endParaRPr kumimoji="0" lang="en-US" altLang="en-US" sz="7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INFORMATION TECHNOLOGY</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5"/>
          <p:cNvSpPr>
            <a:spLocks noChangeArrowheads="1"/>
          </p:cNvSpPr>
          <p:nvPr/>
        </p:nvSpPr>
        <p:spPr bwMode="auto">
          <a:xfrm>
            <a:off x="1600200" y="464835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 name="Table 1"/>
          <p:cNvGraphicFramePr>
            <a:graphicFrameLocks noGrp="1"/>
          </p:cNvGraphicFramePr>
          <p:nvPr>
            <p:extLst>
              <p:ext uri="{D42A27DB-BD31-4B8C-83A1-F6EECF244321}">
                <p14:modId xmlns:p14="http://schemas.microsoft.com/office/powerpoint/2010/main" val="3724787952"/>
              </p:ext>
            </p:extLst>
          </p:nvPr>
        </p:nvGraphicFramePr>
        <p:xfrm>
          <a:off x="1409700" y="4053999"/>
          <a:ext cx="6019800" cy="2103120"/>
        </p:xfrm>
        <a:graphic>
          <a:graphicData uri="http://schemas.openxmlformats.org/drawingml/2006/table">
            <a:tbl>
              <a:tblPr/>
              <a:tblGrid>
                <a:gridCol w="1543050"/>
                <a:gridCol w="1428750"/>
                <a:gridCol w="1447800"/>
                <a:gridCol w="1600200"/>
              </a:tblGrid>
              <a:tr h="0">
                <a:tc>
                  <a:txBody>
                    <a:bodyPr/>
                    <a:lstStyle/>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ACCOUNTING</a:t>
                      </a: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1" i="0" u="none" strike="noStrike">
                          <a:solidFill>
                            <a:srgbClr val="000000"/>
                          </a:solidFill>
                          <a:effectLst/>
                          <a:latin typeface="Arial" panose="020B0604020202020204" pitchFamily="34" charset="0"/>
                        </a:rPr>
                        <a:t>FINANCIAL SERVICES</a:t>
                      </a:r>
                      <a:endParaRPr lang="en-US">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1" i="0" u="none" strike="noStrike">
                          <a:solidFill>
                            <a:srgbClr val="000000"/>
                          </a:solidFill>
                          <a:effectLst/>
                          <a:latin typeface="Arial" panose="020B0604020202020204" pitchFamily="34" charset="0"/>
                        </a:rPr>
                        <a:t>MANAGEMENT &amp; ENTREPRENEURSHIP</a:t>
                      </a:r>
                      <a:endParaRPr lang="en-US">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1" i="0" u="none" strike="noStrike">
                          <a:solidFill>
                            <a:srgbClr val="000000"/>
                          </a:solidFill>
                          <a:effectLst/>
                          <a:latin typeface="Arial" panose="020B0604020202020204" pitchFamily="34" charset="0"/>
                        </a:rPr>
                        <a:t>COMPUTER PROGRAMMING</a:t>
                      </a:r>
                      <a:endParaRPr lang="en-US">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22300">
                <a:tc>
                  <a:txBody>
                    <a:bodyPr/>
                    <a:lstStyle/>
                    <a:p>
                      <a:pPr algn="ctr" rtl="0" fontAlgn="ctr">
                        <a:spcBef>
                          <a:spcPts val="0"/>
                        </a:spcBef>
                        <a:spcAft>
                          <a:spcPts val="0"/>
                        </a:spcAft>
                      </a:pPr>
                      <a:r>
                        <a:rPr lang="en-US" sz="900" b="1" i="0" u="none" strike="noStrike">
                          <a:solidFill>
                            <a:srgbClr val="000000"/>
                          </a:solidFill>
                          <a:effectLst/>
                          <a:latin typeface="Arial" panose="020B0604020202020204" pitchFamily="34" charset="0"/>
                        </a:rPr>
                        <a:t>Digital Literacy</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Business Principles</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Accounting &amp; Finance</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Financial Literacy</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Business Ed. Co-op</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Principles of Marketing</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Business Ed. Internship</a:t>
                      </a:r>
                      <a:endParaRPr lang="en-US">
                        <a:effectLst/>
                      </a:endParaRPr>
                    </a:p>
                    <a:p>
                      <a:pPr fontAlgn="ctr"/>
                      <a:r>
                        <a:rPr lang="en-US">
                          <a:effectLst/>
                        </a:rPr>
                        <a:t/>
                      </a:r>
                      <a:br>
                        <a:rPr lang="en-US">
                          <a:effectLst/>
                        </a:rPr>
                      </a:br>
                      <a:endParaRPr lang="en-US">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US" sz="900" b="1" i="0" u="none" strike="noStrike">
                          <a:solidFill>
                            <a:srgbClr val="000000"/>
                          </a:solidFill>
                          <a:effectLst/>
                          <a:latin typeface="Arial" panose="020B0604020202020204" pitchFamily="34" charset="0"/>
                        </a:rPr>
                        <a:t>Digital Literacy</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Business Principles</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Accounting &amp; Finance</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Financial Literacy</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Business Ed. Co-op</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Financial Services I</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Financial Services II</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Principles of Marketing</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Advertising &amp; Promotions</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Entrepreneurship</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Business Ed Internship</a:t>
                      </a:r>
                      <a:endParaRPr lang="en-US">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1" i="0" u="none" strike="noStrike">
                          <a:solidFill>
                            <a:srgbClr val="000000"/>
                          </a:solidFill>
                          <a:effectLst/>
                          <a:latin typeface="Arial" panose="020B0604020202020204" pitchFamily="34" charset="0"/>
                        </a:rPr>
                        <a:t>Digital Literacy</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Business Principles</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Principles of Marketing</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Accounting &amp; Finance</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Financial Literacy</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Business Law</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Business Ed. Co-op</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Entrepreneurship</a:t>
                      </a:r>
                      <a:endParaRPr lang="en-US">
                        <a:effectLst/>
                      </a:endParaRPr>
                    </a:p>
                    <a:p>
                      <a:pPr algn="ctr" rtl="0" fontAlgn="t">
                        <a:spcBef>
                          <a:spcPts val="0"/>
                        </a:spcBef>
                        <a:spcAft>
                          <a:spcPts val="0"/>
                        </a:spcAft>
                      </a:pPr>
                      <a:r>
                        <a:rPr lang="en-US" sz="900" b="1" i="0" u="none" strike="noStrike">
                          <a:solidFill>
                            <a:srgbClr val="000000"/>
                          </a:solidFill>
                          <a:effectLst/>
                          <a:latin typeface="Arial" panose="020B0604020202020204" pitchFamily="34" charset="0"/>
                        </a:rPr>
                        <a:t>Business Ed Internship</a:t>
                      </a:r>
                      <a:endParaRPr lang="en-US">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US" sz="900" b="1" i="0" u="none" strike="noStrike" dirty="0">
                          <a:solidFill>
                            <a:srgbClr val="000000"/>
                          </a:solidFill>
                          <a:effectLst/>
                          <a:latin typeface="Arial" panose="020B0604020202020204" pitchFamily="34" charset="0"/>
                        </a:rPr>
                        <a:t>Digital Literacy</a:t>
                      </a:r>
                      <a:endParaRPr lang="en-US" dirty="0">
                        <a:effectLst/>
                      </a:endParaRPr>
                    </a:p>
                    <a:p>
                      <a:pPr algn="ctr" rtl="0" fontAlgn="ctr">
                        <a:spcBef>
                          <a:spcPts val="0"/>
                        </a:spcBef>
                        <a:spcAft>
                          <a:spcPts val="0"/>
                        </a:spcAft>
                      </a:pPr>
                      <a:r>
                        <a:rPr lang="en-US" sz="900" b="1" i="0" u="none" strike="noStrike" dirty="0">
                          <a:solidFill>
                            <a:srgbClr val="000000"/>
                          </a:solidFill>
                          <a:effectLst/>
                          <a:latin typeface="Arial" panose="020B0604020202020204" pitchFamily="34" charset="0"/>
                        </a:rPr>
                        <a:t>Computational Thinking</a:t>
                      </a:r>
                      <a:endParaRPr lang="en-US" dirty="0">
                        <a:effectLst/>
                      </a:endParaRPr>
                    </a:p>
                    <a:p>
                      <a:pPr algn="ctr" rtl="0" fontAlgn="ctr">
                        <a:spcBef>
                          <a:spcPts val="0"/>
                        </a:spcBef>
                        <a:spcAft>
                          <a:spcPts val="0"/>
                        </a:spcAft>
                      </a:pPr>
                      <a:r>
                        <a:rPr lang="en-US" sz="900" b="1" i="0" u="none" strike="noStrike" dirty="0">
                          <a:solidFill>
                            <a:srgbClr val="000000"/>
                          </a:solidFill>
                          <a:effectLst/>
                          <a:latin typeface="Arial" panose="020B0604020202020204" pitchFamily="34" charset="0"/>
                        </a:rPr>
                        <a:t>JAVA Programming I</a:t>
                      </a:r>
                      <a:endParaRPr lang="en-US" dirty="0">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50987946"/>
              </p:ext>
            </p:extLst>
          </p:nvPr>
        </p:nvGraphicFramePr>
        <p:xfrm>
          <a:off x="1371600" y="1307058"/>
          <a:ext cx="6096000" cy="2514600"/>
        </p:xfrm>
        <a:graphic>
          <a:graphicData uri="http://schemas.openxmlformats.org/drawingml/2006/table">
            <a:tbl>
              <a:tblPr/>
              <a:tblGrid>
                <a:gridCol w="1582616"/>
                <a:gridCol w="1465384"/>
                <a:gridCol w="1524000"/>
                <a:gridCol w="1524000"/>
              </a:tblGrid>
              <a:tr h="544484">
                <a:tc>
                  <a:txBody>
                    <a:bodyPr/>
                    <a:lstStyle/>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MARKETING</a:t>
                      </a: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fontAlgn="t"/>
                      <a:r>
                        <a:rPr lang="en-US">
                          <a:effectLst/>
                        </a:rPr>
                        <a:t/>
                      </a:r>
                      <a:br>
                        <a:rPr lang="en-US">
                          <a:effectLst/>
                        </a:rPr>
                      </a:br>
                      <a:endParaRPr lang="en-US">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Web Development/ Administration</a:t>
                      </a: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fontAlgn="t"/>
                      <a:r>
                        <a:rPr lang="en-US">
                          <a:effectLst/>
                        </a:rPr>
                        <a:t/>
                      </a:r>
                      <a:br>
                        <a:rPr lang="en-US">
                          <a:effectLst/>
                        </a:rPr>
                      </a:br>
                      <a:endParaRPr lang="en-US">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4559">
                <a:tc>
                  <a:txBody>
                    <a:bodyPr/>
                    <a:lstStyle/>
                    <a:p>
                      <a:pPr algn="ctr" rtl="0" fontAlgn="ctr">
                        <a:spcBef>
                          <a:spcPts val="0"/>
                        </a:spcBef>
                        <a:spcAft>
                          <a:spcPts val="0"/>
                        </a:spcAft>
                      </a:pPr>
                      <a:r>
                        <a:rPr lang="en-US" sz="900" b="1" i="0" u="none" strike="noStrike">
                          <a:solidFill>
                            <a:srgbClr val="000000"/>
                          </a:solidFill>
                          <a:effectLst/>
                          <a:latin typeface="Arial" panose="020B0604020202020204" pitchFamily="34" charset="0"/>
                        </a:rPr>
                        <a:t>Digital Literacy</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Principles of Marketing</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Advanced Marketing</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Entrepreneurship</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Advertising &amp; Promotion</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Promotional Apps &amp; Media</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Accounting &amp; Finance</a:t>
                      </a:r>
                      <a:endParaRPr lang="en-US">
                        <a:effectLst/>
                      </a:endParaRPr>
                    </a:p>
                    <a:p>
                      <a:pPr algn="ctr" rtl="0" fontAlgn="ctr">
                        <a:spcBef>
                          <a:spcPts val="0"/>
                        </a:spcBef>
                        <a:spcAft>
                          <a:spcPts val="0"/>
                        </a:spcAft>
                      </a:pPr>
                      <a:r>
                        <a:rPr lang="en-US" sz="900" b="1" i="0" u="none" strike="noStrike">
                          <a:solidFill>
                            <a:srgbClr val="000000"/>
                          </a:solidFill>
                          <a:effectLst/>
                          <a:latin typeface="Arial" panose="020B0604020202020204" pitchFamily="34" charset="0"/>
                        </a:rPr>
                        <a:t>Financial Literacy</a:t>
                      </a:r>
                      <a:endParaRPr lang="en-US">
                        <a:effectLst/>
                      </a:endParaRPr>
                    </a:p>
                    <a:p>
                      <a:pPr fontAlgn="ctr"/>
                      <a:r>
                        <a:rPr lang="en-US">
                          <a:effectLst/>
                        </a:rPr>
                        <a:t/>
                      </a:r>
                      <a:br>
                        <a:rPr lang="en-US">
                          <a:effectLst/>
                        </a:rPr>
                      </a:br>
                      <a:endParaRPr lang="en-US">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fontAlgn="t"/>
                      <a:r>
                        <a:rPr lang="en-US" dirty="0">
                          <a:effectLst/>
                        </a:rPr>
                        <a:t/>
                      </a:r>
                      <a:br>
                        <a:rPr lang="en-US" dirty="0">
                          <a:effectLst/>
                        </a:rPr>
                      </a:b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Digital Literacy</a:t>
                      </a:r>
                      <a:endParaRPr lang="en-US" dirty="0">
                        <a:effectLst/>
                      </a:endParaRPr>
                    </a:p>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Web Page Development</a:t>
                      </a:r>
                      <a:endParaRPr lang="en-US" dirty="0">
                        <a:effectLst/>
                      </a:endParaRPr>
                    </a:p>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Web Site Design</a:t>
                      </a:r>
                      <a:endParaRPr lang="en-US" dirty="0">
                        <a:effectLst/>
                      </a:endParaRPr>
                    </a:p>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Design for the Internet</a:t>
                      </a:r>
                      <a:endParaRPr lang="en-US" dirty="0">
                        <a:effectLst/>
                      </a:endParaRPr>
                    </a:p>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Computational Thinking</a:t>
                      </a: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fontAlgn="ctr"/>
                      <a:r>
                        <a:rPr lang="en-US" dirty="0">
                          <a:effectLst/>
                        </a:rPr>
                        <a:t/>
                      </a:r>
                      <a:br>
                        <a:rPr lang="en-US" dirty="0">
                          <a:effectLst/>
                        </a:rPr>
                      </a:br>
                      <a:endParaRPr lang="en-US" dirty="0">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1600200" y="26050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5670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1143000" y="457201"/>
            <a:ext cx="5943600" cy="646331"/>
          </a:xfrm>
          <a:prstGeom prst="rect">
            <a:avLst/>
          </a:prstGeom>
          <a:noFill/>
        </p:spPr>
        <p:txBody>
          <a:bodyPr wrap="square" rtlCol="0">
            <a:spAutoFit/>
          </a:bodyPr>
          <a:lstStyle/>
          <a:p>
            <a:pPr algn="ctr"/>
            <a:r>
              <a:rPr lang="en-US" b="1" dirty="0">
                <a:solidFill>
                  <a:schemeClr val="bg2">
                    <a:lumMod val="50000"/>
                  </a:schemeClr>
                </a:solidFill>
              </a:rPr>
              <a:t>FAMILY &amp; CONSUMER </a:t>
            </a:r>
            <a:endParaRPr lang="en-US" dirty="0">
              <a:solidFill>
                <a:schemeClr val="bg2">
                  <a:lumMod val="50000"/>
                </a:schemeClr>
              </a:solidFill>
            </a:endParaRPr>
          </a:p>
          <a:p>
            <a:pPr algn="ctr"/>
            <a:r>
              <a:rPr lang="en-US" b="1" dirty="0">
                <a:solidFill>
                  <a:schemeClr val="bg2">
                    <a:lumMod val="50000"/>
                  </a:schemeClr>
                </a:solidFill>
              </a:rPr>
              <a:t> </a:t>
            </a:r>
            <a:r>
              <a:rPr lang="en-US" b="1" dirty="0" smtClean="0">
                <a:solidFill>
                  <a:schemeClr val="bg2">
                    <a:lumMod val="50000"/>
                  </a:schemeClr>
                </a:solidFill>
              </a:rPr>
              <a:t>SCIENCES </a:t>
            </a:r>
            <a:r>
              <a:rPr lang="en-US" b="1" dirty="0">
                <a:solidFill>
                  <a:schemeClr val="bg2">
                    <a:lumMod val="50000"/>
                  </a:schemeClr>
                </a:solidFill>
              </a:rPr>
              <a:t>DEPARTMENT</a:t>
            </a:r>
            <a:endParaRPr lang="en-US" dirty="0">
              <a:solidFill>
                <a:schemeClr val="bg2">
                  <a:lumMod val="50000"/>
                </a:schemeClr>
              </a:solidFill>
            </a:endParaRPr>
          </a:p>
        </p:txBody>
      </p:sp>
      <p:pic>
        <p:nvPicPr>
          <p:cNvPr id="7" name="Picture 6"/>
          <p:cNvPicPr/>
          <p:nvPr/>
        </p:nvPicPr>
        <p:blipFill>
          <a:blip r:embed="rId2" cstate="print"/>
          <a:srcRect/>
          <a:stretch>
            <a:fillRect/>
          </a:stretch>
        </p:blipFill>
        <p:spPr bwMode="auto">
          <a:xfrm>
            <a:off x="7391400" y="193882"/>
            <a:ext cx="1511935" cy="935355"/>
          </a:xfrm>
          <a:prstGeom prst="rect">
            <a:avLst/>
          </a:prstGeom>
          <a:solidFill>
            <a:srgbClr val="FFFFFF"/>
          </a:solidFill>
          <a:ln w="9525">
            <a:noFill/>
            <a:miter lim="800000"/>
            <a:headEnd/>
            <a:tailEnd/>
          </a:ln>
        </p:spPr>
      </p:pic>
      <p:graphicFrame>
        <p:nvGraphicFramePr>
          <p:cNvPr id="2" name="Table 1"/>
          <p:cNvGraphicFramePr>
            <a:graphicFrameLocks noGrp="1"/>
          </p:cNvGraphicFramePr>
          <p:nvPr>
            <p:extLst>
              <p:ext uri="{D42A27DB-BD31-4B8C-83A1-F6EECF244321}">
                <p14:modId xmlns:p14="http://schemas.microsoft.com/office/powerpoint/2010/main" val="998018618"/>
              </p:ext>
            </p:extLst>
          </p:nvPr>
        </p:nvGraphicFramePr>
        <p:xfrm>
          <a:off x="685800" y="1371601"/>
          <a:ext cx="7848600" cy="5260548"/>
        </p:xfrm>
        <a:graphic>
          <a:graphicData uri="http://schemas.openxmlformats.org/drawingml/2006/table">
            <a:tbl>
              <a:tblPr/>
              <a:tblGrid>
                <a:gridCol w="2616200"/>
                <a:gridCol w="2616200"/>
                <a:gridCol w="2616200"/>
              </a:tblGrid>
              <a:tr h="490969">
                <a:tc>
                  <a:txBody>
                    <a:bodyPr/>
                    <a:lstStyle/>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Consumer &amp; Family Management</a:t>
                      </a:r>
                      <a:endParaRPr lang="en-US" sz="1400"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1400" b="1" i="0" u="none" strike="noStrike">
                          <a:solidFill>
                            <a:srgbClr val="000000"/>
                          </a:solidFill>
                          <a:effectLst/>
                          <a:latin typeface="Arial" panose="020B0604020202020204" pitchFamily="34" charset="0"/>
                        </a:rPr>
                        <a:t>Culinary &amp; Food Services</a:t>
                      </a:r>
                      <a:endParaRPr lang="en-US" sz="140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Early Childhood Education</a:t>
                      </a:r>
                      <a:endParaRPr lang="en-US" sz="1400"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r>
              <a:tr h="1819473">
                <a:tc>
                  <a:txBody>
                    <a:bodyPr/>
                    <a:lstStyle/>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*FACS Essentials</a:t>
                      </a:r>
                      <a:endParaRPr lang="en-US" sz="1400" dirty="0">
                        <a:effectLst/>
                      </a:endParaRPr>
                    </a:p>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*Money Skills for Math</a:t>
                      </a:r>
                      <a:endParaRPr lang="en-US" sz="1400" dirty="0">
                        <a:effectLst/>
                      </a:endParaRPr>
                    </a:p>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*Relationships</a:t>
                      </a:r>
                      <a:endParaRPr lang="en-US" sz="1400" dirty="0">
                        <a:effectLst/>
                      </a:endParaRPr>
                    </a:p>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*Food &amp; Nutrition</a:t>
                      </a:r>
                      <a:endParaRPr lang="en-US" sz="1400" dirty="0">
                        <a:effectLst/>
                      </a:endParaRPr>
                    </a:p>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Parenting</a:t>
                      </a:r>
                      <a:endParaRPr lang="en-US" sz="1400" dirty="0">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FACS Essentials</a:t>
                      </a:r>
                      <a:endParaRPr lang="en-US" sz="1400" dirty="0">
                        <a:effectLst/>
                      </a:endParaRPr>
                    </a:p>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*Foods &amp; Nutrition</a:t>
                      </a:r>
                      <a:endParaRPr lang="en-US" sz="1400" dirty="0">
                        <a:effectLst/>
                      </a:endParaRPr>
                    </a:p>
                    <a:p>
                      <a:pPr algn="ctr" rtl="0" fontAlgn="ctr">
                        <a:spcBef>
                          <a:spcPts val="0"/>
                        </a:spcBef>
                        <a:spcAft>
                          <a:spcPts val="0"/>
                        </a:spcAft>
                      </a:pPr>
                      <a:r>
                        <a:rPr lang="en-US" sz="1400" b="1" i="0" u="none" strike="noStrike" dirty="0">
                          <a:solidFill>
                            <a:srgbClr val="000000"/>
                          </a:solidFill>
                          <a:effectLst/>
                          <a:latin typeface="Arial" panose="020B0604020202020204" pitchFamily="34" charset="0"/>
                        </a:rPr>
                        <a:t>*Culinary Arts</a:t>
                      </a:r>
                      <a:endParaRPr lang="en-US" sz="1400" dirty="0">
                        <a:effectLst/>
                      </a:endParaRPr>
                    </a:p>
                    <a:p>
                      <a:pPr fontAlgn="ctr"/>
                      <a:r>
                        <a:rPr lang="en-US" dirty="0">
                          <a:effectLst/>
                        </a:rPr>
                        <a:t/>
                      </a:r>
                      <a:br>
                        <a:rPr lang="en-US" dirty="0">
                          <a:effectLst/>
                        </a:rPr>
                      </a:br>
                      <a:endParaRPr lang="en-US" dirty="0">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FACS Essentials</a:t>
                      </a:r>
                      <a:endParaRPr lang="en-US" sz="1400" dirty="0">
                        <a:effectLst/>
                      </a:endParaRPr>
                    </a:p>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*Early Lifespan Development</a:t>
                      </a:r>
                      <a:endParaRPr lang="en-US" sz="1400" dirty="0">
                        <a:effectLst/>
                      </a:endParaRPr>
                    </a:p>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Relationships</a:t>
                      </a:r>
                      <a:endParaRPr lang="en-US" sz="1400" dirty="0">
                        <a:effectLst/>
                      </a:endParaRPr>
                    </a:p>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*Parenting</a:t>
                      </a:r>
                      <a:endParaRPr lang="en-US" sz="1400" dirty="0">
                        <a:effectLst/>
                      </a:endParaRPr>
                    </a:p>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*Child Services I</a:t>
                      </a:r>
                      <a:endParaRPr lang="en-US" sz="1400" dirty="0">
                        <a:effectLst/>
                      </a:endParaRPr>
                    </a:p>
                    <a:p>
                      <a:pPr algn="ctr" rtl="0" fontAlgn="t">
                        <a:spcBef>
                          <a:spcPts val="0"/>
                        </a:spcBef>
                        <a:spcAft>
                          <a:spcPts val="0"/>
                        </a:spcAft>
                      </a:pPr>
                      <a:r>
                        <a:rPr lang="en-US" sz="1400" b="1" i="0" u="none" strike="noStrike" dirty="0">
                          <a:solidFill>
                            <a:srgbClr val="000000"/>
                          </a:solidFill>
                          <a:effectLst/>
                          <a:latin typeface="Arial" panose="020B0604020202020204" pitchFamily="34" charset="0"/>
                        </a:rPr>
                        <a:t>Principles of Teaching</a:t>
                      </a:r>
                      <a:endParaRPr lang="en-US" sz="1400" dirty="0">
                        <a:effectLst/>
                      </a:endParaRPr>
                    </a:p>
                    <a:p>
                      <a:pPr fontAlgn="t"/>
                      <a:r>
                        <a:rPr lang="en-US" dirty="0">
                          <a:effectLst/>
                        </a:rPr>
                        <a:t/>
                      </a:r>
                      <a:br>
                        <a:rPr lang="en-US" dirty="0">
                          <a:effectLst/>
                        </a:rPr>
                      </a:b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r>
              <a:tr h="490969">
                <a:tc>
                  <a:txBody>
                    <a:bodyPr/>
                    <a:lstStyle/>
                    <a:p>
                      <a:pPr algn="ctr" rtl="0" fontAlgn="ctr">
                        <a:spcBef>
                          <a:spcPts val="0"/>
                        </a:spcBef>
                        <a:spcAft>
                          <a:spcPts val="0"/>
                        </a:spcAft>
                      </a:pPr>
                      <a:r>
                        <a:rPr lang="en-US" sz="1400" b="1" dirty="0" smtClean="0">
                          <a:effectLst/>
                        </a:rPr>
                        <a:t>Fashion and Interior Design</a:t>
                      </a:r>
                      <a:endParaRPr lang="en-US" sz="1400" b="1" dirty="0">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fontAlgn="ctr"/>
                      <a:r>
                        <a:rPr lang="en-US" sz="1400" b="1" dirty="0" smtClean="0">
                          <a:effectLst/>
                        </a:rPr>
                        <a:t>Fundamentals of Teaching</a:t>
                      </a:r>
                      <a:endParaRPr lang="en-US" sz="1400" b="1" dirty="0">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fontAlgn="t"/>
                      <a:r>
                        <a:rPr lang="en-US" sz="1400" b="1" dirty="0" smtClean="0">
                          <a:effectLst/>
                        </a:rPr>
                        <a:t>Hospitality,</a:t>
                      </a:r>
                      <a:r>
                        <a:rPr lang="en-US" sz="1400" b="1" baseline="0" dirty="0" smtClean="0">
                          <a:effectLst/>
                        </a:rPr>
                        <a:t> Travel, Tourism, and Recreation</a:t>
                      </a:r>
                      <a:endParaRPr lang="en-US" sz="1400" b="1"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r>
              <a:tr h="2303988">
                <a:tc>
                  <a:txBody>
                    <a:bodyPr/>
                    <a:lstStyle/>
                    <a:p>
                      <a:pPr rtl="0"/>
                      <a:r>
                        <a:rPr lang="en-US" sz="1400" b="1" i="0" u="none" strike="noStrike" kern="1200" dirty="0" smtClean="0">
                          <a:solidFill>
                            <a:schemeClr val="tx1"/>
                          </a:solidFill>
                          <a:effectLst/>
                          <a:latin typeface="+mn-lt"/>
                          <a:ea typeface="+mn-ea"/>
                          <a:cs typeface="+mn-cs"/>
                        </a:rPr>
                        <a:t>*FACS Essentials</a:t>
                      </a:r>
                      <a:endParaRPr lang="en-US" sz="1400" b="0" dirty="0" smtClean="0">
                        <a:effectLst/>
                      </a:endParaRPr>
                    </a:p>
                    <a:p>
                      <a:pPr rtl="0"/>
                      <a:r>
                        <a:rPr lang="en-US" sz="1400" b="1" i="0" u="none" strike="noStrike" kern="1200" dirty="0" smtClean="0">
                          <a:solidFill>
                            <a:schemeClr val="tx1"/>
                          </a:solidFill>
                          <a:effectLst/>
                          <a:latin typeface="+mn-lt"/>
                          <a:ea typeface="+mn-ea"/>
                          <a:cs typeface="+mn-cs"/>
                        </a:rPr>
                        <a:t>*Fashion and Interior Design I</a:t>
                      </a:r>
                      <a:endParaRPr lang="en-US" sz="1400" b="0" dirty="0" smtClean="0">
                        <a:effectLst/>
                      </a:endParaRPr>
                    </a:p>
                    <a:p>
                      <a:pPr rtl="0"/>
                      <a:r>
                        <a:rPr lang="en-US" sz="1400" b="1" i="0" u="none" strike="noStrike" kern="1200" dirty="0" smtClean="0">
                          <a:solidFill>
                            <a:schemeClr val="tx1"/>
                          </a:solidFill>
                          <a:effectLst/>
                          <a:latin typeface="+mn-lt"/>
                          <a:ea typeface="+mn-ea"/>
                          <a:cs typeface="+mn-cs"/>
                        </a:rPr>
                        <a:t>*Fashion and Interior Design II</a:t>
                      </a:r>
                      <a:endParaRPr lang="en-US" sz="1400" b="0" dirty="0" smtClean="0">
                        <a:effectLst/>
                      </a:endParaRPr>
                    </a:p>
                    <a:p>
                      <a:pPr rtl="0"/>
                      <a:r>
                        <a:rPr lang="en-US" sz="1400" b="1" i="0" u="none" strike="noStrike" kern="1200" dirty="0" smtClean="0">
                          <a:solidFill>
                            <a:schemeClr val="tx1"/>
                          </a:solidFill>
                          <a:effectLst/>
                          <a:latin typeface="+mn-lt"/>
                          <a:ea typeface="+mn-ea"/>
                          <a:cs typeface="+mn-cs"/>
                        </a:rPr>
                        <a:t>*Fashion and Interior Design III</a:t>
                      </a:r>
                      <a:endParaRPr lang="en-US" sz="1400" b="0" dirty="0" smtClean="0">
                        <a:effectLst/>
                      </a:endParaRPr>
                    </a:p>
                    <a:p>
                      <a:pPr rtl="0"/>
                      <a:r>
                        <a:rPr lang="en-US" sz="1400" b="1" i="0" u="none" strike="noStrike" kern="1200" dirty="0" smtClean="0">
                          <a:solidFill>
                            <a:schemeClr val="tx1"/>
                          </a:solidFill>
                          <a:effectLst/>
                          <a:latin typeface="+mn-lt"/>
                          <a:ea typeface="+mn-ea"/>
                          <a:cs typeface="+mn-cs"/>
                        </a:rPr>
                        <a:t>Money Skills for Math</a:t>
                      </a:r>
                      <a:endParaRPr lang="en-US" sz="1400" b="0" dirty="0" smtClean="0">
                        <a:effectLst/>
                      </a:endParaRPr>
                    </a:p>
                    <a:p>
                      <a:pPr rtl="0"/>
                      <a:r>
                        <a:rPr lang="en-US" sz="1400" b="1" i="0" u="none" strike="noStrike" kern="1200" dirty="0" smtClean="0">
                          <a:solidFill>
                            <a:schemeClr val="tx1"/>
                          </a:solidFill>
                          <a:effectLst/>
                          <a:latin typeface="+mn-lt"/>
                          <a:ea typeface="+mn-ea"/>
                          <a:cs typeface="+mn-cs"/>
                        </a:rPr>
                        <a:t>Advanced Fashion Design</a:t>
                      </a:r>
                      <a:endParaRPr lang="en-US" sz="1400" b="0" dirty="0" smtClean="0">
                        <a:effectLst/>
                      </a:endParaRPr>
                    </a:p>
                    <a:p>
                      <a:r>
                        <a:rPr lang="en-US" dirty="0" smtClean="0"/>
                        <a:t/>
                      </a:r>
                      <a:br>
                        <a:rPr lang="en-US" dirty="0" smtClean="0"/>
                      </a:br>
                      <a:endParaRPr lang="en-US" dirty="0">
                        <a:effectLst/>
                      </a:endParaRPr>
                    </a:p>
                  </a:txBody>
                  <a:tcPr marL="73025" marR="730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FACS Essentials</a:t>
                      </a:r>
                      <a:endParaRPr lang="en-US" dirty="0">
                        <a:effectLst/>
                      </a:endParaRPr>
                    </a:p>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*Early Lifespan Development</a:t>
                      </a:r>
                      <a:endParaRPr lang="en-US" dirty="0">
                        <a:effectLst/>
                      </a:endParaRPr>
                    </a:p>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*Principles of Teaching</a:t>
                      </a:r>
                      <a:endParaRPr lang="en-US" dirty="0">
                        <a:effectLst/>
                      </a:endParaRPr>
                    </a:p>
                    <a:p>
                      <a:pPr algn="ctr" rtl="0" fontAlgn="t">
                        <a:spcBef>
                          <a:spcPts val="0"/>
                        </a:spcBef>
                        <a:spcAft>
                          <a:spcPts val="0"/>
                        </a:spcAft>
                      </a:pPr>
                      <a:r>
                        <a:rPr lang="en-US" sz="900" b="1" i="0" u="none" strike="noStrike" dirty="0">
                          <a:solidFill>
                            <a:srgbClr val="000000"/>
                          </a:solidFill>
                          <a:effectLst/>
                          <a:latin typeface="Arial" panose="020B0604020202020204" pitchFamily="34" charset="0"/>
                        </a:rPr>
                        <a:t>Relationships</a:t>
                      </a: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rtl="0"/>
                      <a:r>
                        <a:rPr lang="en-US" sz="1400" b="1" i="0" u="none" strike="noStrike" kern="1200" dirty="0" smtClean="0">
                          <a:solidFill>
                            <a:schemeClr val="tx1"/>
                          </a:solidFill>
                          <a:effectLst/>
                          <a:latin typeface="+mn-lt"/>
                          <a:ea typeface="+mn-ea"/>
                          <a:cs typeface="+mn-cs"/>
                        </a:rPr>
                        <a:t>FACS Essentials</a:t>
                      </a:r>
                      <a:endParaRPr lang="en-US" sz="1400" b="0" dirty="0" smtClean="0">
                        <a:effectLst/>
                      </a:endParaRPr>
                    </a:p>
                    <a:p>
                      <a:pPr rtl="0"/>
                      <a:r>
                        <a:rPr lang="en-US" sz="1400" b="1" i="0" u="none" strike="noStrike" kern="1200" dirty="0" smtClean="0">
                          <a:solidFill>
                            <a:schemeClr val="tx1"/>
                          </a:solidFill>
                          <a:effectLst/>
                          <a:latin typeface="+mn-lt"/>
                          <a:ea typeface="+mn-ea"/>
                          <a:cs typeface="+mn-cs"/>
                        </a:rPr>
                        <a:t>*Principles of Hospitality</a:t>
                      </a:r>
                      <a:endParaRPr lang="en-US" sz="1400" b="0" dirty="0" smtClean="0">
                        <a:effectLst/>
                      </a:endParaRPr>
                    </a:p>
                    <a:p>
                      <a:pPr rtl="0"/>
                      <a:r>
                        <a:rPr lang="en-US" sz="1400" b="1" i="0" u="none" strike="noStrike" kern="1200" dirty="0" smtClean="0">
                          <a:solidFill>
                            <a:schemeClr val="tx1"/>
                          </a:solidFill>
                          <a:effectLst/>
                          <a:latin typeface="+mn-lt"/>
                          <a:ea typeface="+mn-ea"/>
                          <a:cs typeface="+mn-cs"/>
                        </a:rPr>
                        <a:t>Food &amp; Nutrition</a:t>
                      </a:r>
                      <a:endParaRPr lang="en-US" sz="1400" b="0" dirty="0" smtClean="0">
                        <a:effectLst/>
                      </a:endParaRPr>
                    </a:p>
                    <a:p>
                      <a:r>
                        <a:rPr lang="en-US" dirty="0" smtClean="0"/>
                        <a:t/>
                      </a:r>
                      <a:br>
                        <a:rPr lang="en-US" dirty="0" smtClean="0"/>
                      </a:br>
                      <a:endParaRPr lang="en-US" dirty="0">
                        <a:effectLst/>
                      </a:endParaRPr>
                    </a:p>
                  </a:txBody>
                  <a:tcPr marL="73025" marR="730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r>
            </a:tbl>
          </a:graphicData>
        </a:graphic>
      </p:graphicFrame>
    </p:spTree>
    <p:extLst>
      <p:ext uri="{BB962C8B-B14F-4D97-AF65-F5344CB8AC3E}">
        <p14:creationId xmlns:p14="http://schemas.microsoft.com/office/powerpoint/2010/main" val="95218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3" name="TextBox 2"/>
          <p:cNvSpPr txBox="1"/>
          <p:nvPr/>
        </p:nvSpPr>
        <p:spPr>
          <a:xfrm>
            <a:off x="1447800" y="457200"/>
            <a:ext cx="5791200" cy="5078313"/>
          </a:xfrm>
          <a:prstGeom prst="rect">
            <a:avLst/>
          </a:prstGeom>
          <a:noFill/>
        </p:spPr>
        <p:txBody>
          <a:bodyPr wrap="square" rtlCol="0">
            <a:spAutoFit/>
          </a:bodyPr>
          <a:lstStyle/>
          <a:p>
            <a:pPr algn="ctr"/>
            <a:r>
              <a:rPr lang="en-US" dirty="0" smtClean="0"/>
              <a:t>Pathways in Allied Health</a:t>
            </a:r>
          </a:p>
          <a:p>
            <a:pPr algn="ctr"/>
            <a:endParaRPr lang="en-US" dirty="0" smtClean="0"/>
          </a:p>
          <a:p>
            <a:pPr algn="ctr"/>
            <a:endParaRPr lang="en-US" dirty="0" smtClean="0"/>
          </a:p>
          <a:p>
            <a:pPr algn="ctr"/>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CNA</a:t>
            </a:r>
          </a:p>
          <a:p>
            <a:r>
              <a:rPr lang="en-US" dirty="0" smtClean="0"/>
              <a:t>Health Science Introduction</a:t>
            </a:r>
          </a:p>
          <a:p>
            <a:r>
              <a:rPr lang="en-US" dirty="0" smtClean="0"/>
              <a:t>Health Care Fundamentals with Nurse Aid</a:t>
            </a:r>
          </a:p>
          <a:p>
            <a:r>
              <a:rPr lang="en-US" dirty="0" smtClean="0"/>
              <a:t>Medical Terminology</a:t>
            </a:r>
          </a:p>
          <a:p>
            <a:r>
              <a:rPr lang="en-US" dirty="0" smtClean="0"/>
              <a:t>Body Structures and Functions</a:t>
            </a:r>
            <a:endParaRPr lang="en-US" dirty="0"/>
          </a:p>
        </p:txBody>
      </p:sp>
      <p:pic>
        <p:nvPicPr>
          <p:cNvPr id="4" name="Picture 3"/>
          <p:cNvPicPr>
            <a:picLocks noChangeAspect="1"/>
          </p:cNvPicPr>
          <p:nvPr/>
        </p:nvPicPr>
        <p:blipFill>
          <a:blip r:embed="rId2"/>
          <a:stretch>
            <a:fillRect/>
          </a:stretch>
        </p:blipFill>
        <p:spPr>
          <a:xfrm>
            <a:off x="3175920" y="1295400"/>
            <a:ext cx="2334960" cy="2175120"/>
          </a:xfrm>
          <a:prstGeom prst="rect">
            <a:avLst/>
          </a:prstGeom>
        </p:spPr>
      </p:pic>
    </p:spTree>
    <p:extLst>
      <p:ext uri="{BB962C8B-B14F-4D97-AF65-F5344CB8AC3E}">
        <p14:creationId xmlns:p14="http://schemas.microsoft.com/office/powerpoint/2010/main" val="772312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PLTW_M_L_3Crg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32468"/>
            <a:ext cx="3724275" cy="10382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nvGraphicFramePr>
        <p:xfrm>
          <a:off x="1533525" y="3268821"/>
          <a:ext cx="6076950" cy="1188720"/>
        </p:xfrm>
        <a:graphic>
          <a:graphicData uri="http://schemas.openxmlformats.org/drawingml/2006/table">
            <a:tbl>
              <a:tblPr/>
              <a:tblGrid>
                <a:gridCol w="3038475"/>
                <a:gridCol w="3038475"/>
              </a:tblGrid>
              <a:tr h="0">
                <a:tc>
                  <a:txBody>
                    <a:bodyPr/>
                    <a:lstStyle/>
                    <a:p>
                      <a:pPr algn="ctr" rtl="0" fontAlgn="t">
                        <a:spcBef>
                          <a:spcPts val="0"/>
                        </a:spcBef>
                        <a:spcAft>
                          <a:spcPts val="0"/>
                        </a:spcAft>
                      </a:pPr>
                      <a:r>
                        <a:rPr lang="en-US" sz="1000" b="0" i="0" u="none" strike="noStrike">
                          <a:solidFill>
                            <a:srgbClr val="000000"/>
                          </a:solidFill>
                          <a:effectLst/>
                          <a:latin typeface="Arial" panose="020B0604020202020204" pitchFamily="34" charset="0"/>
                        </a:rPr>
                        <a:t>Required PLTW Core Course (at least two)</a:t>
                      </a:r>
                      <a:endParaRPr lang="en-US">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Arial" panose="020B0604020202020204" pitchFamily="34" charset="0"/>
                        </a:rPr>
                        <a:t>Elective Courses</a:t>
                      </a:r>
                      <a:endParaRPr lang="en-US">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rtl="0" fontAlgn="t">
                        <a:spcBef>
                          <a:spcPts val="0"/>
                        </a:spcBef>
                        <a:spcAft>
                          <a:spcPts val="0"/>
                        </a:spcAft>
                      </a:pPr>
                      <a:r>
                        <a:rPr lang="en-US" sz="1000" b="0" i="0" u="none" strike="noStrike">
                          <a:solidFill>
                            <a:srgbClr val="000000"/>
                          </a:solidFill>
                          <a:effectLst/>
                          <a:latin typeface="Arial" panose="020B0604020202020204" pitchFamily="34" charset="0"/>
                        </a:rPr>
                        <a:t>219901-(IED) Introduction to Engineering Design</a:t>
                      </a:r>
                      <a:endParaRPr lang="en-US">
                        <a:effectLst/>
                      </a:endParaRPr>
                    </a:p>
                    <a:p>
                      <a:pPr rtl="0" fontAlgn="t">
                        <a:spcBef>
                          <a:spcPts val="0"/>
                        </a:spcBef>
                        <a:spcAft>
                          <a:spcPts val="0"/>
                        </a:spcAft>
                      </a:pPr>
                      <a:r>
                        <a:rPr lang="en-US" sz="1000" b="0" i="0" u="none" strike="noStrike">
                          <a:solidFill>
                            <a:srgbClr val="000000"/>
                          </a:solidFill>
                          <a:effectLst/>
                          <a:latin typeface="Arial" panose="020B0604020202020204" pitchFamily="34" charset="0"/>
                        </a:rPr>
                        <a:t>219902-(POE) Principles of Engineering</a:t>
                      </a:r>
                      <a:endParaRPr lang="en-US">
                        <a:effectLst/>
                      </a:endParaRPr>
                    </a:p>
                    <a:p>
                      <a:pPr fontAlgn="t"/>
                      <a:r>
                        <a:rPr lang="en-US">
                          <a:effectLst/>
                        </a:rPr>
                        <a:t/>
                      </a:r>
                      <a:br>
                        <a:rPr lang="en-US">
                          <a:effectLst/>
                        </a:rPr>
                      </a:br>
                      <a:endParaRPr lang="en-US">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000" b="0" i="0" u="none" strike="noStrike" dirty="0">
                          <a:solidFill>
                            <a:srgbClr val="000000"/>
                          </a:solidFill>
                          <a:effectLst/>
                          <a:latin typeface="Arial" panose="020B0604020202020204" pitchFamily="34" charset="0"/>
                        </a:rPr>
                        <a:t>(CSSE) Computer Science &amp; Software Engineering</a:t>
                      </a:r>
                      <a:endParaRPr lang="en-US" dirty="0">
                        <a:effectLst/>
                      </a:endParaRPr>
                    </a:p>
                    <a:p>
                      <a:pPr rtl="0" fontAlgn="t">
                        <a:spcBef>
                          <a:spcPts val="0"/>
                        </a:spcBef>
                        <a:spcAft>
                          <a:spcPts val="0"/>
                        </a:spcAft>
                      </a:pPr>
                      <a:r>
                        <a:rPr lang="en-US" sz="1000" b="0" i="0" u="none" strike="noStrike" dirty="0">
                          <a:solidFill>
                            <a:srgbClr val="000000"/>
                          </a:solidFill>
                          <a:effectLst/>
                          <a:latin typeface="Arial" panose="020B0604020202020204" pitchFamily="34" charset="0"/>
                        </a:rPr>
                        <a:t>(CIM) Computer Integrated Manufacturing</a:t>
                      </a:r>
                      <a:endParaRPr lang="en-US" dirty="0">
                        <a:effectLst/>
                      </a:endParaRPr>
                    </a:p>
                    <a:p>
                      <a:pPr rtl="0" fontAlgn="t">
                        <a:spcBef>
                          <a:spcPts val="0"/>
                        </a:spcBef>
                        <a:spcAft>
                          <a:spcPts val="0"/>
                        </a:spcAft>
                      </a:pPr>
                      <a:r>
                        <a:rPr lang="en-US" sz="1000" b="0" i="0" u="none" strike="noStrike" dirty="0">
                          <a:solidFill>
                            <a:srgbClr val="000000"/>
                          </a:solidFill>
                          <a:effectLst/>
                          <a:latin typeface="Arial" panose="020B0604020202020204" pitchFamily="34" charset="0"/>
                        </a:rPr>
                        <a:t>(HOT) Hands On Technology</a:t>
                      </a:r>
                      <a:endParaRPr lang="en-US"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Rectangle 3"/>
          <p:cNvSpPr>
            <a:spLocks noChangeArrowheads="1"/>
          </p:cNvSpPr>
          <p:nvPr/>
        </p:nvSpPr>
        <p:spPr bwMode="auto">
          <a:xfrm>
            <a:off x="490537" y="1447800"/>
            <a:ext cx="8382000" cy="341632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Whether a student is curious to understand more about engineering, has decided to pursue it as a career, or simply want to think critically, work collaboratively and explore how math and science work in his or her everyday life, PLTW’s Pathway to Engineering Program provides a track for success.  Students engage in open-ended problem solving, learn and apply the engineering design process, and develop vital teamwork, communication and critical thinking skills. Throughout the courses, students use the same industry-leading technology and software as the world’s top companies. The exciting and challenging fields of engineering come alive in this program, which is designed to prepare students for careers or post-secondary study in STEM fields.</a:t>
            </a:r>
            <a:endParaRPr kumimoji="0" lang="en-US" altLang="en-US" sz="1100" b="0" i="0" u="none" strike="noStrike" cap="none" normalizeH="0" baseline="0" dirty="0" smtClean="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Black" panose="020B0A04020102020204" pitchFamily="34" charset="0"/>
              </a:rPr>
              <a:t/>
            </a:r>
            <a:br>
              <a:rPr kumimoji="0" lang="en-US" altLang="en-US" sz="1100" b="0" i="0" u="none" strike="noStrike" cap="none" normalizeH="0" baseline="0" dirty="0" smtClean="0">
                <a:ln>
                  <a:noFill/>
                </a:ln>
                <a:solidFill>
                  <a:schemeClr val="tx1"/>
                </a:solidFill>
                <a:effectLst/>
                <a:latin typeface="Arial Black" panose="020B0A04020102020204" pitchFamily="34" charset="0"/>
              </a:rPr>
            </a:br>
            <a:endParaRPr kumimoji="0" lang="en-US" altLang="en-US" sz="1100" b="0" i="0" u="none" strike="noStrike" cap="none" normalizeH="0" baseline="0" dirty="0" smtClean="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We encourage you to explore as many courses as you would like, but if you think you might enjoy a career in engineering, we encourage you to make plans to join us on a path of courses. These pathways will allow you the opportunity to be </a:t>
            </a:r>
            <a:r>
              <a:rPr kumimoji="0" lang="en-US" altLang="en-US" sz="1100" b="0" i="0" u="sng"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college and career ready</a:t>
            </a:r>
            <a:r>
              <a:rPr kumimoji="0" lang="en-US" altLang="en-US" sz="1100" b="0" i="0"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 by participating and </a:t>
            </a:r>
            <a:r>
              <a:rPr kumimoji="0" lang="en-US" altLang="en-US" sz="1100" b="0" i="1"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achieving certificate status in the Kentucky Occupational Skill Standards Assessment (KOSSA) after 3 courses</a:t>
            </a:r>
            <a:r>
              <a:rPr kumimoji="0" lang="en-US" altLang="en-US" sz="1100" b="0" i="0"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 as well as being recognized as a special completer in our department after 4 courses.</a:t>
            </a:r>
            <a:endParaRPr kumimoji="0" lang="en-US" altLang="en-US" sz="1100" b="0" i="0" u="none" strike="noStrike" cap="none" normalizeH="0" baseline="0" dirty="0" smtClean="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To be eligible to be recognized as </a:t>
            </a:r>
            <a:r>
              <a:rPr kumimoji="0" lang="en-US" altLang="en-US" sz="1100" b="0" i="0" u="sng"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college and career ready</a:t>
            </a:r>
            <a:r>
              <a:rPr kumimoji="0" lang="en-US" altLang="en-US" sz="1100" b="0" i="0"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 the following pathway is designed for your area of interest. (Again, choosing 3 courses)</a:t>
            </a:r>
            <a:endParaRPr kumimoji="0" lang="en-US" altLang="en-US" sz="1100" b="0" i="0" u="none" strike="noStrike" cap="none" normalizeH="0" baseline="0" dirty="0" smtClean="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Arial Black" panose="020B0A04020102020204" pitchFamily="34" charset="0"/>
                <a:cs typeface="Arial" panose="020B0604020202020204" pitchFamily="34" charset="0"/>
              </a:rPr>
              <a:t>PLTW Pathway to Engineering</a:t>
            </a:r>
            <a:endParaRPr kumimoji="0" lang="en-US" altLang="en-US" sz="1100" b="0" i="0" u="none" strike="noStrike" cap="none" normalizeH="0" baseline="0" dirty="0" smtClean="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211119822"/>
              </p:ext>
            </p:extLst>
          </p:nvPr>
        </p:nvGraphicFramePr>
        <p:xfrm>
          <a:off x="685800" y="4979256"/>
          <a:ext cx="7772400" cy="1705885"/>
        </p:xfrm>
        <a:graphic>
          <a:graphicData uri="http://schemas.openxmlformats.org/drawingml/2006/table">
            <a:tbl>
              <a:tblPr firstRow="1" bandRow="1">
                <a:tableStyleId>{5C22544A-7EE6-4342-B048-85BDC9FD1C3A}</a:tableStyleId>
              </a:tblPr>
              <a:tblGrid>
                <a:gridCol w="3886200"/>
                <a:gridCol w="3886200"/>
              </a:tblGrid>
              <a:tr h="519183">
                <a:tc>
                  <a:txBody>
                    <a:bodyPr/>
                    <a:lstStyle/>
                    <a:p>
                      <a:r>
                        <a:rPr lang="en-US" sz="1400" dirty="0" err="1" smtClean="0"/>
                        <a:t>Reuired</a:t>
                      </a:r>
                      <a:r>
                        <a:rPr lang="en-US" sz="1400" dirty="0" smtClean="0"/>
                        <a:t> PLTW Core Course (At least two)</a:t>
                      </a:r>
                      <a:endParaRPr lang="en-US" sz="1400" dirty="0"/>
                    </a:p>
                  </a:txBody>
                  <a:tcPr/>
                </a:tc>
                <a:tc>
                  <a:txBody>
                    <a:bodyPr/>
                    <a:lstStyle/>
                    <a:p>
                      <a:r>
                        <a:rPr lang="en-US" sz="1400" dirty="0" smtClean="0"/>
                        <a:t>Elective Courses</a:t>
                      </a:r>
                      <a:endParaRPr lang="en-US" sz="1400" dirty="0"/>
                    </a:p>
                  </a:txBody>
                  <a:tcPr/>
                </a:tc>
              </a:tr>
              <a:tr h="1186702">
                <a:tc>
                  <a:txBody>
                    <a:bodyPr/>
                    <a:lstStyle/>
                    <a:p>
                      <a:r>
                        <a:rPr lang="en-US" sz="1400" dirty="0" smtClean="0"/>
                        <a:t>219901 (IED) Introduction to Engineering Design</a:t>
                      </a:r>
                    </a:p>
                    <a:p>
                      <a:r>
                        <a:rPr lang="en-US" sz="1400" dirty="0" smtClean="0"/>
                        <a:t>219902 (POE) Principles of Engineering Design. </a:t>
                      </a:r>
                      <a:endParaRPr lang="en-US" sz="1400" dirty="0"/>
                    </a:p>
                  </a:txBody>
                  <a:tcPr/>
                </a:tc>
                <a:tc>
                  <a:txBody>
                    <a:bodyPr/>
                    <a:lstStyle/>
                    <a:p>
                      <a:r>
                        <a:rPr lang="en-US" sz="1400" dirty="0" smtClean="0"/>
                        <a:t>CSEE (Computer Science and Software</a:t>
                      </a:r>
                      <a:r>
                        <a:rPr lang="en-US" sz="1400" baseline="0" dirty="0" smtClean="0"/>
                        <a:t> Engineering)</a:t>
                      </a:r>
                    </a:p>
                    <a:p>
                      <a:r>
                        <a:rPr lang="en-US" sz="1400" baseline="0" dirty="0" smtClean="0"/>
                        <a:t>CIM (Computer Integrated Manufacturing)</a:t>
                      </a:r>
                    </a:p>
                    <a:p>
                      <a:r>
                        <a:rPr lang="en-US" sz="1400" baseline="0" dirty="0" smtClean="0"/>
                        <a:t>HOT (Hands On Technology</a:t>
                      </a:r>
                      <a:endParaRPr lang="en-US" sz="1400" dirty="0"/>
                    </a:p>
                  </a:txBody>
                  <a:tcPr/>
                </a:tc>
              </a:tr>
            </a:tbl>
          </a:graphicData>
        </a:graphic>
      </p:graphicFrame>
    </p:spTree>
    <p:extLst>
      <p:ext uri="{BB962C8B-B14F-4D97-AF65-F5344CB8AC3E}">
        <p14:creationId xmlns:p14="http://schemas.microsoft.com/office/powerpoint/2010/main" val="1519890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2895600" y="1774194"/>
            <a:ext cx="4572000" cy="2430024"/>
          </a:xfrm>
          <a:prstGeom prst="rect">
            <a:avLst/>
          </a:prstGeom>
        </p:spPr>
        <p:txBody>
          <a:bodyPr>
            <a:spAutoFit/>
          </a:bodyPr>
          <a:lstStyle/>
          <a:p>
            <a:pPr>
              <a:lnSpc>
                <a:spcPct val="115000"/>
              </a:lnSpc>
              <a:spcAft>
                <a:spcPts val="1000"/>
              </a:spcAft>
            </a:pPr>
            <a:r>
              <a:rPr lang="en-US" sz="2800" dirty="0">
                <a:solidFill>
                  <a:schemeClr val="bg2">
                    <a:lumMod val="75000"/>
                  </a:schemeClr>
                </a:solidFill>
                <a:latin typeface="Calibri" panose="020F0502020204030204" pitchFamily="34" charset="0"/>
                <a:ea typeface="Calibri" panose="020F0502020204030204" pitchFamily="34" charset="0"/>
                <a:cs typeface="Times New Roman" panose="02020603050405020304" pitchFamily="18" charset="0"/>
              </a:rPr>
              <a:t>A 90-100</a:t>
            </a:r>
          </a:p>
          <a:p>
            <a:pPr>
              <a:lnSpc>
                <a:spcPct val="115000"/>
              </a:lnSpc>
              <a:spcAft>
                <a:spcPts val="1000"/>
              </a:spcAft>
            </a:pPr>
            <a:r>
              <a:rPr lang="en-US" sz="2800" dirty="0">
                <a:solidFill>
                  <a:schemeClr val="bg2">
                    <a:lumMod val="75000"/>
                  </a:schemeClr>
                </a:solidFill>
                <a:latin typeface="Calibri" panose="020F0502020204030204" pitchFamily="34" charset="0"/>
                <a:ea typeface="Calibri" panose="020F0502020204030204" pitchFamily="34" charset="0"/>
                <a:cs typeface="Times New Roman" panose="02020603050405020304" pitchFamily="18" charset="0"/>
              </a:rPr>
              <a:t>B 80-89</a:t>
            </a:r>
          </a:p>
          <a:p>
            <a:pPr>
              <a:lnSpc>
                <a:spcPct val="115000"/>
              </a:lnSpc>
              <a:spcAft>
                <a:spcPts val="1000"/>
              </a:spcAft>
            </a:pPr>
            <a:r>
              <a:rPr lang="en-US" sz="2800" dirty="0">
                <a:solidFill>
                  <a:schemeClr val="bg2">
                    <a:lumMod val="75000"/>
                  </a:schemeClr>
                </a:solidFill>
                <a:latin typeface="Calibri" panose="020F0502020204030204" pitchFamily="34" charset="0"/>
                <a:ea typeface="Calibri" panose="020F0502020204030204" pitchFamily="34" charset="0"/>
                <a:cs typeface="Times New Roman" panose="02020603050405020304" pitchFamily="18" charset="0"/>
              </a:rPr>
              <a:t>C 70-79</a:t>
            </a:r>
          </a:p>
          <a:p>
            <a:pPr>
              <a:lnSpc>
                <a:spcPct val="115000"/>
              </a:lnSpc>
              <a:spcAft>
                <a:spcPts val="1000"/>
              </a:spcAft>
            </a:pPr>
            <a:r>
              <a:rPr lang="en-US" sz="2800" dirty="0">
                <a:solidFill>
                  <a:schemeClr val="bg2">
                    <a:lumMod val="75000"/>
                  </a:schemeClr>
                </a:solidFill>
                <a:latin typeface="Calibri" panose="020F0502020204030204" pitchFamily="34" charset="0"/>
                <a:ea typeface="Calibri" panose="020F0502020204030204" pitchFamily="34" charset="0"/>
                <a:cs typeface="Times New Roman" panose="02020603050405020304" pitchFamily="18" charset="0"/>
              </a:rPr>
              <a:t>F 69 and below</a:t>
            </a:r>
            <a:endParaRPr lang="en-US" sz="2800" dirty="0">
              <a:solidFill>
                <a:schemeClr val="bg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066800" y="609600"/>
            <a:ext cx="6934200" cy="523220"/>
          </a:xfrm>
          <a:prstGeom prst="rect">
            <a:avLst/>
          </a:prstGeom>
          <a:noFill/>
        </p:spPr>
        <p:txBody>
          <a:bodyPr wrap="square" rtlCol="0">
            <a:spAutoFit/>
          </a:bodyPr>
          <a:lstStyle/>
          <a:p>
            <a:pPr algn="ctr"/>
            <a:r>
              <a:rPr lang="en-US" sz="2800" b="1" dirty="0" smtClean="0">
                <a:solidFill>
                  <a:schemeClr val="bg2">
                    <a:lumMod val="75000"/>
                  </a:schemeClr>
                </a:solidFill>
              </a:rPr>
              <a:t>Grading Scale</a:t>
            </a:r>
            <a:endParaRPr lang="en-US" sz="2800" b="1" dirty="0">
              <a:solidFill>
                <a:schemeClr val="bg2">
                  <a:lumMod val="75000"/>
                </a:schemeClr>
              </a:solidFill>
            </a:endParaRPr>
          </a:p>
        </p:txBody>
      </p:sp>
      <p:sp>
        <p:nvSpPr>
          <p:cNvPr id="4" name="TextBox 3"/>
          <p:cNvSpPr txBox="1"/>
          <p:nvPr/>
        </p:nvSpPr>
        <p:spPr>
          <a:xfrm>
            <a:off x="1218282" y="4845593"/>
            <a:ext cx="6781800" cy="1200329"/>
          </a:xfrm>
          <a:prstGeom prst="rect">
            <a:avLst/>
          </a:prstGeom>
          <a:solidFill>
            <a:schemeClr val="tx1"/>
          </a:solidFill>
        </p:spPr>
        <p:txBody>
          <a:bodyPr wrap="square" rtlCol="0">
            <a:spAutoFit/>
          </a:bodyPr>
          <a:lstStyle/>
          <a:p>
            <a:pPr marL="342900" indent="-342900" algn="ctr">
              <a:buFont typeface="Arial" panose="020B0604020202020204" pitchFamily="34" charset="0"/>
              <a:buChar char="•"/>
            </a:pPr>
            <a:r>
              <a:rPr lang="en-US" sz="2400" dirty="0" smtClean="0">
                <a:solidFill>
                  <a:schemeClr val="bg2">
                    <a:lumMod val="75000"/>
                  </a:schemeClr>
                </a:solidFill>
              </a:rPr>
              <a:t>There is no “D”</a:t>
            </a:r>
          </a:p>
          <a:p>
            <a:pPr marL="342900" indent="-342900" algn="ctr">
              <a:buFont typeface="Arial" panose="020B0604020202020204" pitchFamily="34" charset="0"/>
              <a:buChar char="•"/>
            </a:pPr>
            <a:endParaRPr lang="en-US" sz="2400" dirty="0" smtClean="0">
              <a:solidFill>
                <a:schemeClr val="bg2">
                  <a:lumMod val="75000"/>
                </a:schemeClr>
              </a:solidFill>
            </a:endParaRPr>
          </a:p>
          <a:p>
            <a:pPr marL="342900" indent="-342900" algn="ctr">
              <a:buFont typeface="Arial" panose="020B0604020202020204" pitchFamily="34" charset="0"/>
              <a:buChar char="•"/>
            </a:pPr>
            <a:r>
              <a:rPr lang="en-US" sz="2400" dirty="0" smtClean="0">
                <a:solidFill>
                  <a:schemeClr val="bg2">
                    <a:lumMod val="75000"/>
                  </a:schemeClr>
                </a:solidFill>
              </a:rPr>
              <a:t>Anything below a 70 is a failing grade</a:t>
            </a:r>
            <a:endParaRPr lang="en-US" sz="2400" dirty="0">
              <a:solidFill>
                <a:schemeClr val="bg2">
                  <a:lumMod val="75000"/>
                </a:schemeClr>
              </a:solidFill>
            </a:endParaRPr>
          </a:p>
        </p:txBody>
      </p:sp>
    </p:spTree>
    <p:extLst>
      <p:ext uri="{BB962C8B-B14F-4D97-AF65-F5344CB8AC3E}">
        <p14:creationId xmlns:p14="http://schemas.microsoft.com/office/powerpoint/2010/main" val="250826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74411733"/>
              </p:ext>
            </p:extLst>
          </p:nvPr>
        </p:nvGraphicFramePr>
        <p:xfrm>
          <a:off x="1295400" y="1143000"/>
          <a:ext cx="6400800" cy="4651475"/>
        </p:xfrm>
        <a:graphic>
          <a:graphicData uri="http://schemas.openxmlformats.org/drawingml/2006/table">
            <a:tbl>
              <a:tblPr>
                <a:tableStyleId>{5C22544A-7EE6-4342-B048-85BDC9FD1C3A}</a:tableStyleId>
              </a:tblPr>
              <a:tblGrid>
                <a:gridCol w="3129409"/>
                <a:gridCol w="3271391"/>
              </a:tblGrid>
              <a:tr h="275331">
                <a:tc gridSpan="2">
                  <a:txBody>
                    <a:bodyPr/>
                    <a:lstStyle/>
                    <a:p>
                      <a:pPr marL="0" marR="0" algn="ctr">
                        <a:spcBef>
                          <a:spcPts val="0"/>
                        </a:spcBef>
                        <a:spcAft>
                          <a:spcPts val="0"/>
                        </a:spcAft>
                      </a:pPr>
                      <a:r>
                        <a:rPr lang="en-US" sz="2400" dirty="0">
                          <a:effectLst/>
                        </a:rPr>
                        <a:t>KEES Award Amount</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r>
              <a:tr h="4285715">
                <a:tc>
                  <a:txBody>
                    <a:bodyPr/>
                    <a:lstStyle/>
                    <a:p>
                      <a:pPr marL="0" marR="0">
                        <a:spcBef>
                          <a:spcPts val="0"/>
                        </a:spcBef>
                        <a:spcAft>
                          <a:spcPts val="0"/>
                        </a:spcAft>
                      </a:pPr>
                      <a:r>
                        <a:rPr lang="en-US" sz="1400" dirty="0">
                          <a:effectLst/>
                        </a:rPr>
                        <a:t>  GPA                  Amount</a:t>
                      </a:r>
                    </a:p>
                    <a:p>
                      <a:pPr marL="0" marR="0">
                        <a:spcBef>
                          <a:spcPts val="0"/>
                        </a:spcBef>
                        <a:spcAft>
                          <a:spcPts val="0"/>
                        </a:spcAft>
                      </a:pPr>
                      <a:r>
                        <a:rPr lang="en-US" sz="1400" dirty="0">
                          <a:effectLst/>
                        </a:rPr>
                        <a:t>   2.50                             $125</a:t>
                      </a:r>
                    </a:p>
                    <a:p>
                      <a:pPr marL="0" marR="0">
                        <a:spcBef>
                          <a:spcPts val="0"/>
                        </a:spcBef>
                        <a:spcAft>
                          <a:spcPts val="0"/>
                        </a:spcAft>
                      </a:pPr>
                      <a:r>
                        <a:rPr lang="en-US" sz="1400" dirty="0">
                          <a:effectLst/>
                        </a:rPr>
                        <a:t>   2.60                             $150</a:t>
                      </a:r>
                    </a:p>
                    <a:p>
                      <a:pPr marL="0" marR="0">
                        <a:spcBef>
                          <a:spcPts val="0"/>
                        </a:spcBef>
                        <a:spcAft>
                          <a:spcPts val="0"/>
                        </a:spcAft>
                      </a:pPr>
                      <a:r>
                        <a:rPr lang="en-US" sz="1400" dirty="0">
                          <a:effectLst/>
                        </a:rPr>
                        <a:t>   2.70                             $175</a:t>
                      </a:r>
                    </a:p>
                    <a:p>
                      <a:pPr marL="0" marR="0">
                        <a:spcBef>
                          <a:spcPts val="0"/>
                        </a:spcBef>
                        <a:spcAft>
                          <a:spcPts val="0"/>
                        </a:spcAft>
                      </a:pPr>
                      <a:r>
                        <a:rPr lang="en-US" sz="1400" dirty="0">
                          <a:effectLst/>
                        </a:rPr>
                        <a:t>   2.75                             $187</a:t>
                      </a:r>
                    </a:p>
                    <a:p>
                      <a:pPr marL="0" marR="0">
                        <a:spcBef>
                          <a:spcPts val="0"/>
                        </a:spcBef>
                        <a:spcAft>
                          <a:spcPts val="0"/>
                        </a:spcAft>
                      </a:pPr>
                      <a:r>
                        <a:rPr lang="en-US" sz="1400" dirty="0">
                          <a:effectLst/>
                        </a:rPr>
                        <a:t>   2.80                             $200</a:t>
                      </a:r>
                    </a:p>
                    <a:p>
                      <a:pPr marL="0" marR="0">
                        <a:spcBef>
                          <a:spcPts val="0"/>
                        </a:spcBef>
                        <a:spcAft>
                          <a:spcPts val="0"/>
                        </a:spcAft>
                      </a:pPr>
                      <a:r>
                        <a:rPr lang="en-US" sz="1400" dirty="0">
                          <a:effectLst/>
                        </a:rPr>
                        <a:t>   2.90                             $225</a:t>
                      </a:r>
                    </a:p>
                    <a:p>
                      <a:pPr marL="0" marR="0">
                        <a:spcBef>
                          <a:spcPts val="0"/>
                        </a:spcBef>
                        <a:spcAft>
                          <a:spcPts val="0"/>
                        </a:spcAft>
                      </a:pPr>
                      <a:r>
                        <a:rPr lang="en-US" sz="1400" dirty="0">
                          <a:effectLst/>
                        </a:rPr>
                        <a:t>   3.00                             $250</a:t>
                      </a:r>
                    </a:p>
                    <a:p>
                      <a:pPr marL="0" marR="0">
                        <a:spcBef>
                          <a:spcPts val="0"/>
                        </a:spcBef>
                        <a:spcAft>
                          <a:spcPts val="0"/>
                        </a:spcAft>
                      </a:pPr>
                      <a:r>
                        <a:rPr lang="en-US" sz="1400" dirty="0">
                          <a:effectLst/>
                        </a:rPr>
                        <a:t>   3.10                             $275</a:t>
                      </a:r>
                    </a:p>
                    <a:p>
                      <a:pPr marL="0" marR="0">
                        <a:spcBef>
                          <a:spcPts val="0"/>
                        </a:spcBef>
                        <a:spcAft>
                          <a:spcPts val="0"/>
                        </a:spcAft>
                      </a:pPr>
                      <a:r>
                        <a:rPr lang="en-US" sz="1400" dirty="0">
                          <a:effectLst/>
                        </a:rPr>
                        <a:t>   3.20                             $300</a:t>
                      </a:r>
                    </a:p>
                    <a:p>
                      <a:pPr marL="0" marR="0">
                        <a:spcBef>
                          <a:spcPts val="0"/>
                        </a:spcBef>
                        <a:spcAft>
                          <a:spcPts val="0"/>
                        </a:spcAft>
                      </a:pPr>
                      <a:r>
                        <a:rPr lang="en-US" sz="1400" dirty="0">
                          <a:effectLst/>
                        </a:rPr>
                        <a:t>   3.25                             $312</a:t>
                      </a:r>
                    </a:p>
                    <a:p>
                      <a:pPr marL="0" marR="0">
                        <a:spcBef>
                          <a:spcPts val="0"/>
                        </a:spcBef>
                        <a:spcAft>
                          <a:spcPts val="0"/>
                        </a:spcAft>
                      </a:pPr>
                      <a:r>
                        <a:rPr lang="en-US" sz="1400" dirty="0">
                          <a:effectLst/>
                        </a:rPr>
                        <a:t>   3.30                             $325 </a:t>
                      </a:r>
                    </a:p>
                    <a:p>
                      <a:pPr marL="0" marR="0">
                        <a:spcBef>
                          <a:spcPts val="0"/>
                        </a:spcBef>
                        <a:spcAft>
                          <a:spcPts val="0"/>
                        </a:spcAft>
                      </a:pPr>
                      <a:r>
                        <a:rPr lang="en-US" sz="1400" dirty="0">
                          <a:effectLst/>
                        </a:rPr>
                        <a:t>   3.40                             $350</a:t>
                      </a:r>
                    </a:p>
                    <a:p>
                      <a:pPr marL="0" marR="0">
                        <a:spcBef>
                          <a:spcPts val="0"/>
                        </a:spcBef>
                        <a:spcAft>
                          <a:spcPts val="0"/>
                        </a:spcAft>
                      </a:pPr>
                      <a:r>
                        <a:rPr lang="en-US" sz="1400" dirty="0">
                          <a:effectLst/>
                        </a:rPr>
                        <a:t>   3.50                             $375</a:t>
                      </a:r>
                    </a:p>
                    <a:p>
                      <a:pPr marL="0" marR="0">
                        <a:spcBef>
                          <a:spcPts val="0"/>
                        </a:spcBef>
                        <a:spcAft>
                          <a:spcPts val="0"/>
                        </a:spcAft>
                      </a:pPr>
                      <a:r>
                        <a:rPr lang="en-US" sz="1400" dirty="0">
                          <a:effectLst/>
                        </a:rPr>
                        <a:t>   3.60                             $400</a:t>
                      </a:r>
                    </a:p>
                    <a:p>
                      <a:pPr marL="0" marR="0">
                        <a:spcBef>
                          <a:spcPts val="0"/>
                        </a:spcBef>
                        <a:spcAft>
                          <a:spcPts val="0"/>
                        </a:spcAft>
                      </a:pPr>
                      <a:r>
                        <a:rPr lang="en-US" sz="1400" dirty="0">
                          <a:effectLst/>
                        </a:rPr>
                        <a:t>   3.70                             $425 </a:t>
                      </a:r>
                    </a:p>
                    <a:p>
                      <a:pPr marL="0" marR="0">
                        <a:spcBef>
                          <a:spcPts val="0"/>
                        </a:spcBef>
                        <a:spcAft>
                          <a:spcPts val="0"/>
                        </a:spcAft>
                      </a:pPr>
                      <a:r>
                        <a:rPr lang="en-US" sz="1400" dirty="0">
                          <a:effectLst/>
                        </a:rPr>
                        <a:t>   3.75                             $437</a:t>
                      </a:r>
                    </a:p>
                    <a:p>
                      <a:pPr marL="0" marR="0">
                        <a:spcBef>
                          <a:spcPts val="0"/>
                        </a:spcBef>
                        <a:spcAft>
                          <a:spcPts val="0"/>
                        </a:spcAft>
                      </a:pPr>
                      <a:r>
                        <a:rPr lang="en-US" sz="1400" dirty="0">
                          <a:effectLst/>
                        </a:rPr>
                        <a:t>   3.80                             $450</a:t>
                      </a:r>
                    </a:p>
                    <a:p>
                      <a:pPr marL="0" marR="0">
                        <a:spcBef>
                          <a:spcPts val="0"/>
                        </a:spcBef>
                        <a:spcAft>
                          <a:spcPts val="0"/>
                        </a:spcAft>
                      </a:pPr>
                      <a:r>
                        <a:rPr lang="en-US" sz="1400" dirty="0">
                          <a:effectLst/>
                        </a:rPr>
                        <a:t>   3.90                             $475</a:t>
                      </a:r>
                    </a:p>
                    <a:p>
                      <a:pPr marL="0" marR="0">
                        <a:spcBef>
                          <a:spcPts val="0"/>
                        </a:spcBef>
                        <a:spcAft>
                          <a:spcPts val="0"/>
                        </a:spcAft>
                      </a:pPr>
                      <a:r>
                        <a:rPr lang="en-US" sz="1400" dirty="0">
                          <a:effectLst/>
                        </a:rPr>
                        <a:t>   4.00                             $500</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400" dirty="0">
                          <a:effectLst/>
                        </a:rPr>
                        <a:t>   ACT                Amount</a:t>
                      </a:r>
                    </a:p>
                    <a:p>
                      <a:pPr marL="0" marR="0">
                        <a:spcBef>
                          <a:spcPts val="0"/>
                        </a:spcBef>
                        <a:spcAft>
                          <a:spcPts val="0"/>
                        </a:spcAft>
                      </a:pPr>
                      <a:r>
                        <a:rPr lang="en-US" sz="1400" dirty="0">
                          <a:effectLst/>
                        </a:rPr>
                        <a:t>    Score</a:t>
                      </a:r>
                    </a:p>
                    <a:p>
                      <a:pPr marL="0" marR="0">
                        <a:spcBef>
                          <a:spcPts val="0"/>
                        </a:spcBef>
                        <a:spcAft>
                          <a:spcPts val="0"/>
                        </a:spcAft>
                      </a:pPr>
                      <a:r>
                        <a:rPr lang="en-US" sz="1400" dirty="0">
                          <a:effectLst/>
                        </a:rPr>
                        <a:t>     </a:t>
                      </a:r>
                    </a:p>
                    <a:p>
                      <a:pPr marL="0" marR="0">
                        <a:spcBef>
                          <a:spcPts val="0"/>
                        </a:spcBef>
                        <a:spcAft>
                          <a:spcPts val="0"/>
                        </a:spcAft>
                      </a:pPr>
                      <a:r>
                        <a:rPr lang="en-US" sz="1400" dirty="0">
                          <a:effectLst/>
                        </a:rPr>
                        <a:t>      15                           $36</a:t>
                      </a:r>
                    </a:p>
                    <a:p>
                      <a:pPr marL="0" marR="0">
                        <a:spcBef>
                          <a:spcPts val="0"/>
                        </a:spcBef>
                        <a:spcAft>
                          <a:spcPts val="0"/>
                        </a:spcAft>
                      </a:pPr>
                      <a:r>
                        <a:rPr lang="en-US" sz="1400" dirty="0">
                          <a:effectLst/>
                        </a:rPr>
                        <a:t>      16                           $71</a:t>
                      </a:r>
                    </a:p>
                    <a:p>
                      <a:pPr marL="0" marR="0">
                        <a:spcBef>
                          <a:spcPts val="0"/>
                        </a:spcBef>
                        <a:spcAft>
                          <a:spcPts val="0"/>
                        </a:spcAft>
                      </a:pPr>
                      <a:r>
                        <a:rPr lang="en-US" sz="1400" dirty="0">
                          <a:effectLst/>
                        </a:rPr>
                        <a:t>      17                          $107 </a:t>
                      </a:r>
                    </a:p>
                    <a:p>
                      <a:pPr marL="0" marR="0">
                        <a:spcBef>
                          <a:spcPts val="0"/>
                        </a:spcBef>
                        <a:spcAft>
                          <a:spcPts val="0"/>
                        </a:spcAft>
                      </a:pPr>
                      <a:r>
                        <a:rPr lang="en-US" sz="1400" dirty="0">
                          <a:effectLst/>
                        </a:rPr>
                        <a:t>      18                          $143</a:t>
                      </a:r>
                    </a:p>
                    <a:p>
                      <a:pPr marL="0" marR="0">
                        <a:spcBef>
                          <a:spcPts val="0"/>
                        </a:spcBef>
                        <a:spcAft>
                          <a:spcPts val="0"/>
                        </a:spcAft>
                      </a:pPr>
                      <a:r>
                        <a:rPr lang="en-US" sz="1400" dirty="0">
                          <a:effectLst/>
                        </a:rPr>
                        <a:t>      19                          $179</a:t>
                      </a:r>
                    </a:p>
                    <a:p>
                      <a:pPr marL="0" marR="0">
                        <a:spcBef>
                          <a:spcPts val="0"/>
                        </a:spcBef>
                        <a:spcAft>
                          <a:spcPts val="0"/>
                        </a:spcAft>
                      </a:pPr>
                      <a:r>
                        <a:rPr lang="en-US" sz="1400" dirty="0">
                          <a:effectLst/>
                        </a:rPr>
                        <a:t>      20                          $214</a:t>
                      </a:r>
                    </a:p>
                    <a:p>
                      <a:pPr marL="0" marR="0">
                        <a:spcBef>
                          <a:spcPts val="0"/>
                        </a:spcBef>
                        <a:spcAft>
                          <a:spcPts val="0"/>
                        </a:spcAft>
                      </a:pPr>
                      <a:r>
                        <a:rPr lang="en-US" sz="1400" dirty="0">
                          <a:effectLst/>
                        </a:rPr>
                        <a:t>      21                          $250</a:t>
                      </a:r>
                    </a:p>
                    <a:p>
                      <a:pPr marL="0" marR="0">
                        <a:spcBef>
                          <a:spcPts val="0"/>
                        </a:spcBef>
                        <a:spcAft>
                          <a:spcPts val="0"/>
                        </a:spcAft>
                      </a:pPr>
                      <a:r>
                        <a:rPr lang="en-US" sz="1400" dirty="0">
                          <a:effectLst/>
                        </a:rPr>
                        <a:t>      22                          $286</a:t>
                      </a:r>
                    </a:p>
                    <a:p>
                      <a:pPr marL="0" marR="0">
                        <a:spcBef>
                          <a:spcPts val="0"/>
                        </a:spcBef>
                        <a:spcAft>
                          <a:spcPts val="0"/>
                        </a:spcAft>
                      </a:pPr>
                      <a:r>
                        <a:rPr lang="en-US" sz="1400" dirty="0">
                          <a:effectLst/>
                        </a:rPr>
                        <a:t>      23                          $321  </a:t>
                      </a:r>
                    </a:p>
                    <a:p>
                      <a:pPr marL="0" marR="0">
                        <a:spcBef>
                          <a:spcPts val="0"/>
                        </a:spcBef>
                        <a:spcAft>
                          <a:spcPts val="0"/>
                        </a:spcAft>
                      </a:pPr>
                      <a:r>
                        <a:rPr lang="en-US" sz="1400" dirty="0">
                          <a:effectLst/>
                        </a:rPr>
                        <a:t>      24                          $357</a:t>
                      </a:r>
                    </a:p>
                    <a:p>
                      <a:pPr marL="0" marR="0">
                        <a:spcBef>
                          <a:spcPts val="0"/>
                        </a:spcBef>
                        <a:spcAft>
                          <a:spcPts val="0"/>
                        </a:spcAft>
                      </a:pPr>
                      <a:r>
                        <a:rPr lang="en-US" sz="1400" dirty="0">
                          <a:effectLst/>
                        </a:rPr>
                        <a:t>      25                          $393</a:t>
                      </a:r>
                    </a:p>
                    <a:p>
                      <a:pPr marL="0" marR="0">
                        <a:spcBef>
                          <a:spcPts val="0"/>
                        </a:spcBef>
                        <a:spcAft>
                          <a:spcPts val="0"/>
                        </a:spcAft>
                      </a:pPr>
                      <a:r>
                        <a:rPr lang="en-US" sz="1400" dirty="0">
                          <a:effectLst/>
                        </a:rPr>
                        <a:t>      26                          $428</a:t>
                      </a:r>
                    </a:p>
                    <a:p>
                      <a:pPr marL="0" marR="0">
                        <a:spcBef>
                          <a:spcPts val="0"/>
                        </a:spcBef>
                        <a:spcAft>
                          <a:spcPts val="0"/>
                        </a:spcAft>
                      </a:pPr>
                      <a:r>
                        <a:rPr lang="en-US" sz="1400" dirty="0">
                          <a:effectLst/>
                        </a:rPr>
                        <a:t>      27                          $464</a:t>
                      </a:r>
                    </a:p>
                    <a:p>
                      <a:pPr marL="0" marR="0">
                        <a:spcBef>
                          <a:spcPts val="0"/>
                        </a:spcBef>
                        <a:spcAft>
                          <a:spcPts val="0"/>
                        </a:spcAft>
                      </a:pPr>
                      <a:r>
                        <a:rPr lang="en-US" sz="1400" dirty="0">
                          <a:effectLst/>
                        </a:rPr>
                        <a:t>  28 or above              $500</a:t>
                      </a:r>
                    </a:p>
                    <a:p>
                      <a:pPr marL="0" marR="0">
                        <a:spcBef>
                          <a:spcPts val="0"/>
                        </a:spcBef>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
        <p:nvSpPr>
          <p:cNvPr id="7" name="TextBox 6"/>
          <p:cNvSpPr txBox="1"/>
          <p:nvPr/>
        </p:nvSpPr>
        <p:spPr>
          <a:xfrm>
            <a:off x="1752600" y="228600"/>
            <a:ext cx="5638800" cy="584775"/>
          </a:xfrm>
          <a:prstGeom prst="rect">
            <a:avLst/>
          </a:prstGeom>
          <a:solidFill>
            <a:schemeClr val="bg1"/>
          </a:solidFill>
        </p:spPr>
        <p:txBody>
          <a:bodyPr wrap="square" rtlCol="0">
            <a:spAutoFit/>
          </a:bodyPr>
          <a:lstStyle/>
          <a:p>
            <a:pPr algn="ctr"/>
            <a:r>
              <a:rPr lang="en-US" sz="3200" dirty="0" smtClean="0"/>
              <a:t>Earn Money for Good Grades</a:t>
            </a:r>
            <a:endParaRPr lang="en-US" sz="3200" dirty="0"/>
          </a:p>
        </p:txBody>
      </p:sp>
    </p:spTree>
    <p:extLst>
      <p:ext uri="{BB962C8B-B14F-4D97-AF65-F5344CB8AC3E}">
        <p14:creationId xmlns:p14="http://schemas.microsoft.com/office/powerpoint/2010/main" val="4151121578"/>
      </p:ext>
    </p:extLst>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2" name="TextBox 11"/>
          <p:cNvSpPr txBox="1"/>
          <p:nvPr/>
        </p:nvSpPr>
        <p:spPr>
          <a:xfrm>
            <a:off x="685800" y="609600"/>
            <a:ext cx="7620000" cy="5324535"/>
          </a:xfrm>
          <a:prstGeom prst="rect">
            <a:avLst/>
          </a:prstGeom>
          <a:noFill/>
        </p:spPr>
        <p:txBody>
          <a:bodyPr wrap="square" rtlCol="0">
            <a:spAutoFit/>
          </a:bodyPr>
          <a:lstStyle/>
          <a:p>
            <a:pPr algn="ctr"/>
            <a:r>
              <a:rPr lang="en-US" sz="2000" dirty="0" smtClean="0">
                <a:latin typeface="Cooper Std Black" pitchFamily="18" charset="0"/>
              </a:rPr>
              <a:t>What happens if you fail a required class? </a:t>
            </a:r>
          </a:p>
          <a:p>
            <a:pPr algn="ctr"/>
            <a:endParaRPr lang="en-US" sz="2000" dirty="0">
              <a:latin typeface="Cooper Std Black" pitchFamily="18" charset="0"/>
            </a:endParaRPr>
          </a:p>
          <a:p>
            <a:pPr algn="ctr"/>
            <a:r>
              <a:rPr lang="en-US" sz="2000" dirty="0" smtClean="0">
                <a:latin typeface="Cooper Std Black" pitchFamily="18" charset="0"/>
              </a:rPr>
              <a:t>You have options.</a:t>
            </a:r>
          </a:p>
          <a:p>
            <a:pPr algn="ctr"/>
            <a:endParaRPr lang="en-US" sz="2000" dirty="0">
              <a:latin typeface="Cooper Std Black" pitchFamily="18" charset="0"/>
            </a:endParaRPr>
          </a:p>
          <a:p>
            <a:pPr marL="457200" indent="-457200" algn="ctr">
              <a:buAutoNum type="arabicPeriod"/>
            </a:pPr>
            <a:r>
              <a:rPr lang="en-US" sz="2000" dirty="0" smtClean="0">
                <a:latin typeface="Cooper Std Black" pitchFamily="18" charset="0"/>
              </a:rPr>
              <a:t>If the Course is an “A/B”, year long course, the two semesters can be averaged.  So, if you pass one semester with a high enough average to give you a passing grade for the year, then you will be given a 70 in place of the grade for the semester you failed.  </a:t>
            </a:r>
          </a:p>
          <a:p>
            <a:pPr marL="457200" indent="-457200" algn="ctr"/>
            <a:endParaRPr lang="en-US" sz="2000" dirty="0" smtClean="0">
              <a:latin typeface="Cooper Std Black" pitchFamily="18" charset="0"/>
            </a:endParaRPr>
          </a:p>
          <a:p>
            <a:pPr marL="457200" indent="-457200" algn="ctr">
              <a:buAutoNum type="arabicPeriod"/>
            </a:pPr>
            <a:r>
              <a:rPr lang="en-US" sz="2000" dirty="0" smtClean="0">
                <a:latin typeface="Cooper Std Black" pitchFamily="18" charset="0"/>
              </a:rPr>
              <a:t>You can take the course again through our Credit Recovery Program.  Your counselor has paperwork for credit recovery.  There is a fee!</a:t>
            </a:r>
          </a:p>
          <a:p>
            <a:pPr marL="457200" indent="-457200" algn="ctr"/>
            <a:endParaRPr lang="en-US" sz="2000" dirty="0" smtClean="0">
              <a:latin typeface="Cooper Std Black" pitchFamily="18" charset="0"/>
            </a:endParaRPr>
          </a:p>
          <a:p>
            <a:pPr marL="457200" indent="-457200" algn="ctr">
              <a:buAutoNum type="arabicPeriod"/>
            </a:pPr>
            <a:r>
              <a:rPr lang="en-US" sz="2000" dirty="0" smtClean="0">
                <a:latin typeface="Cooper Std Black" pitchFamily="18" charset="0"/>
              </a:rPr>
              <a:t>You can retake the course as part of your regular school schedule.</a:t>
            </a:r>
            <a:endParaRPr lang="en-US" sz="2000" dirty="0">
              <a:latin typeface="Cooper Std Black" pitchFamily="18" charset="0"/>
            </a:endParaRPr>
          </a:p>
        </p:txBody>
      </p:sp>
    </p:spTree>
    <p:extLst>
      <p:ext uri="{BB962C8B-B14F-4D97-AF65-F5344CB8AC3E}">
        <p14:creationId xmlns:p14="http://schemas.microsoft.com/office/powerpoint/2010/main" val="38326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066800"/>
            <a:ext cx="8229600" cy="2667000"/>
          </a:xfrm>
        </p:spPr>
        <p:txBody>
          <a:bodyPr/>
          <a:lstStyle/>
          <a:p>
            <a:pPr eaLnBrk="1" hangingPunct="1"/>
            <a:r>
              <a:rPr lang="en-US" altLang="en-US" sz="4800" dirty="0" smtClean="0">
                <a:solidFill>
                  <a:schemeClr val="bg2">
                    <a:lumMod val="50000"/>
                  </a:schemeClr>
                </a:solidFill>
              </a:rPr>
              <a:t>Boyle County High School</a:t>
            </a:r>
            <a:br>
              <a:rPr lang="en-US" altLang="en-US" sz="4800" dirty="0" smtClean="0">
                <a:solidFill>
                  <a:schemeClr val="bg2">
                    <a:lumMod val="50000"/>
                  </a:schemeClr>
                </a:solidFill>
              </a:rPr>
            </a:br>
            <a:r>
              <a:rPr lang="en-US" altLang="en-US" sz="4800" dirty="0" smtClean="0">
                <a:solidFill>
                  <a:schemeClr val="bg2">
                    <a:lumMod val="50000"/>
                  </a:schemeClr>
                </a:solidFill>
              </a:rPr>
              <a:t>AP Program Overview</a:t>
            </a:r>
            <a:endParaRPr lang="en-US" altLang="en-US" sz="4000" dirty="0" smtClean="0">
              <a:solidFill>
                <a:schemeClr val="bg2">
                  <a:lumMod val="50000"/>
                </a:schemeClr>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3581400"/>
            <a:ext cx="3971925" cy="1657350"/>
          </a:xfrm>
          <a:prstGeom prst="rect">
            <a:avLst/>
          </a:prstGeom>
        </p:spPr>
      </p:pic>
    </p:spTree>
    <p:extLst>
      <p:ext uri="{BB962C8B-B14F-4D97-AF65-F5344CB8AC3E}">
        <p14:creationId xmlns:p14="http://schemas.microsoft.com/office/powerpoint/2010/main" val="259568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098" name="Rectangle 4"/>
          <p:cNvSpPr>
            <a:spLocks noChangeArrowheads="1"/>
          </p:cNvSpPr>
          <p:nvPr/>
        </p:nvSpPr>
        <p:spPr bwMode="auto">
          <a:xfrm>
            <a:off x="762000" y="533400"/>
            <a:ext cx="7543800"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b="1" u="sng" dirty="0"/>
          </a:p>
          <a:p>
            <a:pPr algn="ctr" eaLnBrk="1" hangingPunct="1">
              <a:spcBef>
                <a:spcPct val="0"/>
              </a:spcBef>
              <a:buFontTx/>
              <a:buNone/>
            </a:pPr>
            <a:endParaRPr lang="en-US" altLang="en-US" sz="1800" b="1" u="sng" dirty="0"/>
          </a:p>
          <a:p>
            <a:pPr algn="ctr" eaLnBrk="1" hangingPunct="1">
              <a:spcBef>
                <a:spcPct val="0"/>
              </a:spcBef>
              <a:buFontTx/>
              <a:buNone/>
            </a:pPr>
            <a:r>
              <a:rPr lang="en-US" altLang="en-US" sz="2000" b="1" u="sng" dirty="0"/>
              <a:t>Boyle County High</a:t>
            </a:r>
            <a:endParaRPr lang="en-US" altLang="en-US" sz="2000" dirty="0"/>
          </a:p>
          <a:p>
            <a:pPr algn="ctr" eaLnBrk="1" hangingPunct="1">
              <a:spcBef>
                <a:spcPct val="0"/>
              </a:spcBef>
              <a:buFontTx/>
              <a:buNone/>
            </a:pPr>
            <a:r>
              <a:rPr lang="en-US" altLang="en-US" sz="2000" b="1" u="sng" dirty="0"/>
              <a:t>AP Philosophy Statement</a:t>
            </a:r>
            <a:endParaRPr lang="en-US" altLang="en-US" sz="1800" b="1" u="sng" dirty="0"/>
          </a:p>
          <a:p>
            <a:pPr algn="ctr" eaLnBrk="1" hangingPunct="1">
              <a:spcBef>
                <a:spcPct val="0"/>
              </a:spcBef>
              <a:buFontTx/>
              <a:buNone/>
            </a:pPr>
            <a:endParaRPr lang="en-US" altLang="en-US" sz="1800" b="1" u="sng" dirty="0"/>
          </a:p>
          <a:p>
            <a:pPr algn="ctr" eaLnBrk="1" hangingPunct="1">
              <a:spcBef>
                <a:spcPct val="0"/>
              </a:spcBef>
              <a:buFontTx/>
              <a:buNone/>
            </a:pPr>
            <a:r>
              <a:rPr lang="en-US" altLang="en-US" sz="1800" dirty="0"/>
              <a:t>Advanced Placement (AP) courses offer the high school student the </a:t>
            </a:r>
            <a:r>
              <a:rPr lang="en-US" altLang="en-US" sz="1800" u="sng" dirty="0"/>
              <a:t>demands of </a:t>
            </a:r>
            <a:r>
              <a:rPr lang="en-US" altLang="en-US" sz="1800" b="1" u="sng" dirty="0"/>
              <a:t>college level</a:t>
            </a:r>
            <a:r>
              <a:rPr lang="en-US" altLang="en-US" sz="1800" u="sng" dirty="0"/>
              <a:t> work</a:t>
            </a:r>
            <a:r>
              <a:rPr lang="en-US" altLang="en-US" sz="1800" dirty="0"/>
              <a:t>.  The College Board establishes the curriculum guidelines for each AP course and administers the nationwide AP tests given in May.  AP teachers at BCHS structure and teach the classes on a day-to-day basis.  Students should expect to handle the </a:t>
            </a:r>
            <a:r>
              <a:rPr lang="en-US" altLang="en-US" sz="1800" u="sng" dirty="0"/>
              <a:t>rigor and work load</a:t>
            </a:r>
            <a:r>
              <a:rPr lang="en-US" altLang="en-US" sz="1800" dirty="0"/>
              <a:t> of a college course within the supportive environment of the high school.  AP students should </a:t>
            </a:r>
            <a:r>
              <a:rPr lang="en-US" altLang="en-US" sz="1800" u="sng" dirty="0"/>
              <a:t>enroll in the course expecting to prepare for the AP exam in that subject area</a:t>
            </a:r>
            <a:r>
              <a:rPr lang="en-US" altLang="en-US" sz="1800" dirty="0"/>
              <a:t>.  While there is merit to taking a challenging course at any time, AP classes target a specific audience of prepared, conscientious, motivated students who wish to attempt to earn college credit while still enrolled in high school. Both student and parent must be aware that </a:t>
            </a:r>
            <a:r>
              <a:rPr lang="en-US" altLang="en-US" sz="1800" b="1" dirty="0"/>
              <a:t>these courses are comparable to rigorous college courses</a:t>
            </a:r>
            <a:r>
              <a:rPr lang="en-US" altLang="en-US" sz="1800" dirty="0"/>
              <a:t>.</a:t>
            </a:r>
          </a:p>
        </p:txBody>
      </p:sp>
    </p:spTree>
    <p:extLst>
      <p:ext uri="{BB962C8B-B14F-4D97-AF65-F5344CB8AC3E}">
        <p14:creationId xmlns:p14="http://schemas.microsoft.com/office/powerpoint/2010/main" val="17648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28600"/>
            <a:ext cx="8229600" cy="609600"/>
          </a:xfrm>
        </p:spPr>
        <p:txBody>
          <a:bodyPr>
            <a:normAutofit fontScale="90000"/>
          </a:bodyPr>
          <a:lstStyle/>
          <a:p>
            <a:pPr eaLnBrk="1" hangingPunct="1"/>
            <a:r>
              <a:rPr lang="en-US" altLang="en-US" sz="3100" dirty="0" smtClean="0">
                <a:solidFill>
                  <a:schemeClr val="bg2">
                    <a:lumMod val="50000"/>
                  </a:schemeClr>
                </a:solidFill>
              </a:rPr>
              <a:t>2017-2018 AP Courses</a:t>
            </a:r>
            <a:r>
              <a:rPr lang="en-US" altLang="en-US" sz="4000" dirty="0" smtClean="0">
                <a:solidFill>
                  <a:schemeClr val="bg2">
                    <a:lumMod val="50000"/>
                  </a:schemeClr>
                </a:solidFill>
              </a:rPr>
              <a:t/>
            </a:r>
            <a:br>
              <a:rPr lang="en-US" altLang="en-US" sz="4000" dirty="0" smtClean="0">
                <a:solidFill>
                  <a:schemeClr val="bg2">
                    <a:lumMod val="50000"/>
                  </a:schemeClr>
                </a:solidFill>
              </a:rPr>
            </a:br>
            <a:endParaRPr lang="en-US" altLang="en-US" sz="4000" dirty="0" smtClean="0">
              <a:solidFill>
                <a:schemeClr val="bg2">
                  <a:lumMod val="50000"/>
                </a:schemeClr>
              </a:solidFill>
            </a:endParaRPr>
          </a:p>
        </p:txBody>
      </p:sp>
      <p:sp>
        <p:nvSpPr>
          <p:cNvPr id="5123" name="Rectangle 4"/>
          <p:cNvSpPr>
            <a:spLocks noChangeArrowheads="1"/>
          </p:cNvSpPr>
          <p:nvPr/>
        </p:nvSpPr>
        <p:spPr bwMode="auto">
          <a:xfrm>
            <a:off x="1295400" y="685800"/>
            <a:ext cx="6134100" cy="66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200">
                <a:solidFill>
                  <a:schemeClr val="tx1"/>
                </a:solidFill>
                <a:latin typeface="Arial" panose="020B0604020202020204" pitchFamily="34" charset="0"/>
              </a:defRPr>
            </a:lvl1pPr>
            <a:lvl2pPr marL="800100" indent="-342900">
              <a:defRPr sz="1200">
                <a:solidFill>
                  <a:schemeClr val="tx1"/>
                </a:solidFill>
                <a:latin typeface="Arial" panose="020B0604020202020204" pitchFamily="34" charset="0"/>
              </a:defRPr>
            </a:lvl2pPr>
            <a:lvl3pPr marL="1257300" indent="-342900">
              <a:defRPr sz="1200">
                <a:solidFill>
                  <a:schemeClr val="tx1"/>
                </a:solidFill>
                <a:latin typeface="Arial" panose="020B0604020202020204" pitchFamily="34" charset="0"/>
              </a:defRPr>
            </a:lvl3pPr>
            <a:lvl4pPr marL="1714500" indent="-342900">
              <a:defRPr sz="1200">
                <a:solidFill>
                  <a:schemeClr val="tx1"/>
                </a:solidFill>
                <a:latin typeface="Arial" panose="020B0604020202020204" pitchFamily="34" charset="0"/>
              </a:defRPr>
            </a:lvl4pPr>
            <a:lvl5pPr marL="2171700" indent="-342900">
              <a:defRPr sz="1200">
                <a:solidFill>
                  <a:schemeClr val="tx1"/>
                </a:solidFill>
                <a:latin typeface="Arial" panose="020B0604020202020204" pitchFamily="34" charset="0"/>
              </a:defRPr>
            </a:lvl5pPr>
            <a:lvl6pPr marL="2628900" indent="-342900" eaLnBrk="0" fontAlgn="base" hangingPunct="0">
              <a:spcBef>
                <a:spcPct val="0"/>
              </a:spcBef>
              <a:spcAft>
                <a:spcPct val="0"/>
              </a:spcAft>
              <a:defRPr sz="1200">
                <a:solidFill>
                  <a:schemeClr val="tx1"/>
                </a:solidFill>
                <a:latin typeface="Arial" panose="020B0604020202020204" pitchFamily="34" charset="0"/>
              </a:defRPr>
            </a:lvl6pPr>
            <a:lvl7pPr marL="3086100" indent="-342900" eaLnBrk="0" fontAlgn="base" hangingPunct="0">
              <a:spcBef>
                <a:spcPct val="0"/>
              </a:spcBef>
              <a:spcAft>
                <a:spcPct val="0"/>
              </a:spcAft>
              <a:defRPr sz="1200">
                <a:solidFill>
                  <a:schemeClr val="tx1"/>
                </a:solidFill>
                <a:latin typeface="Arial" panose="020B0604020202020204" pitchFamily="34" charset="0"/>
              </a:defRPr>
            </a:lvl7pPr>
            <a:lvl8pPr marL="3543300" indent="-342900" eaLnBrk="0" fontAlgn="base" hangingPunct="0">
              <a:spcBef>
                <a:spcPct val="0"/>
              </a:spcBef>
              <a:spcAft>
                <a:spcPct val="0"/>
              </a:spcAft>
              <a:defRPr sz="1200">
                <a:solidFill>
                  <a:schemeClr val="tx1"/>
                </a:solidFill>
                <a:latin typeface="Arial" panose="020B0604020202020204" pitchFamily="34" charset="0"/>
              </a:defRPr>
            </a:lvl8pPr>
            <a:lvl9pPr marL="4000500" indent="-3429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en-US" altLang="en-US" sz="1600" b="1" dirty="0" smtClean="0">
                <a:solidFill>
                  <a:schemeClr val="bg2">
                    <a:lumMod val="50000"/>
                  </a:schemeClr>
                </a:solidFill>
              </a:rPr>
              <a:t>AP </a:t>
            </a:r>
            <a:r>
              <a:rPr lang="en-US" altLang="en-US" sz="1600" b="1" dirty="0">
                <a:solidFill>
                  <a:schemeClr val="bg2">
                    <a:lumMod val="50000"/>
                  </a:schemeClr>
                </a:solidFill>
              </a:rPr>
              <a:t>Environmental Science		9-12 		</a:t>
            </a:r>
          </a:p>
          <a:p>
            <a:pPr eaLnBrk="1" hangingPunct="1"/>
            <a:r>
              <a:rPr lang="en-US" altLang="en-US" sz="1600" b="1" dirty="0">
                <a:solidFill>
                  <a:schemeClr val="bg2">
                    <a:lumMod val="50000"/>
                  </a:schemeClr>
                </a:solidFill>
              </a:rPr>
              <a:t>AP Biology			11-12 </a:t>
            </a:r>
          </a:p>
          <a:p>
            <a:pPr eaLnBrk="1" hangingPunct="1"/>
            <a:r>
              <a:rPr lang="en-US" altLang="en-US" sz="1600" b="1" dirty="0">
                <a:solidFill>
                  <a:schemeClr val="bg2">
                    <a:lumMod val="50000"/>
                  </a:schemeClr>
                </a:solidFill>
              </a:rPr>
              <a:t>AP Chemistry			11-12 </a:t>
            </a:r>
            <a:endParaRPr lang="en-US" altLang="en-US" sz="1600" b="1" dirty="0" smtClean="0">
              <a:solidFill>
                <a:schemeClr val="bg2">
                  <a:lumMod val="50000"/>
                </a:schemeClr>
              </a:solidFill>
            </a:endParaRPr>
          </a:p>
          <a:p>
            <a:pPr eaLnBrk="1" hangingPunct="1"/>
            <a:r>
              <a:rPr lang="en-US" altLang="en-US" sz="1600" b="1" dirty="0" smtClean="0">
                <a:solidFill>
                  <a:schemeClr val="bg2">
                    <a:lumMod val="50000"/>
                  </a:schemeClr>
                </a:solidFill>
              </a:rPr>
              <a:t>AP Physics			11-12</a:t>
            </a:r>
            <a:endParaRPr lang="en-US" altLang="en-US" sz="1600" b="1" dirty="0">
              <a:solidFill>
                <a:schemeClr val="bg2">
                  <a:lumMod val="50000"/>
                </a:schemeClr>
              </a:solidFill>
            </a:endParaRPr>
          </a:p>
          <a:p>
            <a:pPr eaLnBrk="1" hangingPunct="1"/>
            <a:endParaRPr lang="en-US" altLang="en-US" sz="1600" b="1" dirty="0">
              <a:solidFill>
                <a:schemeClr val="bg2">
                  <a:lumMod val="50000"/>
                </a:schemeClr>
              </a:solidFill>
            </a:endParaRPr>
          </a:p>
          <a:p>
            <a:pPr eaLnBrk="1" hangingPunct="1"/>
            <a:r>
              <a:rPr lang="en-US" altLang="en-US" sz="1600" b="1" dirty="0">
                <a:solidFill>
                  <a:schemeClr val="bg2">
                    <a:lumMod val="50000"/>
                  </a:schemeClr>
                </a:solidFill>
              </a:rPr>
              <a:t>AP Calculus AB			10-12</a:t>
            </a:r>
          </a:p>
          <a:p>
            <a:pPr eaLnBrk="1" hangingPunct="1"/>
            <a:r>
              <a:rPr lang="en-US" altLang="en-US" sz="1600" b="1" dirty="0">
                <a:solidFill>
                  <a:schemeClr val="bg2">
                    <a:lumMod val="50000"/>
                  </a:schemeClr>
                </a:solidFill>
              </a:rPr>
              <a:t>AP Calculus BC			11-12	</a:t>
            </a:r>
            <a:endParaRPr lang="en-US" altLang="en-US" sz="1600" b="1" dirty="0" smtClean="0">
              <a:solidFill>
                <a:schemeClr val="bg2">
                  <a:lumMod val="50000"/>
                </a:schemeClr>
              </a:solidFill>
            </a:endParaRPr>
          </a:p>
          <a:p>
            <a:pPr eaLnBrk="1" hangingPunct="1"/>
            <a:r>
              <a:rPr lang="en-US" altLang="en-US" sz="1600" b="1" dirty="0" smtClean="0">
                <a:solidFill>
                  <a:schemeClr val="bg2">
                    <a:lumMod val="50000"/>
                  </a:schemeClr>
                </a:solidFill>
              </a:rPr>
              <a:t>AP Statistics			11-12</a:t>
            </a:r>
            <a:endParaRPr lang="en-US" altLang="en-US" sz="1600" b="1" dirty="0">
              <a:solidFill>
                <a:schemeClr val="bg2">
                  <a:lumMod val="50000"/>
                </a:schemeClr>
              </a:solidFill>
            </a:endParaRPr>
          </a:p>
          <a:p>
            <a:pPr eaLnBrk="1" hangingPunct="1"/>
            <a:r>
              <a:rPr lang="en-US" altLang="en-US" sz="1600" b="1" dirty="0">
                <a:solidFill>
                  <a:schemeClr val="bg2">
                    <a:lumMod val="50000"/>
                  </a:schemeClr>
                </a:solidFill>
              </a:rPr>
              <a:t>	</a:t>
            </a:r>
          </a:p>
          <a:p>
            <a:pPr eaLnBrk="1" hangingPunct="1"/>
            <a:r>
              <a:rPr lang="en-US" altLang="en-US" sz="1600" b="1" dirty="0">
                <a:solidFill>
                  <a:schemeClr val="bg2">
                    <a:lumMod val="50000"/>
                  </a:schemeClr>
                </a:solidFill>
              </a:rPr>
              <a:t>AP English Language		11		</a:t>
            </a:r>
          </a:p>
          <a:p>
            <a:pPr eaLnBrk="1" hangingPunct="1"/>
            <a:r>
              <a:rPr lang="en-US" altLang="en-US" sz="1600" b="1" dirty="0">
                <a:solidFill>
                  <a:schemeClr val="bg2">
                    <a:lumMod val="50000"/>
                  </a:schemeClr>
                </a:solidFill>
              </a:rPr>
              <a:t>AP English Literature		12</a:t>
            </a:r>
          </a:p>
          <a:p>
            <a:pPr eaLnBrk="1" hangingPunct="1"/>
            <a:r>
              <a:rPr lang="en-US" altLang="en-US" sz="1600" b="1" dirty="0">
                <a:solidFill>
                  <a:schemeClr val="bg2">
                    <a:lumMod val="50000"/>
                  </a:schemeClr>
                </a:solidFill>
              </a:rPr>
              <a:t>		</a:t>
            </a:r>
          </a:p>
          <a:p>
            <a:pPr eaLnBrk="1" hangingPunct="1"/>
            <a:r>
              <a:rPr lang="en-US" altLang="en-US" sz="1600" b="1" dirty="0">
                <a:solidFill>
                  <a:schemeClr val="bg2">
                    <a:lumMod val="50000"/>
                  </a:schemeClr>
                </a:solidFill>
              </a:rPr>
              <a:t>AP United States History		11 		</a:t>
            </a:r>
          </a:p>
          <a:p>
            <a:pPr eaLnBrk="1" hangingPunct="1"/>
            <a:r>
              <a:rPr lang="en-US" altLang="en-US" sz="1600" b="1" dirty="0">
                <a:solidFill>
                  <a:schemeClr val="bg2">
                    <a:lumMod val="50000"/>
                  </a:schemeClr>
                </a:solidFill>
              </a:rPr>
              <a:t>AP Government			12		</a:t>
            </a:r>
          </a:p>
          <a:p>
            <a:pPr eaLnBrk="1" hangingPunct="1"/>
            <a:r>
              <a:rPr lang="en-US" altLang="en-US" sz="1600" b="1" dirty="0">
                <a:solidFill>
                  <a:schemeClr val="bg2">
                    <a:lumMod val="50000"/>
                  </a:schemeClr>
                </a:solidFill>
              </a:rPr>
              <a:t>AP Human Geography		 9-12</a:t>
            </a:r>
          </a:p>
          <a:p>
            <a:pPr eaLnBrk="1" hangingPunct="1"/>
            <a:r>
              <a:rPr lang="en-US" altLang="en-US" sz="1600" b="1" dirty="0">
                <a:solidFill>
                  <a:schemeClr val="bg2">
                    <a:lumMod val="50000"/>
                  </a:schemeClr>
                </a:solidFill>
              </a:rPr>
              <a:t>AP World History			</a:t>
            </a:r>
            <a:r>
              <a:rPr lang="en-US" altLang="en-US" sz="1600" b="1" dirty="0" smtClean="0">
                <a:solidFill>
                  <a:schemeClr val="bg2">
                    <a:lumMod val="50000"/>
                  </a:schemeClr>
                </a:solidFill>
              </a:rPr>
              <a:t>10-12</a:t>
            </a:r>
            <a:r>
              <a:rPr lang="en-US" altLang="en-US" sz="1600" b="1" dirty="0">
                <a:solidFill>
                  <a:schemeClr val="bg2">
                    <a:lumMod val="50000"/>
                  </a:schemeClr>
                </a:solidFill>
              </a:rPr>
              <a:t>		</a:t>
            </a:r>
          </a:p>
          <a:p>
            <a:pPr eaLnBrk="1" hangingPunct="1"/>
            <a:r>
              <a:rPr lang="en-US" altLang="en-US" sz="1600" b="1" dirty="0">
                <a:solidFill>
                  <a:schemeClr val="bg2">
                    <a:lumMod val="50000"/>
                  </a:schemeClr>
                </a:solidFill>
              </a:rPr>
              <a:t>	 	</a:t>
            </a:r>
          </a:p>
          <a:p>
            <a:pPr eaLnBrk="1" hangingPunct="1"/>
            <a:r>
              <a:rPr lang="en-US" altLang="en-US" sz="1600" b="1" dirty="0">
                <a:solidFill>
                  <a:schemeClr val="bg2">
                    <a:lumMod val="50000"/>
                  </a:schemeClr>
                </a:solidFill>
              </a:rPr>
              <a:t>AP Spanish			10-12 </a:t>
            </a:r>
          </a:p>
          <a:p>
            <a:pPr eaLnBrk="1" hangingPunct="1"/>
            <a:endParaRPr lang="en-US" altLang="en-US" sz="1600" b="1" dirty="0">
              <a:solidFill>
                <a:schemeClr val="bg2">
                  <a:lumMod val="50000"/>
                </a:schemeClr>
              </a:solidFill>
            </a:endParaRPr>
          </a:p>
          <a:p>
            <a:pPr eaLnBrk="1" hangingPunct="1"/>
            <a:r>
              <a:rPr lang="en-US" altLang="en-US" sz="1600" b="1" dirty="0">
                <a:solidFill>
                  <a:schemeClr val="bg2">
                    <a:lumMod val="50000"/>
                  </a:schemeClr>
                </a:solidFill>
              </a:rPr>
              <a:t>AP Art-Portfolio Drawing		10-12	</a:t>
            </a:r>
          </a:p>
          <a:p>
            <a:pPr eaLnBrk="1" hangingPunct="1"/>
            <a:r>
              <a:rPr lang="en-US" altLang="en-US" sz="1600" b="1" dirty="0">
                <a:solidFill>
                  <a:schemeClr val="bg2">
                    <a:lumMod val="50000"/>
                  </a:schemeClr>
                </a:solidFill>
              </a:rPr>
              <a:t>AP Art-Two Dimensional Design	10-12	</a:t>
            </a:r>
          </a:p>
          <a:p>
            <a:pPr eaLnBrk="1" hangingPunct="1"/>
            <a:r>
              <a:rPr lang="en-US" altLang="en-US" sz="1600" b="1" dirty="0">
                <a:solidFill>
                  <a:schemeClr val="bg2">
                    <a:lumMod val="50000"/>
                  </a:schemeClr>
                </a:solidFill>
              </a:rPr>
              <a:t>AP Art-Three Dimensional Design	10-12	</a:t>
            </a:r>
            <a:endParaRPr lang="en-US" altLang="en-US" sz="1600" b="1" dirty="0" smtClean="0">
              <a:solidFill>
                <a:schemeClr val="bg2">
                  <a:lumMod val="50000"/>
                </a:schemeClr>
              </a:solidFill>
            </a:endParaRPr>
          </a:p>
          <a:p>
            <a:pPr eaLnBrk="1" hangingPunct="1"/>
            <a:endParaRPr lang="en-US" altLang="en-US" sz="1600" b="1" dirty="0">
              <a:solidFill>
                <a:schemeClr val="bg2">
                  <a:lumMod val="50000"/>
                </a:schemeClr>
              </a:solidFill>
            </a:endParaRPr>
          </a:p>
          <a:p>
            <a:pPr eaLnBrk="1" hangingPunct="1"/>
            <a:r>
              <a:rPr lang="en-US" altLang="en-US" sz="1600" b="1" dirty="0" smtClean="0">
                <a:solidFill>
                  <a:schemeClr val="bg2">
                    <a:lumMod val="50000"/>
                  </a:schemeClr>
                </a:solidFill>
              </a:rPr>
              <a:t>AP Computer Science		10-12</a:t>
            </a:r>
            <a:endParaRPr lang="en-US" altLang="en-US" sz="1600" b="1" dirty="0">
              <a:solidFill>
                <a:schemeClr val="bg2">
                  <a:lumMod val="50000"/>
                </a:schemeClr>
              </a:solidFill>
            </a:endParaRPr>
          </a:p>
          <a:p>
            <a:pPr eaLnBrk="1" hangingPunct="1"/>
            <a:endParaRPr lang="en-US" altLang="en-US" sz="1600" b="1" dirty="0">
              <a:solidFill>
                <a:schemeClr val="bg2">
                  <a:lumMod val="50000"/>
                </a:schemeClr>
              </a:solidFill>
            </a:endParaRPr>
          </a:p>
          <a:p>
            <a:pPr eaLnBrk="1" hangingPunct="1"/>
            <a:endParaRPr lang="en-US" altLang="en-US" sz="1400" b="1" dirty="0">
              <a:solidFill>
                <a:schemeClr val="bg2">
                  <a:lumMod val="50000"/>
                </a:schemeClr>
              </a:solidFill>
            </a:endParaRPr>
          </a:p>
        </p:txBody>
      </p:sp>
    </p:spTree>
    <p:extLst>
      <p:ext uri="{BB962C8B-B14F-4D97-AF65-F5344CB8AC3E}">
        <p14:creationId xmlns:p14="http://schemas.microsoft.com/office/powerpoint/2010/main" val="30142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152400"/>
            <a:ext cx="8229600" cy="1143000"/>
          </a:xfrm>
        </p:spPr>
        <p:txBody>
          <a:bodyPr>
            <a:normAutofit fontScale="90000"/>
          </a:bodyPr>
          <a:lstStyle/>
          <a:p>
            <a:pPr eaLnBrk="1" hangingPunct="1"/>
            <a:r>
              <a:rPr lang="en-US" altLang="en-US" sz="4000" dirty="0" smtClean="0"/>
              <a:t>How do I know if AP will be the right choice?</a:t>
            </a:r>
          </a:p>
        </p:txBody>
      </p:sp>
      <p:sp>
        <p:nvSpPr>
          <p:cNvPr id="6147" name="Rectangle 3"/>
          <p:cNvSpPr>
            <a:spLocks noGrp="1" noChangeArrowheads="1"/>
          </p:cNvSpPr>
          <p:nvPr>
            <p:ph type="body" idx="1"/>
          </p:nvPr>
        </p:nvSpPr>
        <p:spPr>
          <a:xfrm>
            <a:off x="457200" y="1447800"/>
            <a:ext cx="8229600" cy="5334000"/>
          </a:xfrm>
        </p:spPr>
        <p:txBody>
          <a:bodyPr/>
          <a:lstStyle/>
          <a:p>
            <a:pPr eaLnBrk="1" hangingPunct="1">
              <a:lnSpc>
                <a:spcPct val="90000"/>
              </a:lnSpc>
              <a:buFontTx/>
              <a:buNone/>
            </a:pPr>
            <a:r>
              <a:rPr lang="en-US" altLang="en-US" sz="2400" dirty="0" smtClean="0"/>
              <a:t>Before enrolling in AP, you should consider the following: </a:t>
            </a:r>
          </a:p>
          <a:p>
            <a:pPr lvl="1" eaLnBrk="1" hangingPunct="1">
              <a:lnSpc>
                <a:spcPct val="90000"/>
              </a:lnSpc>
            </a:pPr>
            <a:r>
              <a:rPr lang="en-US" altLang="en-US" sz="2000" dirty="0" smtClean="0"/>
              <a:t>A review of standardized scores </a:t>
            </a:r>
          </a:p>
          <a:p>
            <a:pPr lvl="1" eaLnBrk="1" hangingPunct="1">
              <a:lnSpc>
                <a:spcPct val="90000"/>
              </a:lnSpc>
            </a:pPr>
            <a:r>
              <a:rPr lang="en-US" altLang="en-US" sz="2000" dirty="0" smtClean="0"/>
              <a:t>Prerequisites for each class</a:t>
            </a:r>
          </a:p>
          <a:p>
            <a:pPr lvl="1" eaLnBrk="1" hangingPunct="1">
              <a:lnSpc>
                <a:spcPct val="90000"/>
              </a:lnSpc>
            </a:pPr>
            <a:r>
              <a:rPr lang="en-US" altLang="en-US" sz="2000" dirty="0" smtClean="0"/>
              <a:t>The recommendation of current teachers</a:t>
            </a:r>
          </a:p>
          <a:p>
            <a:pPr lvl="1" eaLnBrk="1" hangingPunct="1">
              <a:lnSpc>
                <a:spcPct val="90000"/>
              </a:lnSpc>
            </a:pPr>
            <a:r>
              <a:rPr lang="en-US" altLang="en-US" sz="2000" dirty="0" smtClean="0"/>
              <a:t>Attendance history</a:t>
            </a:r>
          </a:p>
          <a:p>
            <a:pPr lvl="1" eaLnBrk="1" hangingPunct="1">
              <a:lnSpc>
                <a:spcPct val="90000"/>
              </a:lnSpc>
            </a:pPr>
            <a:r>
              <a:rPr lang="en-US" altLang="en-US" sz="2000" dirty="0" smtClean="0"/>
              <a:t>Obligations outside school (jobs, chores at home)</a:t>
            </a:r>
          </a:p>
          <a:p>
            <a:pPr lvl="1" eaLnBrk="1" hangingPunct="1">
              <a:lnSpc>
                <a:spcPct val="90000"/>
              </a:lnSpc>
            </a:pPr>
            <a:r>
              <a:rPr lang="en-US" altLang="en-US" sz="2000" dirty="0" smtClean="0"/>
              <a:t>Extracurricular plans (sports, band, etc.)</a:t>
            </a:r>
          </a:p>
          <a:p>
            <a:pPr lvl="1" eaLnBrk="1" hangingPunct="1">
              <a:lnSpc>
                <a:spcPct val="90000"/>
              </a:lnSpc>
            </a:pPr>
            <a:r>
              <a:rPr lang="en-US" altLang="en-US" sz="2000" dirty="0" smtClean="0"/>
              <a:t>Importance of a certain grade on the report card</a:t>
            </a:r>
          </a:p>
          <a:p>
            <a:pPr lvl="1" eaLnBrk="1" hangingPunct="1">
              <a:lnSpc>
                <a:spcPct val="90000"/>
              </a:lnSpc>
            </a:pPr>
            <a:r>
              <a:rPr lang="en-US" altLang="en-US" sz="2000" dirty="0" smtClean="0"/>
              <a:t>Ability to handle the workload, especially if considering multiple AP courses</a:t>
            </a:r>
          </a:p>
          <a:p>
            <a:pPr lvl="1" eaLnBrk="1" hangingPunct="1">
              <a:lnSpc>
                <a:spcPct val="90000"/>
              </a:lnSpc>
            </a:pPr>
            <a:r>
              <a:rPr lang="en-US" altLang="en-US" sz="2000" dirty="0" smtClean="0"/>
              <a:t>College preparatory versus college LEVEL </a:t>
            </a:r>
          </a:p>
          <a:p>
            <a:pPr lvl="1" eaLnBrk="1" hangingPunct="1">
              <a:lnSpc>
                <a:spcPct val="90000"/>
              </a:lnSpc>
            </a:pPr>
            <a:r>
              <a:rPr lang="en-US" altLang="en-US" sz="2000" dirty="0" smtClean="0"/>
              <a:t>AP courses are weighted meaning an A is a 5.0, B is a 4.0, </a:t>
            </a:r>
            <a:r>
              <a:rPr lang="en-US" altLang="en-US" sz="2000" dirty="0" err="1" smtClean="0"/>
              <a:t>etc</a:t>
            </a:r>
            <a:r>
              <a:rPr lang="en-US" altLang="en-US" sz="2000" dirty="0" smtClean="0"/>
              <a:t>; however, anything below a 70 is still an F!</a:t>
            </a:r>
          </a:p>
          <a:p>
            <a:pPr lvl="1" eaLnBrk="1" hangingPunct="1">
              <a:lnSpc>
                <a:spcPct val="90000"/>
              </a:lnSpc>
            </a:pPr>
            <a:r>
              <a:rPr lang="en-US" altLang="en-US" sz="2000" dirty="0" smtClean="0"/>
              <a:t>Once enrolled in an AP course, schedule changes are NOT allowed after the first 2 weeks of school!  This is part of the contract!</a:t>
            </a:r>
          </a:p>
          <a:p>
            <a:pPr lvl="1" eaLnBrk="1" hangingPunct="1">
              <a:lnSpc>
                <a:spcPct val="90000"/>
              </a:lnSpc>
              <a:buFontTx/>
              <a:buNone/>
            </a:pPr>
            <a:endParaRPr lang="en-US" altLang="en-US" sz="2000" dirty="0" smtClean="0"/>
          </a:p>
        </p:txBody>
      </p:sp>
    </p:spTree>
    <p:extLst>
      <p:ext uri="{BB962C8B-B14F-4D97-AF65-F5344CB8AC3E}">
        <p14:creationId xmlns:p14="http://schemas.microsoft.com/office/powerpoint/2010/main" val="288444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dirty="0" smtClean="0">
                <a:solidFill>
                  <a:schemeClr val="bg2">
                    <a:lumMod val="50000"/>
                  </a:schemeClr>
                </a:solidFill>
              </a:rPr>
              <a:t>Before signing up:</a:t>
            </a:r>
          </a:p>
        </p:txBody>
      </p:sp>
      <p:sp>
        <p:nvSpPr>
          <p:cNvPr id="11267" name="Rectangle 3"/>
          <p:cNvSpPr>
            <a:spLocks noGrp="1" noChangeArrowheads="1"/>
          </p:cNvSpPr>
          <p:nvPr>
            <p:ph type="body" idx="1"/>
          </p:nvPr>
        </p:nvSpPr>
        <p:spPr>
          <a:solidFill>
            <a:schemeClr val="tx1"/>
          </a:solidFill>
        </p:spPr>
        <p:txBody>
          <a:bodyPr/>
          <a:lstStyle/>
          <a:p>
            <a:pPr eaLnBrk="1" hangingPunct="1">
              <a:buFont typeface="Symbol" panose="05050102010706020507" pitchFamily="18" charset="2"/>
              <a:buChar char=""/>
            </a:pPr>
            <a:r>
              <a:rPr lang="en-US" altLang="en-US" sz="2400" dirty="0" smtClean="0">
                <a:solidFill>
                  <a:schemeClr val="bg2">
                    <a:lumMod val="50000"/>
                  </a:schemeClr>
                </a:solidFill>
              </a:rPr>
              <a:t>Consult the course description for each AP class to </a:t>
            </a:r>
            <a:r>
              <a:rPr lang="en-US" altLang="en-US" sz="2400" b="1" dirty="0" smtClean="0">
                <a:solidFill>
                  <a:schemeClr val="bg2">
                    <a:lumMod val="50000"/>
                  </a:schemeClr>
                </a:solidFill>
              </a:rPr>
              <a:t>see if you meet the prerequisites</a:t>
            </a:r>
            <a:r>
              <a:rPr lang="en-US" altLang="en-US" sz="2400" dirty="0" smtClean="0">
                <a:solidFill>
                  <a:schemeClr val="bg2">
                    <a:lumMod val="50000"/>
                  </a:schemeClr>
                </a:solidFill>
              </a:rPr>
              <a:t>.</a:t>
            </a:r>
          </a:p>
          <a:p>
            <a:pPr eaLnBrk="1" hangingPunct="1">
              <a:buFont typeface="Symbol" panose="05050102010706020507" pitchFamily="18" charset="2"/>
              <a:buNone/>
            </a:pPr>
            <a:endParaRPr lang="en-US" altLang="en-US" sz="2400" dirty="0" smtClean="0">
              <a:solidFill>
                <a:schemeClr val="bg2">
                  <a:lumMod val="50000"/>
                </a:schemeClr>
              </a:solidFill>
            </a:endParaRPr>
          </a:p>
          <a:p>
            <a:pPr eaLnBrk="1" hangingPunct="1">
              <a:buFont typeface="Symbol" panose="05050102010706020507" pitchFamily="18" charset="2"/>
              <a:buChar char=""/>
            </a:pPr>
            <a:r>
              <a:rPr lang="en-US" altLang="en-US" sz="2400" dirty="0" smtClean="0">
                <a:solidFill>
                  <a:schemeClr val="bg2">
                    <a:lumMod val="50000"/>
                  </a:schemeClr>
                </a:solidFill>
              </a:rPr>
              <a:t>For some AP courses, there will be summer assignments, which will be due the first week of school.  These assignments are mandatory.</a:t>
            </a:r>
          </a:p>
          <a:p>
            <a:pPr eaLnBrk="1" hangingPunct="1">
              <a:buFont typeface="Symbol" panose="05050102010706020507" pitchFamily="18" charset="2"/>
              <a:buNone/>
            </a:pPr>
            <a:endParaRPr lang="en-US" altLang="en-US" sz="2400" dirty="0" smtClean="0">
              <a:solidFill>
                <a:schemeClr val="bg2">
                  <a:lumMod val="50000"/>
                </a:schemeClr>
              </a:solidFill>
            </a:endParaRPr>
          </a:p>
          <a:p>
            <a:pPr eaLnBrk="1" hangingPunct="1">
              <a:buFont typeface="Symbol" panose="05050102010706020507" pitchFamily="18" charset="2"/>
              <a:buChar char=""/>
            </a:pPr>
            <a:r>
              <a:rPr lang="en-US" altLang="en-US" sz="2400" dirty="0" smtClean="0">
                <a:solidFill>
                  <a:schemeClr val="bg2">
                    <a:lumMod val="50000"/>
                  </a:schemeClr>
                </a:solidFill>
              </a:rPr>
              <a:t>Students must complete the AP Enrollment Contract prior to registration; this form requires a parent signature.  AP is a commitment!</a:t>
            </a:r>
          </a:p>
          <a:p>
            <a:pPr eaLnBrk="1" hangingPunct="1"/>
            <a:endParaRPr lang="en-US" altLang="en-US" sz="2400" dirty="0" smtClean="0"/>
          </a:p>
        </p:txBody>
      </p:sp>
    </p:spTree>
    <p:extLst>
      <p:ext uri="{BB962C8B-B14F-4D97-AF65-F5344CB8AC3E}">
        <p14:creationId xmlns:p14="http://schemas.microsoft.com/office/powerpoint/2010/main" val="244690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609600" y="1447800"/>
            <a:ext cx="7816562" cy="1915909"/>
          </a:xfrm>
          <a:prstGeom prst="rect">
            <a:avLst/>
          </a:prstGeom>
        </p:spPr>
        <p:txBody>
          <a:bodyPr wrap="square">
            <a:spAutoFit/>
          </a:bodyPr>
          <a:lstStyle/>
          <a:p>
            <a:pPr algn="ctr"/>
            <a:r>
              <a:rPr lang="en-US" sz="2400" b="1" dirty="0">
                <a:latin typeface="Cambria" panose="02040503050406030204" pitchFamily="18" charset="0"/>
              </a:rPr>
              <a:t>“EARLY COLLEGE PROGRAM” </a:t>
            </a:r>
            <a:endParaRPr lang="en-US" sz="2400" dirty="0">
              <a:latin typeface="Cambria" panose="02040503050406030204" pitchFamily="18" charset="0"/>
            </a:endParaRPr>
          </a:p>
          <a:p>
            <a:r>
              <a:rPr lang="en-US" sz="1350" dirty="0">
                <a:latin typeface="Arial" panose="020B0604020202020204" pitchFamily="34" charset="0"/>
              </a:rPr>
              <a:t>Dual credit is awarded when a high school and a postsecondary institution give credit to a high school student for the same course. The objective of dual credit courses is to offer high school students an opportunity to take affordable, high-quality college courses. Through a cooperative agreement with </a:t>
            </a:r>
            <a:r>
              <a:rPr lang="en-US" sz="1350" b="1" dirty="0">
                <a:latin typeface="Arial" panose="020B0604020202020204" pitchFamily="34" charset="0"/>
              </a:rPr>
              <a:t>Western Kentucky University</a:t>
            </a:r>
            <a:r>
              <a:rPr lang="en-US" sz="1350" dirty="0">
                <a:latin typeface="Arial" panose="020B0604020202020204" pitchFamily="34" charset="0"/>
              </a:rPr>
              <a:t>, </a:t>
            </a:r>
            <a:r>
              <a:rPr lang="en-US" sz="1350" b="1" dirty="0">
                <a:latin typeface="Arial" panose="020B0604020202020204" pitchFamily="34" charset="0"/>
              </a:rPr>
              <a:t>Campbellsville University</a:t>
            </a:r>
            <a:r>
              <a:rPr lang="en-US" sz="1350" dirty="0" smtClean="0">
                <a:latin typeface="Arial" panose="020B0604020202020204" pitchFamily="34" charset="0"/>
              </a:rPr>
              <a:t>,</a:t>
            </a:r>
            <a:r>
              <a:rPr lang="en-US" sz="1350" b="1" dirty="0" smtClean="0">
                <a:latin typeface="Arial" panose="020B0604020202020204" pitchFamily="34" charset="0"/>
              </a:rPr>
              <a:t>, </a:t>
            </a:r>
            <a:r>
              <a:rPr lang="en-US" sz="1350" b="1" dirty="0">
                <a:latin typeface="Arial" panose="020B0604020202020204" pitchFamily="34" charset="0"/>
              </a:rPr>
              <a:t>Eastern Kentucky University</a:t>
            </a:r>
            <a:r>
              <a:rPr lang="en-US" sz="1350" dirty="0">
                <a:latin typeface="Arial" panose="020B0604020202020204" pitchFamily="34" charset="0"/>
              </a:rPr>
              <a:t>, and </a:t>
            </a:r>
            <a:r>
              <a:rPr lang="en-US" sz="1350" b="1" dirty="0">
                <a:latin typeface="Arial" panose="020B0604020202020204" pitchFamily="34" charset="0"/>
              </a:rPr>
              <a:t>Bluegrass Community &amp; Technical College </a:t>
            </a:r>
            <a:r>
              <a:rPr lang="en-US" sz="1350" dirty="0">
                <a:latin typeface="Arial" panose="020B0604020202020204" pitchFamily="34" charset="0"/>
              </a:rPr>
              <a:t>students may enroll in a dual credit course that generally transfers to the college or university. For purposes of grade point average, dual credit classes taken simultaneously as an AP course will be factored as an AP course. </a:t>
            </a:r>
          </a:p>
        </p:txBody>
      </p:sp>
      <p:sp>
        <p:nvSpPr>
          <p:cNvPr id="3" name="TextBox 2"/>
          <p:cNvSpPr txBox="1"/>
          <p:nvPr/>
        </p:nvSpPr>
        <p:spPr>
          <a:xfrm>
            <a:off x="2133600" y="685800"/>
            <a:ext cx="4559012" cy="553998"/>
          </a:xfrm>
          <a:prstGeom prst="rect">
            <a:avLst/>
          </a:prstGeom>
          <a:noFill/>
        </p:spPr>
        <p:txBody>
          <a:bodyPr wrap="square" rtlCol="0">
            <a:spAutoFit/>
          </a:bodyPr>
          <a:lstStyle/>
          <a:p>
            <a:pPr algn="ctr"/>
            <a:r>
              <a:rPr lang="en-US" sz="3000" dirty="0">
                <a:latin typeface="Cooper Std Black" panose="0208090304030B020404" pitchFamily="18" charset="0"/>
              </a:rPr>
              <a:t>Dual Credit</a:t>
            </a:r>
          </a:p>
        </p:txBody>
      </p:sp>
      <p:pic>
        <p:nvPicPr>
          <p:cNvPr id="4" name="Picture 3"/>
          <p:cNvPicPr>
            <a:picLocks noChangeAspect="1"/>
          </p:cNvPicPr>
          <p:nvPr/>
        </p:nvPicPr>
        <p:blipFill>
          <a:blip r:embed="rId2"/>
          <a:stretch>
            <a:fillRect/>
          </a:stretch>
        </p:blipFill>
        <p:spPr>
          <a:xfrm>
            <a:off x="381000" y="4343400"/>
            <a:ext cx="1939069" cy="1676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8639" y="4379205"/>
            <a:ext cx="1907381" cy="607219"/>
          </a:xfrm>
          <a:prstGeom prst="rect">
            <a:avLst/>
          </a:prstGeom>
          <a:solidFill>
            <a:schemeClr val="bg1"/>
          </a:solidFill>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6656" y="4524515"/>
            <a:ext cx="1785938" cy="1293019"/>
          </a:xfrm>
          <a:prstGeom prst="rect">
            <a:avLst/>
          </a:prstGeom>
        </p:spPr>
      </p:pic>
      <p:pic>
        <p:nvPicPr>
          <p:cNvPr id="8" name="Picture 7"/>
          <p:cNvPicPr>
            <a:picLocks noChangeAspect="1"/>
          </p:cNvPicPr>
          <p:nvPr/>
        </p:nvPicPr>
        <p:blipFill>
          <a:blip r:embed="rId5"/>
          <a:stretch>
            <a:fillRect/>
          </a:stretch>
        </p:blipFill>
        <p:spPr>
          <a:xfrm>
            <a:off x="4191000" y="5107797"/>
            <a:ext cx="2295267" cy="1372747"/>
          </a:xfrm>
          <a:prstGeom prst="rect">
            <a:avLst/>
          </a:prstGeom>
        </p:spPr>
      </p:pic>
    </p:spTree>
    <p:extLst>
      <p:ext uri="{BB962C8B-B14F-4D97-AF65-F5344CB8AC3E}">
        <p14:creationId xmlns:p14="http://schemas.microsoft.com/office/powerpoint/2010/main" val="153783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TotalTime>
  <Words>2037</Words>
  <Application>Microsoft Office PowerPoint</Application>
  <PresentationFormat>On-screen Show (4:3)</PresentationFormat>
  <Paragraphs>462</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 Black</vt:lpstr>
      <vt:lpstr>Calibri</vt:lpstr>
      <vt:lpstr>Cambria</vt:lpstr>
      <vt:lpstr>Cooper Std Black</vt:lpstr>
      <vt:lpstr>Lucida Bright</vt:lpstr>
      <vt:lpstr>Symbol</vt:lpstr>
      <vt:lpstr>Times New Roman</vt:lpstr>
      <vt:lpstr>Office Theme</vt:lpstr>
      <vt:lpstr>  Boyle County High School Scheduling 101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Boyle County High School AP Program Overview</vt:lpstr>
      <vt:lpstr>PowerPoint Presentation</vt:lpstr>
      <vt:lpstr>2017-2018 AP Courses </vt:lpstr>
      <vt:lpstr>How do I know if AP will be the right choice?</vt:lpstr>
      <vt:lpstr>Before signing up:</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Your High School Career</dc:title>
  <dc:creator>McCann, James</dc:creator>
  <cp:lastModifiedBy>Stigall, Dana- Counselor</cp:lastModifiedBy>
  <cp:revision>63</cp:revision>
  <dcterms:created xsi:type="dcterms:W3CDTF">2014-01-10T20:40:24Z</dcterms:created>
  <dcterms:modified xsi:type="dcterms:W3CDTF">2018-03-13T14:46:00Z</dcterms:modified>
</cp:coreProperties>
</file>