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81E6E2-5213-46D8-88D4-9CD8F9A0E2F7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2E0FEA0-4515-42AA-9BA5-9810B646B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sz="4400" dirty="0" smtClean="0"/>
              <a:t>hapter 3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+mj-lt"/>
              </a:rPr>
              <a:t>Limits and Their Properties</a:t>
            </a:r>
            <a:endParaRPr lang="en-US" sz="36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3.1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Preview of Calculus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Calculus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Calculus is the mathematics of change---velocities and accelerations</a:t>
            </a:r>
          </a:p>
          <a:p>
            <a:r>
              <a:rPr lang="en-US" sz="3600" dirty="0" smtClean="0"/>
              <a:t>Calculus is also the mathematics of tangent lines, slopes, areas, volumes, arc lengths, </a:t>
            </a:r>
            <a:r>
              <a:rPr lang="en-US" sz="3600" dirty="0" err="1" smtClean="0"/>
              <a:t>centroids</a:t>
            </a:r>
            <a:r>
              <a:rPr lang="en-US" sz="3600" dirty="0" smtClean="0"/>
              <a:t>, curvatures, and a variety of other concepts that have enabled scientists, engineers, and economists to model real-life situations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The Difference Between </a:t>
            </a:r>
            <a:r>
              <a:rPr lang="en-US" sz="4000" dirty="0" err="1" smtClean="0"/>
              <a:t>Precalculus</a:t>
            </a:r>
            <a:r>
              <a:rPr lang="en-US" sz="4000" dirty="0" smtClean="0"/>
              <a:t> and Calculus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400" dirty="0" err="1" smtClean="0"/>
              <a:t>Precalculus</a:t>
            </a:r>
            <a:r>
              <a:rPr lang="en-US" sz="4400" dirty="0" smtClean="0"/>
              <a:t> deals with velocities, acceleration, tangent lines, slopes, and so on, there is a fundamental difference between </a:t>
            </a:r>
            <a:r>
              <a:rPr lang="en-US" sz="4400" dirty="0" err="1" smtClean="0"/>
              <a:t>precalculus</a:t>
            </a:r>
            <a:r>
              <a:rPr lang="en-US" sz="4400" dirty="0" smtClean="0"/>
              <a:t>.  </a:t>
            </a:r>
          </a:p>
          <a:p>
            <a:r>
              <a:rPr lang="en-US" sz="4400" dirty="0" err="1" smtClean="0"/>
              <a:t>Precalculus</a:t>
            </a:r>
            <a:r>
              <a:rPr lang="en-US" sz="4400" dirty="0" smtClean="0"/>
              <a:t> is more statics, whereas calculus is more dynamic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Precalculus</a:t>
            </a:r>
            <a:r>
              <a:rPr lang="en-US" dirty="0" smtClean="0"/>
              <a:t> vs. Calculus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Precalculus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Calculus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An object traveling at a constant velocity can be analyzed with </a:t>
            </a:r>
            <a:r>
              <a:rPr lang="en-US" sz="2400" dirty="0" err="1" smtClean="0"/>
              <a:t>precalculus</a:t>
            </a:r>
            <a:endParaRPr lang="en-US" sz="2400" dirty="0" smtClean="0"/>
          </a:p>
          <a:p>
            <a:r>
              <a:rPr lang="en-US" sz="2400" dirty="0" smtClean="0"/>
              <a:t>The slope of a line can be analyzed with </a:t>
            </a:r>
            <a:r>
              <a:rPr lang="en-US" sz="2400" dirty="0" err="1" smtClean="0"/>
              <a:t>precalculus</a:t>
            </a:r>
            <a:endParaRPr lang="en-US" sz="2400" dirty="0" smtClean="0"/>
          </a:p>
          <a:p>
            <a:r>
              <a:rPr lang="en-US" sz="2400" dirty="0" smtClean="0"/>
              <a:t>A tangent line to a circle can be analyzed with </a:t>
            </a:r>
            <a:r>
              <a:rPr lang="en-US" sz="2400" dirty="0" err="1" smtClean="0"/>
              <a:t>precalculus</a:t>
            </a:r>
            <a:endParaRPr lang="en-US" sz="2400" dirty="0" smtClean="0"/>
          </a:p>
          <a:p>
            <a:r>
              <a:rPr lang="en-US" sz="2400" dirty="0" smtClean="0"/>
              <a:t>The area of a rectangle can be analyzed with </a:t>
            </a:r>
            <a:r>
              <a:rPr lang="en-US" sz="2400" dirty="0" err="1" smtClean="0"/>
              <a:t>precalculus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analyze the velocity of an accelerating object, you need calculus</a:t>
            </a:r>
          </a:p>
          <a:p>
            <a:r>
              <a:rPr lang="en-US" dirty="0" smtClean="0"/>
              <a:t>To analyze the slope of a curve you need calculus</a:t>
            </a:r>
          </a:p>
          <a:p>
            <a:r>
              <a:rPr lang="en-US" dirty="0" smtClean="0"/>
              <a:t>To analyze a tangent line to a general graph, you need calculus</a:t>
            </a:r>
          </a:p>
          <a:p>
            <a:r>
              <a:rPr lang="en-US" dirty="0" smtClean="0"/>
              <a:t>To analyze the area under a general curve, you need calculus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Tangent Line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8229600" cy="49377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Given a function </a:t>
            </a:r>
            <a:r>
              <a:rPr lang="en-US" sz="3200" i="1" dirty="0" smtClean="0"/>
              <a:t>f</a:t>
            </a:r>
            <a:r>
              <a:rPr lang="en-US" sz="3200" dirty="0" smtClean="0"/>
              <a:t> and a point </a:t>
            </a:r>
            <a:r>
              <a:rPr lang="en-US" sz="3200" i="1" dirty="0" smtClean="0"/>
              <a:t>P</a:t>
            </a:r>
            <a:r>
              <a:rPr lang="en-US" sz="3200" dirty="0" smtClean="0"/>
              <a:t> on its graph, you are asked to find an equation of the tangent line to the graph at point </a:t>
            </a:r>
            <a:r>
              <a:rPr lang="en-US" sz="3200" i="1" dirty="0" smtClean="0"/>
              <a:t>P</a:t>
            </a:r>
          </a:p>
          <a:p>
            <a:pPr>
              <a:buNone/>
            </a:pPr>
            <a:r>
              <a:rPr lang="en-US" sz="3200" dirty="0" smtClean="0"/>
              <a:t>Excluding a vertical tangent line, the problem is equivalent to finding the</a:t>
            </a:r>
            <a:r>
              <a:rPr lang="en-US" sz="3200" b="1" i="1" dirty="0" smtClean="0"/>
              <a:t> slope </a:t>
            </a:r>
            <a:r>
              <a:rPr lang="en-US" sz="3200" dirty="0" smtClean="0"/>
              <a:t>of the tangent line at </a:t>
            </a:r>
            <a:r>
              <a:rPr lang="en-US" sz="3200" i="1" dirty="0" smtClean="0"/>
              <a:t>P</a:t>
            </a:r>
          </a:p>
          <a:p>
            <a:pPr>
              <a:buNone/>
            </a:pPr>
            <a:r>
              <a:rPr lang="en-US" sz="3200" dirty="0" smtClean="0"/>
              <a:t>You can approximate this slope by using a line through the point of tangency and a second point on the curve.  Such a line is called a </a:t>
            </a:r>
            <a:r>
              <a:rPr lang="en-US" sz="3200" b="1" i="1" dirty="0" smtClean="0"/>
              <a:t>secant line</a:t>
            </a:r>
            <a:endParaRPr lang="en-US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Tangent Line Problem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371600"/>
            <a:ext cx="84582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If </a:t>
            </a:r>
            <a:r>
              <a:rPr lang="en-US" sz="3200" i="1" dirty="0" smtClean="0"/>
              <a:t>P(c, f(c)) </a:t>
            </a:r>
            <a:r>
              <a:rPr lang="en-US" sz="3200" dirty="0" smtClean="0"/>
              <a:t>is  the point of tangency and </a:t>
            </a:r>
            <a:r>
              <a:rPr lang="en-US" sz="3200" i="1" dirty="0" smtClean="0"/>
              <a:t>Q(c + ∆x, f(c + ∆x) </a:t>
            </a:r>
            <a:r>
              <a:rPr lang="en-US" sz="3200" dirty="0" smtClean="0"/>
              <a:t>is a second point on the graph of </a:t>
            </a:r>
            <a:r>
              <a:rPr lang="en-US" sz="3200" i="1" dirty="0" smtClean="0"/>
              <a:t>f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dirty="0" smtClean="0"/>
              <a:t>The slope of the secant line through these two points is</a:t>
            </a:r>
          </a:p>
          <a:p>
            <a:pPr>
              <a:buNone/>
            </a:pPr>
            <a:r>
              <a:rPr lang="en-US" sz="3200" i="1" dirty="0" smtClean="0"/>
              <a:t>	</a:t>
            </a:r>
            <a:r>
              <a:rPr lang="en-US" sz="3200" i="1" dirty="0" err="1" smtClean="0"/>
              <a:t>m</a:t>
            </a:r>
            <a:r>
              <a:rPr lang="en-US" sz="3200" i="1" baseline="-25000" dirty="0" err="1" smtClean="0"/>
              <a:t>sec</a:t>
            </a:r>
            <a:r>
              <a:rPr lang="en-US" sz="3200" i="1" dirty="0" smtClean="0"/>
              <a:t> = (f(c + ∆x)  - f(c)) / (c + ∆x – c)  or</a:t>
            </a:r>
          </a:p>
          <a:p>
            <a:pPr>
              <a:buNone/>
            </a:pPr>
            <a:endParaRPr lang="en-US" sz="3200" i="1" dirty="0"/>
          </a:p>
          <a:p>
            <a:pPr>
              <a:buNone/>
            </a:pPr>
            <a:r>
              <a:rPr lang="en-US" sz="3200" b="1" i="1" dirty="0" smtClean="0"/>
              <a:t>		</a:t>
            </a:r>
            <a:r>
              <a:rPr lang="en-US" sz="3200" b="1" i="1" dirty="0" err="1" smtClean="0"/>
              <a:t>m</a:t>
            </a:r>
            <a:r>
              <a:rPr lang="en-US" sz="3200" b="1" i="1" baseline="-25000" dirty="0" err="1" smtClean="0"/>
              <a:t>sec</a:t>
            </a:r>
            <a:r>
              <a:rPr lang="en-US" sz="3200" b="1" i="1" dirty="0" smtClean="0"/>
              <a:t> = (f(c + ∆x)  - f(c)) / (∆x)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The Tangent Line Problem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4582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As point </a:t>
            </a:r>
            <a:r>
              <a:rPr lang="en-US" sz="2800" i="1" dirty="0" smtClean="0"/>
              <a:t>Q</a:t>
            </a:r>
            <a:r>
              <a:rPr lang="en-US" sz="2800" dirty="0" smtClean="0"/>
              <a:t> approaches point </a:t>
            </a:r>
            <a:r>
              <a:rPr lang="en-US" sz="2800" i="1" dirty="0" smtClean="0"/>
              <a:t>P</a:t>
            </a:r>
            <a:r>
              <a:rPr lang="en-US" sz="2800" dirty="0" smtClean="0"/>
              <a:t>, the slope of the secant line approaches the slope of the tangent line.  When such a “limiting position” exists, the slope of the tangent line is said to be the limit of the slope of the secant line.</a:t>
            </a:r>
            <a:endParaRPr lang="en-US" sz="2800" i="1" dirty="0" smtClean="0"/>
          </a:p>
          <a:p>
            <a:pPr algn="ctr">
              <a:buNone/>
            </a:pPr>
            <a:r>
              <a:rPr lang="en-US" sz="2800" dirty="0" smtClean="0"/>
              <a:t>EXAMPLE</a:t>
            </a:r>
          </a:p>
          <a:p>
            <a:pPr>
              <a:buNone/>
            </a:pPr>
            <a:r>
              <a:rPr lang="en-US" sz="2800" dirty="0" smtClean="0"/>
              <a:t>The following points lie on the graph of </a:t>
            </a:r>
            <a:r>
              <a:rPr lang="en-US" sz="2800" i="1" dirty="0" smtClean="0"/>
              <a:t>f(x) = x</a:t>
            </a:r>
            <a:r>
              <a:rPr lang="en-US" sz="2800" i="1" baseline="30000" dirty="0" smtClean="0"/>
              <a:t>2</a:t>
            </a:r>
          </a:p>
          <a:p>
            <a:pPr>
              <a:buNone/>
            </a:pPr>
            <a:r>
              <a:rPr lang="en-US" sz="2800" i="1" dirty="0" smtClean="0"/>
              <a:t>Q</a:t>
            </a:r>
            <a:r>
              <a:rPr lang="en-US" sz="2800" i="1" baseline="-25000" dirty="0" smtClean="0"/>
              <a:t>1</a:t>
            </a:r>
            <a:r>
              <a:rPr lang="en-US" sz="2800" i="1" dirty="0" smtClean="0"/>
              <a:t>(1.5, f(1.5), Q</a:t>
            </a:r>
            <a:r>
              <a:rPr lang="en-US" sz="2800" i="1" baseline="-25000" dirty="0" smtClean="0"/>
              <a:t>2</a:t>
            </a:r>
            <a:r>
              <a:rPr lang="en-US" sz="2800" i="1" dirty="0" smtClean="0"/>
              <a:t>(1.1,f(1.1), Q</a:t>
            </a:r>
            <a:r>
              <a:rPr lang="en-US" sz="2800" i="1" baseline="-25000" dirty="0" smtClean="0"/>
              <a:t>3</a:t>
            </a:r>
            <a:r>
              <a:rPr lang="en-US" sz="2800" i="1" dirty="0" smtClean="0"/>
              <a:t>,(1.01,f(1.01),Q</a:t>
            </a:r>
            <a:r>
              <a:rPr lang="en-US" sz="2800" i="1" baseline="-25000" dirty="0" smtClean="0"/>
              <a:t>4</a:t>
            </a:r>
            <a:r>
              <a:rPr lang="en-US" sz="2800" i="1" dirty="0" smtClean="0"/>
              <a:t>(1.001, f(1.001) and Q</a:t>
            </a:r>
            <a:r>
              <a:rPr lang="en-US" sz="2800" i="1" baseline="-25000" dirty="0" smtClean="0"/>
              <a:t>5</a:t>
            </a:r>
            <a:r>
              <a:rPr lang="en-US" sz="2800" i="1" dirty="0" smtClean="0"/>
              <a:t>(1.0001, f(1.0001)</a:t>
            </a:r>
          </a:p>
          <a:p>
            <a:pPr>
              <a:buNone/>
            </a:pPr>
            <a:r>
              <a:rPr lang="en-US" sz="2800" b="1" dirty="0" smtClean="0"/>
              <a:t>Estimate the slope of the tangent line of </a:t>
            </a:r>
            <a:r>
              <a:rPr lang="en-US" sz="2800" b="1" i="1" dirty="0" smtClean="0"/>
              <a:t>f </a:t>
            </a:r>
            <a:r>
              <a:rPr lang="en-US" sz="3200" b="1" dirty="0" smtClean="0"/>
              <a:t>at point </a:t>
            </a:r>
            <a:r>
              <a:rPr lang="en-US" sz="3200" b="1" i="1" dirty="0" smtClean="0"/>
              <a:t>P</a:t>
            </a:r>
          </a:p>
          <a:p>
            <a:pPr>
              <a:buNone/>
            </a:pPr>
            <a:endParaRPr lang="en-US" sz="2800" i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The Area Problem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Find the area of a plane region bounded by the graphs of functions.  This problem can be solved with a limit process.  In this case, the limit process is  applied to the area of a rectangle to find the area of a general region.</a:t>
            </a:r>
          </a:p>
          <a:p>
            <a:pPr>
              <a:buNone/>
            </a:pPr>
            <a:r>
              <a:rPr lang="en-US" dirty="0" smtClean="0"/>
              <a:t>Consider the region bounded by the graph of the function </a:t>
            </a:r>
            <a:r>
              <a:rPr lang="en-US" i="1" dirty="0" smtClean="0"/>
              <a:t>y = f(x), </a:t>
            </a:r>
            <a:r>
              <a:rPr lang="en-US" dirty="0" smtClean="0"/>
              <a:t>the</a:t>
            </a:r>
            <a:r>
              <a:rPr lang="en-US" i="1" dirty="0" smtClean="0"/>
              <a:t> x-</a:t>
            </a:r>
            <a:r>
              <a:rPr lang="en-US" dirty="0" smtClean="0"/>
              <a:t>axis</a:t>
            </a:r>
            <a:r>
              <a:rPr lang="en-US" i="1" dirty="0" smtClean="0"/>
              <a:t>, </a:t>
            </a:r>
            <a:r>
              <a:rPr lang="en-US" dirty="0" smtClean="0"/>
              <a:t>and the vertical lines </a:t>
            </a:r>
            <a:r>
              <a:rPr lang="en-US" i="1" dirty="0" smtClean="0"/>
              <a:t>x = a </a:t>
            </a:r>
            <a:r>
              <a:rPr lang="en-US" dirty="0" smtClean="0"/>
              <a:t>and</a:t>
            </a:r>
            <a:r>
              <a:rPr lang="en-US" i="1" dirty="0" smtClean="0"/>
              <a:t> x= b</a:t>
            </a:r>
          </a:p>
          <a:p>
            <a:pPr>
              <a:buNone/>
            </a:pPr>
            <a:r>
              <a:rPr lang="en-US" dirty="0" smtClean="0"/>
              <a:t>You can approximate the area of the region  with several rectangular regions, the more rectangles, the better the approximation</a:t>
            </a:r>
          </a:p>
          <a:p>
            <a:pPr>
              <a:buNone/>
            </a:pPr>
            <a:r>
              <a:rPr lang="en-US" dirty="0" smtClean="0"/>
              <a:t>Your goal is to determine the limit of the sum of the areas of the rectangles as the number of rectangles increase without bound.</a:t>
            </a:r>
          </a:p>
          <a:p>
            <a:pPr>
              <a:buNone/>
            </a:pPr>
            <a:endParaRPr lang="en-US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Area Problem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Consider the region bounded by the graphs of </a:t>
            </a:r>
            <a:r>
              <a:rPr lang="en-US" sz="3600" i="1" dirty="0" smtClean="0"/>
              <a:t>f(x) = x</a:t>
            </a:r>
            <a:r>
              <a:rPr lang="en-US" sz="3600" i="1" baseline="30000" dirty="0" smtClean="0"/>
              <a:t>2</a:t>
            </a:r>
            <a:r>
              <a:rPr lang="en-US" sz="3600" i="1" dirty="0" smtClean="0"/>
              <a:t>, y = 0, and x = </a:t>
            </a:r>
            <a:r>
              <a:rPr lang="en-US" sz="3600" dirty="0" smtClean="0"/>
              <a:t>1</a:t>
            </a:r>
          </a:p>
          <a:p>
            <a:pPr>
              <a:buNone/>
            </a:pPr>
            <a:r>
              <a:rPr lang="en-US" sz="3600" dirty="0" smtClean="0"/>
              <a:t>First inscribe a set of rectangles, then circumscribe a set of rectangles.</a:t>
            </a:r>
          </a:p>
          <a:p>
            <a:pPr>
              <a:buNone/>
            </a:pPr>
            <a:r>
              <a:rPr lang="en-US" sz="3600" dirty="0" smtClean="0"/>
              <a:t>Find the sum of the areas of each set of rectangles</a:t>
            </a:r>
          </a:p>
          <a:p>
            <a:pPr>
              <a:buNone/>
            </a:pPr>
            <a:r>
              <a:rPr lang="en-US" sz="3600" dirty="0" smtClean="0"/>
              <a:t>Use your results to approximate the area of the region</a:t>
            </a:r>
          </a:p>
          <a:p>
            <a:pPr>
              <a:buNone/>
            </a:pPr>
            <a:endParaRPr lang="en-US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3.2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Finding Limits Graphically and Numerically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961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An Introduction to Limits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915400" cy="48768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800" dirty="0" smtClean="0"/>
              <a:t>Let </a:t>
            </a:r>
            <a:r>
              <a:rPr lang="en-US" sz="2800" i="1" dirty="0" smtClean="0"/>
              <a:t>f(x) = (x</a:t>
            </a:r>
            <a:r>
              <a:rPr lang="en-US" sz="2800" i="1" baseline="30000" dirty="0" smtClean="0"/>
              <a:t>3</a:t>
            </a:r>
            <a:r>
              <a:rPr lang="en-US" sz="2800" i="1" dirty="0" smtClean="0"/>
              <a:t> – </a:t>
            </a:r>
            <a:r>
              <a:rPr lang="en-US" sz="2800" dirty="0" smtClean="0"/>
              <a:t>1</a:t>
            </a:r>
            <a:r>
              <a:rPr lang="en-US" sz="2800" i="1" dirty="0" smtClean="0"/>
              <a:t>)/(x – </a:t>
            </a:r>
            <a:r>
              <a:rPr lang="en-US" sz="2800" dirty="0" smtClean="0"/>
              <a:t>1</a:t>
            </a:r>
            <a:r>
              <a:rPr lang="en-US" sz="2800" i="1" dirty="0" smtClean="0"/>
              <a:t>), </a:t>
            </a:r>
            <a:r>
              <a:rPr lang="en-US" sz="2800" dirty="0" smtClean="0"/>
              <a:t>however</a:t>
            </a:r>
            <a:r>
              <a:rPr lang="en-US" sz="2800" i="1" dirty="0" smtClean="0"/>
              <a:t> x ≠ </a:t>
            </a:r>
            <a:r>
              <a:rPr lang="en-US" sz="2800" dirty="0" smtClean="0"/>
              <a:t>1</a:t>
            </a:r>
          </a:p>
          <a:p>
            <a:pPr>
              <a:buNone/>
            </a:pPr>
            <a:r>
              <a:rPr lang="en-US" sz="2800" dirty="0" smtClean="0"/>
              <a:t>Since you don’t know the behavior of the graph at </a:t>
            </a:r>
            <a:r>
              <a:rPr lang="en-US" sz="2800" i="1" dirty="0" smtClean="0"/>
              <a:t>x = </a:t>
            </a:r>
            <a:r>
              <a:rPr lang="en-US" sz="2800" dirty="0" smtClean="0"/>
              <a:t>1, use two sets of values, one set that approaches 1 from the left and one set that approaches 1 from the right.  Make a table.</a:t>
            </a:r>
          </a:p>
          <a:p>
            <a:pPr>
              <a:buNone/>
            </a:pPr>
            <a:r>
              <a:rPr lang="en-US" sz="2800" dirty="0" smtClean="0"/>
              <a:t>The graph of </a:t>
            </a:r>
            <a:r>
              <a:rPr lang="en-US" sz="2800" i="1" dirty="0" smtClean="0"/>
              <a:t>f</a:t>
            </a:r>
            <a:r>
              <a:rPr lang="en-US" sz="2800" dirty="0" smtClean="0"/>
              <a:t> is a parabola with a gap</a:t>
            </a:r>
          </a:p>
          <a:p>
            <a:pPr>
              <a:buNone/>
            </a:pPr>
            <a:r>
              <a:rPr lang="en-US" sz="2800" dirty="0" smtClean="0"/>
              <a:t>Although </a:t>
            </a:r>
            <a:r>
              <a:rPr lang="en-US" sz="2800" i="1" dirty="0" smtClean="0"/>
              <a:t>x</a:t>
            </a:r>
            <a:r>
              <a:rPr lang="en-US" sz="2800" dirty="0" smtClean="0"/>
              <a:t> cannot equal 1, you can move </a:t>
            </a:r>
            <a:r>
              <a:rPr lang="en-US" sz="2800" i="1" dirty="0" smtClean="0"/>
              <a:t>x</a:t>
            </a:r>
            <a:r>
              <a:rPr lang="en-US" sz="2800" dirty="0" smtClean="0"/>
              <a:t> arbitrarily close to 1, and as a result  </a:t>
            </a:r>
            <a:r>
              <a:rPr lang="en-US" sz="2800" i="1" dirty="0" smtClean="0"/>
              <a:t>f(x) </a:t>
            </a:r>
            <a:r>
              <a:rPr lang="en-US" sz="2800" dirty="0" smtClean="0"/>
              <a:t>moves arbitrarily close to </a:t>
            </a:r>
            <a:r>
              <a:rPr lang="en-US" sz="2800" i="1" dirty="0" smtClean="0"/>
              <a:t>????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An Introduction to Limits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Using limit notation you can write:</a:t>
            </a:r>
          </a:p>
          <a:p>
            <a:pPr>
              <a:buNone/>
            </a:pPr>
            <a:endParaRPr lang="en-US" sz="3200" i="1" dirty="0"/>
          </a:p>
          <a:p>
            <a:pPr>
              <a:buNone/>
            </a:pPr>
            <a:r>
              <a:rPr lang="en-US" sz="3200" i="1" dirty="0" err="1" smtClean="0"/>
              <a:t>lim</a:t>
            </a:r>
            <a:r>
              <a:rPr lang="en-US" sz="3200" i="1" dirty="0" smtClean="0"/>
              <a:t>  f(x) = 3</a:t>
            </a:r>
          </a:p>
          <a:p>
            <a:pPr>
              <a:buNone/>
            </a:pPr>
            <a:r>
              <a:rPr lang="en-US" sz="3200" i="1" baseline="30000" dirty="0" smtClean="0"/>
              <a:t>x→</a:t>
            </a:r>
            <a:r>
              <a:rPr lang="en-US" sz="3200" baseline="30000" dirty="0" smtClean="0"/>
              <a:t>1</a:t>
            </a:r>
          </a:p>
          <a:p>
            <a:pPr>
              <a:buNone/>
            </a:pPr>
            <a:endParaRPr lang="en-US" sz="3200" i="1" baseline="30000" dirty="0"/>
          </a:p>
          <a:p>
            <a:pPr>
              <a:buNone/>
            </a:pPr>
            <a:r>
              <a:rPr lang="en-US" sz="3200" dirty="0" smtClean="0"/>
              <a:t>Therefore, if </a:t>
            </a:r>
            <a:r>
              <a:rPr lang="en-US" sz="3200" i="1" dirty="0" smtClean="0"/>
              <a:t>f(x) </a:t>
            </a:r>
            <a:r>
              <a:rPr lang="en-US" sz="3200" dirty="0" smtClean="0"/>
              <a:t>becomes arbitrarily close to a single</a:t>
            </a:r>
            <a:r>
              <a:rPr lang="en-US" sz="3200" i="1" dirty="0" smtClean="0"/>
              <a:t> L </a:t>
            </a:r>
            <a:r>
              <a:rPr lang="en-US" sz="3200" dirty="0" smtClean="0"/>
              <a:t>as</a:t>
            </a:r>
            <a:r>
              <a:rPr lang="en-US" sz="3200" i="1" dirty="0" smtClean="0"/>
              <a:t> x </a:t>
            </a:r>
            <a:r>
              <a:rPr lang="en-US" sz="3200" dirty="0" smtClean="0"/>
              <a:t>approaches</a:t>
            </a:r>
            <a:r>
              <a:rPr lang="en-US" sz="3200" i="1" dirty="0" smtClean="0"/>
              <a:t> c </a:t>
            </a:r>
            <a:r>
              <a:rPr lang="en-US" sz="3200" dirty="0" smtClean="0"/>
              <a:t>from either side, the limit of </a:t>
            </a:r>
            <a:r>
              <a:rPr lang="en-US" sz="3200" i="1" dirty="0" smtClean="0"/>
              <a:t>f(x), </a:t>
            </a:r>
            <a:r>
              <a:rPr lang="en-US" sz="3200" dirty="0" smtClean="0"/>
              <a:t>as</a:t>
            </a:r>
            <a:r>
              <a:rPr lang="en-US" sz="3200" i="1" dirty="0" smtClean="0"/>
              <a:t> x </a:t>
            </a:r>
            <a:r>
              <a:rPr lang="en-US" sz="3200" dirty="0" smtClean="0"/>
              <a:t>approaches</a:t>
            </a:r>
            <a:r>
              <a:rPr lang="en-US" sz="3200" i="1" dirty="0" smtClean="0"/>
              <a:t> c, </a:t>
            </a:r>
            <a:r>
              <a:rPr lang="en-US" sz="3200" dirty="0" smtClean="0"/>
              <a:t>is</a:t>
            </a:r>
            <a:r>
              <a:rPr lang="en-US" sz="3200" i="1" dirty="0" smtClean="0"/>
              <a:t> L </a:t>
            </a:r>
            <a:r>
              <a:rPr lang="en-US" sz="3200" dirty="0" smtClean="0"/>
              <a:t>and is written</a:t>
            </a:r>
          </a:p>
          <a:p>
            <a:pPr>
              <a:buNone/>
            </a:pPr>
            <a:r>
              <a:rPr lang="en-US" sz="3200" i="1" dirty="0" smtClean="0"/>
              <a:t>				</a:t>
            </a:r>
            <a:r>
              <a:rPr lang="en-US" sz="3200" b="1" i="1" dirty="0" err="1" smtClean="0"/>
              <a:t>lim</a:t>
            </a:r>
            <a:r>
              <a:rPr lang="en-US" sz="3200" b="1" i="1" dirty="0" smtClean="0"/>
              <a:t>  f(x) = L</a:t>
            </a:r>
          </a:p>
          <a:p>
            <a:pPr>
              <a:buNone/>
            </a:pPr>
            <a:r>
              <a:rPr lang="en-US" sz="3200" b="1" i="1" baseline="30000" dirty="0" smtClean="0"/>
              <a:t>     				</a:t>
            </a:r>
            <a:r>
              <a:rPr lang="en-US" sz="3200" b="1" i="1" baseline="30000" dirty="0" err="1" smtClean="0"/>
              <a:t>x→c</a:t>
            </a:r>
            <a:endParaRPr lang="en-US" sz="3200" b="1" i="1" baseline="30000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9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Estimate the limit of each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i="1" dirty="0" smtClean="0"/>
              <a:t>f(x) = x/((x + </a:t>
            </a:r>
            <a:r>
              <a:rPr lang="en-US" sz="4000" dirty="0" smtClean="0"/>
              <a:t>1</a:t>
            </a:r>
            <a:r>
              <a:rPr lang="en-US" sz="4000" i="1" dirty="0" smtClean="0"/>
              <a:t>)</a:t>
            </a:r>
            <a:r>
              <a:rPr lang="en-US" sz="4000" i="1" baseline="30000" dirty="0" smtClean="0"/>
              <a:t>½</a:t>
            </a:r>
            <a:r>
              <a:rPr lang="en-US" sz="4000" i="1" dirty="0" smtClean="0"/>
              <a:t> - </a:t>
            </a:r>
            <a:r>
              <a:rPr lang="en-US" sz="4000" dirty="0" smtClean="0"/>
              <a:t>1</a:t>
            </a:r>
            <a:r>
              <a:rPr lang="en-US" sz="4000" i="1" dirty="0" smtClean="0"/>
              <a:t>) at 0</a:t>
            </a:r>
          </a:p>
          <a:p>
            <a:pPr marL="514350" indent="-514350">
              <a:buFont typeface="+mj-lt"/>
              <a:buAutoNum type="arabicPeriod"/>
            </a:pPr>
            <a:endParaRPr lang="en-US" sz="4000" i="1" dirty="0"/>
          </a:p>
          <a:p>
            <a:pPr marL="514350" indent="-514350">
              <a:buFont typeface="+mj-lt"/>
              <a:buAutoNum type="arabicPeriod"/>
            </a:pPr>
            <a:r>
              <a:rPr lang="en-US" sz="4000" i="1" dirty="0" smtClean="0"/>
              <a:t>f(x) = </a:t>
            </a:r>
            <a:r>
              <a:rPr lang="en-US" sz="4000" dirty="0" smtClean="0"/>
              <a:t>1</a:t>
            </a:r>
            <a:r>
              <a:rPr lang="en-US" sz="4000" i="1" dirty="0" smtClean="0"/>
              <a:t>/x</a:t>
            </a:r>
            <a:r>
              <a:rPr lang="en-US" sz="4000" i="1" baseline="30000" dirty="0" smtClean="0"/>
              <a:t>2  </a:t>
            </a:r>
            <a:r>
              <a:rPr lang="en-US" sz="4000" i="1" dirty="0" smtClean="0"/>
              <a:t> at 0</a:t>
            </a:r>
          </a:p>
          <a:p>
            <a:pPr marL="514350" indent="-514350">
              <a:buFont typeface="+mj-lt"/>
              <a:buAutoNum type="arabicPeriod"/>
            </a:pPr>
            <a:endParaRPr lang="en-US" sz="4000" i="1" baseline="30000" dirty="0"/>
          </a:p>
          <a:p>
            <a:pPr marL="514350" indent="-514350">
              <a:buFont typeface="+mj-lt"/>
              <a:buAutoNum type="arabicPeriod"/>
            </a:pPr>
            <a:r>
              <a:rPr lang="en-US" sz="4000" i="1" dirty="0" smtClean="0"/>
              <a:t>f(x) = x</a:t>
            </a:r>
            <a:r>
              <a:rPr lang="en-US" sz="4000" i="1" baseline="30000" dirty="0" smtClean="0"/>
              <a:t>2</a:t>
            </a:r>
            <a:r>
              <a:rPr lang="en-US" sz="4000" i="1" dirty="0" smtClean="0"/>
              <a:t> at 2</a:t>
            </a:r>
          </a:p>
          <a:p>
            <a:pPr marL="514350" indent="-514350">
              <a:buFont typeface="+mj-lt"/>
              <a:buAutoNum type="arabicPeriod"/>
            </a:pPr>
            <a:endParaRPr lang="en-US" i="1" dirty="0"/>
          </a:p>
          <a:p>
            <a:pPr marL="514350" indent="-514350">
              <a:buFont typeface="+mj-lt"/>
              <a:buAutoNum type="arabicPeriod"/>
            </a:pPr>
            <a:endParaRPr lang="en-US" i="1" dirty="0"/>
          </a:p>
          <a:p>
            <a:pPr marL="514350" indent="-514350">
              <a:buFont typeface="+mj-lt"/>
              <a:buAutoNum type="arabicPeriod"/>
            </a:pPr>
            <a:endParaRPr lang="en-US" i="1" dirty="0"/>
          </a:p>
          <a:p>
            <a:pPr marL="514350" indent="-514350">
              <a:buFont typeface="+mj-lt"/>
              <a:buAutoNum type="arabicPeriod" startAt="2"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3.3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Evaluating Limits Analytically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43712"/>
          </a:xfrm>
        </p:spPr>
        <p:txBody>
          <a:bodyPr>
            <a:normAutofit/>
          </a:bodyPr>
          <a:lstStyle/>
          <a:p>
            <a:r>
              <a:rPr lang="en-US" dirty="0" smtClean="0"/>
              <a:t>Some Basic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4582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Let </a:t>
            </a:r>
            <a:r>
              <a:rPr lang="en-US" sz="3200" i="1" dirty="0" smtClean="0"/>
              <a:t>b</a:t>
            </a:r>
            <a:r>
              <a:rPr lang="en-US" sz="3200" dirty="0" smtClean="0"/>
              <a:t> and </a:t>
            </a:r>
            <a:r>
              <a:rPr lang="en-US" sz="3200" i="1" dirty="0" smtClean="0"/>
              <a:t>c</a:t>
            </a:r>
            <a:r>
              <a:rPr lang="en-US" sz="3200" dirty="0" smtClean="0"/>
              <a:t> be real numbers and let n be a positive integer</a:t>
            </a:r>
          </a:p>
          <a:p>
            <a:pPr marL="514350" indent="-514350">
              <a:buNone/>
            </a:pPr>
            <a:r>
              <a:rPr lang="en-US" sz="3200" i="1" dirty="0" smtClean="0"/>
              <a:t>   	</a:t>
            </a:r>
          </a:p>
          <a:p>
            <a:pPr marL="514350" indent="-514350">
              <a:buNone/>
            </a:pPr>
            <a:r>
              <a:rPr lang="en-US" sz="3200" i="1" dirty="0" err="1" smtClean="0"/>
              <a:t>lim</a:t>
            </a:r>
            <a:r>
              <a:rPr lang="en-US" sz="3200" i="1" dirty="0" smtClean="0"/>
              <a:t> b = b</a:t>
            </a:r>
          </a:p>
          <a:p>
            <a:pPr>
              <a:buNone/>
            </a:pPr>
            <a:r>
              <a:rPr lang="en-US" sz="3200" i="1" baseline="30000" dirty="0" smtClean="0"/>
              <a:t>	  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>
              <a:buNone/>
            </a:pPr>
            <a:endParaRPr lang="en-US" sz="3200" i="1" baseline="30000" dirty="0" smtClean="0"/>
          </a:p>
          <a:p>
            <a:pPr>
              <a:buNone/>
            </a:pPr>
            <a:r>
              <a:rPr lang="en-US" sz="3200" i="1" baseline="30000" dirty="0" smtClean="0"/>
              <a:t>	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x = c</a:t>
            </a:r>
          </a:p>
          <a:p>
            <a:pPr>
              <a:buNone/>
            </a:pPr>
            <a:r>
              <a:rPr lang="en-US" sz="3200" i="1" baseline="30000" dirty="0" smtClean="0"/>
              <a:t>	  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>
              <a:buNone/>
            </a:pPr>
            <a:endParaRPr lang="en-US" sz="3200" i="1" baseline="30000" dirty="0" smtClean="0"/>
          </a:p>
          <a:p>
            <a:pPr>
              <a:buNone/>
            </a:pPr>
            <a:r>
              <a:rPr lang="en-US" sz="3200" i="1" dirty="0" smtClean="0"/>
              <a:t>  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x</a:t>
            </a:r>
            <a:r>
              <a:rPr lang="en-US" sz="3200" i="1" baseline="30000" dirty="0" err="1" smtClean="0"/>
              <a:t>n</a:t>
            </a:r>
            <a:r>
              <a:rPr lang="en-US" sz="3200" i="1" dirty="0" smtClean="0"/>
              <a:t> = </a:t>
            </a:r>
            <a:r>
              <a:rPr lang="en-US" sz="3200" i="1" dirty="0" err="1" smtClean="0"/>
              <a:t>c</a:t>
            </a:r>
            <a:r>
              <a:rPr lang="en-US" sz="3200" i="1" baseline="30000" dirty="0" err="1" smtClean="0"/>
              <a:t>n</a:t>
            </a:r>
            <a:endParaRPr lang="en-US" sz="3200" i="1" baseline="30000" dirty="0" smtClean="0"/>
          </a:p>
          <a:p>
            <a:pPr>
              <a:buNone/>
            </a:pPr>
            <a:r>
              <a:rPr lang="en-US" sz="3200" i="1" baseline="30000" dirty="0" smtClean="0"/>
              <a:t>	   </a:t>
            </a:r>
            <a:r>
              <a:rPr lang="en-US" sz="3200" i="1" baseline="30000" dirty="0" err="1" smtClean="0"/>
              <a:t>x→c</a:t>
            </a:r>
            <a:endParaRPr lang="en-US" i="1" baseline="30000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19912"/>
          </a:xfrm>
        </p:spPr>
        <p:txBody>
          <a:bodyPr>
            <a:normAutofit/>
          </a:bodyPr>
          <a:lstStyle/>
          <a:p>
            <a:r>
              <a:rPr lang="en-US" dirty="0" smtClean="0"/>
              <a:t>Properties of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3820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200" dirty="0" smtClean="0"/>
              <a:t>Let </a:t>
            </a:r>
            <a:r>
              <a:rPr lang="en-US" sz="3200" i="1" dirty="0" smtClean="0"/>
              <a:t>b</a:t>
            </a:r>
            <a:r>
              <a:rPr lang="en-US" sz="3200" dirty="0" smtClean="0"/>
              <a:t> and </a:t>
            </a:r>
            <a:r>
              <a:rPr lang="en-US" sz="3200" i="1" dirty="0" smtClean="0"/>
              <a:t>c</a:t>
            </a:r>
            <a:r>
              <a:rPr lang="en-US" sz="3200" dirty="0" smtClean="0"/>
              <a:t> be real numbers and let n be a positive integer, and let </a:t>
            </a:r>
            <a:r>
              <a:rPr lang="en-US" sz="3200" i="1" dirty="0" smtClean="0"/>
              <a:t>f</a:t>
            </a:r>
            <a:r>
              <a:rPr lang="en-US" sz="3200" dirty="0" smtClean="0"/>
              <a:t> and </a:t>
            </a:r>
            <a:r>
              <a:rPr lang="en-US" sz="3200" i="1" dirty="0" smtClean="0"/>
              <a:t>g</a:t>
            </a:r>
            <a:r>
              <a:rPr lang="en-US" sz="3200" dirty="0" smtClean="0"/>
              <a:t> be function with the following limits</a:t>
            </a:r>
          </a:p>
          <a:p>
            <a:pPr marL="514350" indent="-514350">
              <a:buNone/>
            </a:pPr>
            <a:r>
              <a:rPr lang="en-US" sz="3200" i="1" dirty="0" smtClean="0"/>
              <a:t>   </a:t>
            </a:r>
          </a:p>
          <a:p>
            <a:pPr marL="514350" indent="-514350">
              <a:buNone/>
            </a:pPr>
            <a:r>
              <a:rPr lang="en-US" sz="3200" i="1" dirty="0" smtClean="0"/>
              <a:t>	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f(x) = L       </a:t>
            </a:r>
            <a:r>
              <a:rPr lang="en-US" sz="3200" dirty="0" smtClean="0"/>
              <a:t>and</a:t>
            </a:r>
            <a:r>
              <a:rPr lang="en-US" sz="3200" i="1" dirty="0" smtClean="0"/>
              <a:t> 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g(x) = K</a:t>
            </a:r>
          </a:p>
          <a:p>
            <a:pPr>
              <a:buNone/>
            </a:pPr>
            <a:r>
              <a:rPr lang="en-US" sz="3200" i="1" baseline="30000" dirty="0" smtClean="0"/>
              <a:t>	          </a:t>
            </a:r>
            <a:r>
              <a:rPr lang="en-US" sz="3200" i="1" baseline="30000" dirty="0" err="1" smtClean="0"/>
              <a:t>x→c</a:t>
            </a:r>
            <a:r>
              <a:rPr lang="en-US" sz="3200" i="1" baseline="30000" dirty="0" smtClean="0"/>
              <a:t>	 </a:t>
            </a:r>
            <a:r>
              <a:rPr lang="en-US" sz="3200" i="1" dirty="0" smtClean="0"/>
              <a:t>            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Scalar multiple: 	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[bf(x) = </a:t>
            </a:r>
            <a:r>
              <a:rPr lang="en-US" sz="3200" i="1" dirty="0" err="1" smtClean="0"/>
              <a:t>bL</a:t>
            </a:r>
            <a:endParaRPr lang="en-US" sz="3200" i="1" dirty="0" smtClean="0"/>
          </a:p>
          <a:p>
            <a:pPr marL="514350" indent="-514350">
              <a:buNone/>
            </a:pPr>
            <a:r>
              <a:rPr lang="en-US" sz="3200" dirty="0" smtClean="0"/>
              <a:t>                                            </a:t>
            </a:r>
            <a:r>
              <a:rPr lang="en-US" sz="3200" i="1" baseline="30000" dirty="0" smtClean="0"/>
              <a:t>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 smtClean="0"/>
              <a:t>Sum or difference:	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[f(x) ± g(x)] =  L ± K</a:t>
            </a:r>
          </a:p>
          <a:p>
            <a:pPr marL="514350" indent="-514350">
              <a:buNone/>
            </a:pPr>
            <a:r>
              <a:rPr lang="en-US" sz="3200" dirty="0" smtClean="0"/>
              <a:t>                                 </a:t>
            </a:r>
            <a:r>
              <a:rPr lang="en-US" sz="3200" i="1" baseline="30000" dirty="0" smtClean="0"/>
              <a:t>	  </a:t>
            </a:r>
            <a:r>
              <a:rPr lang="en-US" sz="3200" i="1" dirty="0" smtClean="0"/>
              <a:t>     </a:t>
            </a:r>
            <a:r>
              <a:rPr lang="en-US" sz="3200" i="1" baseline="30000" dirty="0" smtClean="0"/>
              <a:t>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US" sz="3200" dirty="0" smtClean="0"/>
              <a:t>Product:		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[f(x) g(x)] =  LK</a:t>
            </a:r>
          </a:p>
          <a:p>
            <a:pPr>
              <a:buNone/>
            </a:pPr>
            <a:r>
              <a:rPr lang="en-US" sz="3200" i="1" baseline="30000" dirty="0" smtClean="0"/>
              <a:t>	                                                           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sz="3200" dirty="0" smtClean="0"/>
              <a:t>Quotient:                      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[f(x)/g(x)] =  L/K   </a:t>
            </a:r>
            <a:r>
              <a:rPr lang="en-US" sz="3200" dirty="0" smtClean="0"/>
              <a:t>provided</a:t>
            </a:r>
            <a:r>
              <a:rPr lang="en-US" sz="3200" i="1" dirty="0" smtClean="0"/>
              <a:t> K ≠ 0 </a:t>
            </a:r>
          </a:p>
          <a:p>
            <a:pPr>
              <a:buNone/>
            </a:pPr>
            <a:r>
              <a:rPr lang="en-US" sz="3200" i="1" dirty="0" smtClean="0"/>
              <a:t>                                            </a:t>
            </a:r>
            <a:r>
              <a:rPr lang="en-US" sz="3200" i="1" baseline="30000" dirty="0" smtClean="0"/>
              <a:t>     </a:t>
            </a:r>
            <a:r>
              <a:rPr lang="en-US" sz="3200" i="1" baseline="30000" dirty="0" err="1" smtClean="0"/>
              <a:t>x→c</a:t>
            </a:r>
            <a:endParaRPr lang="en-US" sz="3200" i="1" baseline="30000" dirty="0" smtClean="0"/>
          </a:p>
          <a:p>
            <a:pPr marL="514350" indent="-514350">
              <a:buFont typeface="+mj-lt"/>
              <a:buAutoNum type="arabicPeriod" startAt="5"/>
            </a:pPr>
            <a:r>
              <a:rPr lang="en-US" sz="3200" dirty="0" smtClean="0"/>
              <a:t>Power</a:t>
            </a:r>
            <a:r>
              <a:rPr lang="en-US" sz="3200" i="1" dirty="0" smtClean="0"/>
              <a:t>:                          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[f(x) </a:t>
            </a:r>
            <a:r>
              <a:rPr lang="en-US" sz="3200" i="1" baseline="30000" dirty="0" smtClean="0"/>
              <a:t>n</a:t>
            </a:r>
            <a:r>
              <a:rPr lang="en-US" sz="3200" i="1" dirty="0" smtClean="0"/>
              <a:t>)] =  </a:t>
            </a:r>
            <a:r>
              <a:rPr lang="en-US" sz="3200" i="1" dirty="0" err="1" smtClean="0"/>
              <a:t>L</a:t>
            </a:r>
            <a:r>
              <a:rPr lang="en-US" sz="3200" i="1" baseline="30000" dirty="0" err="1" smtClean="0"/>
              <a:t>n</a:t>
            </a:r>
            <a:endParaRPr lang="en-US" i="1" baseline="30000" dirty="0" smtClean="0"/>
          </a:p>
          <a:p>
            <a:pPr>
              <a:buNone/>
            </a:pPr>
            <a:r>
              <a:rPr lang="en-US" i="1" dirty="0" smtClean="0"/>
              <a:t>                                                           </a:t>
            </a:r>
            <a:r>
              <a:rPr lang="en-US" i="1" baseline="30000" dirty="0" err="1" smtClean="0"/>
              <a:t>x→c</a:t>
            </a:r>
            <a:endParaRPr lang="en-US" i="1" dirty="0" smtClean="0"/>
          </a:p>
          <a:p>
            <a:pPr>
              <a:buNone/>
            </a:pPr>
            <a:endParaRPr lang="en-US" i="1" baseline="30000" dirty="0" smtClean="0"/>
          </a:p>
          <a:p>
            <a:pPr>
              <a:buNone/>
            </a:pPr>
            <a:endParaRPr lang="en-US" i="1" baseline="30000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Find the limit of each polynomial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i="1" dirty="0" err="1" smtClean="0"/>
              <a:t>lim</a:t>
            </a:r>
            <a:r>
              <a:rPr lang="en-US" sz="4400" i="1" dirty="0" smtClean="0"/>
              <a:t> (4x</a:t>
            </a:r>
            <a:r>
              <a:rPr lang="en-US" sz="4400" i="1" baseline="30000" dirty="0" smtClean="0"/>
              <a:t>2</a:t>
            </a:r>
            <a:r>
              <a:rPr lang="en-US" sz="4400" i="1" dirty="0" smtClean="0"/>
              <a:t> + 3)</a:t>
            </a:r>
          </a:p>
          <a:p>
            <a:pPr marL="514350" indent="-514350">
              <a:buNone/>
            </a:pPr>
            <a:r>
              <a:rPr lang="en-US" sz="4400" i="1" dirty="0" smtClean="0"/>
              <a:t>      </a:t>
            </a:r>
            <a:r>
              <a:rPr lang="en-US" sz="4400" i="1" baseline="30000" dirty="0" smtClean="0"/>
              <a:t>x→2</a:t>
            </a:r>
            <a:endParaRPr lang="en-US" sz="4400" i="1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n-US" sz="4400" i="1" dirty="0" smtClean="0"/>
              <a:t>   </a:t>
            </a:r>
            <a:r>
              <a:rPr lang="en-US" sz="4400" i="1" dirty="0" err="1" smtClean="0"/>
              <a:t>lim</a:t>
            </a:r>
            <a:r>
              <a:rPr lang="en-US" sz="4400" i="1" dirty="0" smtClean="0"/>
              <a:t> (x</a:t>
            </a:r>
            <a:r>
              <a:rPr lang="en-US" sz="4400" i="1" baseline="30000" dirty="0" smtClean="0"/>
              <a:t>2</a:t>
            </a:r>
            <a:r>
              <a:rPr lang="en-US" sz="4400" i="1" dirty="0" smtClean="0"/>
              <a:t> + x + 2)</a:t>
            </a:r>
          </a:p>
          <a:p>
            <a:pPr marL="514350" indent="-514350">
              <a:buNone/>
            </a:pPr>
            <a:r>
              <a:rPr lang="en-US" sz="4400" i="1" dirty="0" smtClean="0"/>
              <a:t>          </a:t>
            </a:r>
            <a:r>
              <a:rPr lang="en-US" sz="4400" i="1" baseline="30000" dirty="0" smtClean="0"/>
              <a:t>x→</a:t>
            </a:r>
            <a:r>
              <a:rPr lang="en-US" sz="4400" baseline="30000" dirty="0" smtClean="0"/>
              <a:t>1</a:t>
            </a:r>
            <a:r>
              <a:rPr lang="en-US" sz="4400" i="1" dirty="0" smtClean="0"/>
              <a:t>  </a:t>
            </a:r>
            <a:endParaRPr lang="en-US" sz="4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99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Limits of Polynomial and Rational Functions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dirty="0" smtClean="0"/>
              <a:t>If </a:t>
            </a:r>
            <a:r>
              <a:rPr lang="en-US" sz="3600" i="1" dirty="0" smtClean="0"/>
              <a:t>p</a:t>
            </a:r>
            <a:r>
              <a:rPr lang="en-US" sz="3600" dirty="0" smtClean="0"/>
              <a:t> is a polynomial function and </a:t>
            </a:r>
            <a:r>
              <a:rPr lang="en-US" sz="3600" i="1" dirty="0" smtClean="0"/>
              <a:t>c</a:t>
            </a:r>
            <a:r>
              <a:rPr lang="en-US" sz="3600" dirty="0" smtClean="0"/>
              <a:t> is a real number, then</a:t>
            </a:r>
          </a:p>
          <a:p>
            <a:pPr marL="514350" indent="-514350">
              <a:buNone/>
            </a:pPr>
            <a:r>
              <a:rPr lang="en-US" sz="3600" i="1" dirty="0" smtClean="0"/>
              <a:t>   </a:t>
            </a:r>
          </a:p>
          <a:p>
            <a:pPr marL="514350" indent="-514350">
              <a:buNone/>
            </a:pPr>
            <a:r>
              <a:rPr lang="en-US" sz="3600" i="1" dirty="0" smtClean="0"/>
              <a:t>	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p(x) = p(c)</a:t>
            </a:r>
          </a:p>
          <a:p>
            <a:pPr>
              <a:buNone/>
            </a:pPr>
            <a:r>
              <a:rPr lang="en-US" sz="3600" i="1" baseline="30000" dirty="0" smtClean="0"/>
              <a:t>	          </a:t>
            </a:r>
            <a:r>
              <a:rPr lang="en-US" sz="3600" i="1" baseline="30000" dirty="0" err="1" smtClean="0"/>
              <a:t>x→c</a:t>
            </a:r>
            <a:r>
              <a:rPr lang="en-US" sz="3600" i="1" baseline="30000" dirty="0" smtClean="0"/>
              <a:t>	</a:t>
            </a:r>
          </a:p>
          <a:p>
            <a:pPr marL="514350" indent="-514350">
              <a:buNone/>
            </a:pPr>
            <a:r>
              <a:rPr lang="en-US" sz="3600" dirty="0" smtClean="0"/>
              <a:t>If </a:t>
            </a:r>
            <a:r>
              <a:rPr lang="en-US" sz="3600" i="1" dirty="0" smtClean="0"/>
              <a:t>r</a:t>
            </a:r>
            <a:r>
              <a:rPr lang="en-US" sz="3600" dirty="0" smtClean="0"/>
              <a:t> is a rational function given by </a:t>
            </a:r>
            <a:r>
              <a:rPr lang="en-US" sz="3600" i="1" dirty="0" smtClean="0"/>
              <a:t>r(x) = p(x)/q(x) </a:t>
            </a:r>
            <a:r>
              <a:rPr lang="en-US" sz="3600" dirty="0" smtClean="0"/>
              <a:t>and </a:t>
            </a:r>
            <a:r>
              <a:rPr lang="en-US" sz="3600" i="1" dirty="0" smtClean="0"/>
              <a:t>c</a:t>
            </a:r>
            <a:r>
              <a:rPr lang="en-US" sz="3600" dirty="0" smtClean="0"/>
              <a:t> is a real number such that </a:t>
            </a:r>
            <a:r>
              <a:rPr lang="en-US" sz="3600" i="1" dirty="0" smtClean="0"/>
              <a:t>q(c) ≠ 0</a:t>
            </a:r>
            <a:r>
              <a:rPr lang="en-US" sz="3600" dirty="0" smtClean="0"/>
              <a:t>, then</a:t>
            </a:r>
          </a:p>
          <a:p>
            <a:pPr marL="514350" indent="-514350">
              <a:buNone/>
            </a:pPr>
            <a:r>
              <a:rPr lang="en-US" sz="3600" i="1" dirty="0" err="1" smtClean="0"/>
              <a:t>lim</a:t>
            </a:r>
            <a:r>
              <a:rPr lang="en-US" sz="3600" i="1" dirty="0" smtClean="0"/>
              <a:t> r(x) = r(c) = p(c)/q(c)</a:t>
            </a:r>
          </a:p>
          <a:p>
            <a:pPr>
              <a:buNone/>
            </a:pPr>
            <a:r>
              <a:rPr lang="en-US" sz="3600" i="1" baseline="30000" dirty="0" smtClean="0"/>
              <a:t> </a:t>
            </a:r>
            <a:r>
              <a:rPr lang="en-US" sz="3600" i="1" baseline="30000" dirty="0" err="1" smtClean="0"/>
              <a:t>x→c</a:t>
            </a:r>
            <a:endParaRPr lang="en-US" i="1" baseline="30000" dirty="0" smtClean="0"/>
          </a:p>
          <a:p>
            <a:pPr>
              <a:buNone/>
            </a:pPr>
            <a:endParaRPr lang="en-US" i="1" baseline="30000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5400" dirty="0" smtClean="0"/>
              <a:t>Find the limit of the polynomial</a:t>
            </a:r>
          </a:p>
          <a:p>
            <a:pPr marL="514350" indent="-514350">
              <a:buNone/>
            </a:pPr>
            <a:r>
              <a:rPr lang="en-US" sz="5400" i="1" dirty="0" smtClean="0"/>
              <a:t>     </a:t>
            </a:r>
            <a:r>
              <a:rPr lang="en-US" sz="5400" i="1" dirty="0" err="1" smtClean="0"/>
              <a:t>lim</a:t>
            </a:r>
            <a:r>
              <a:rPr lang="en-US" sz="5400" i="1" dirty="0" smtClean="0"/>
              <a:t> (x</a:t>
            </a:r>
            <a:r>
              <a:rPr lang="en-US" sz="5400" i="1" baseline="30000" dirty="0" smtClean="0"/>
              <a:t>2</a:t>
            </a:r>
            <a:r>
              <a:rPr lang="en-US" sz="5400" i="1" dirty="0" smtClean="0"/>
              <a:t> + x + 2)/(x + 1)</a:t>
            </a:r>
          </a:p>
          <a:p>
            <a:pPr marL="514350" indent="-514350">
              <a:buNone/>
            </a:pPr>
            <a:r>
              <a:rPr lang="en-US" sz="5400" i="1" dirty="0" smtClean="0"/>
              <a:t>      </a:t>
            </a:r>
            <a:r>
              <a:rPr lang="en-US" sz="5400" i="1" baseline="30000" dirty="0" smtClean="0"/>
              <a:t>x→</a:t>
            </a:r>
            <a:r>
              <a:rPr lang="en-US" sz="5400" baseline="30000" dirty="0" smtClean="0"/>
              <a:t>1</a:t>
            </a:r>
            <a:endParaRPr lang="en-US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99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The Limit of a Function Involving a Radical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400" dirty="0" smtClean="0"/>
              <a:t>Let </a:t>
            </a:r>
            <a:r>
              <a:rPr lang="en-US" sz="4400" i="1" dirty="0" smtClean="0"/>
              <a:t>n</a:t>
            </a:r>
            <a:r>
              <a:rPr lang="en-US" sz="4400" dirty="0" smtClean="0"/>
              <a:t> be a positive integer.  The following limit is valid for </a:t>
            </a:r>
            <a:r>
              <a:rPr lang="en-US" sz="4400" i="1" dirty="0" smtClean="0"/>
              <a:t>c</a:t>
            </a:r>
            <a:r>
              <a:rPr lang="en-US" sz="4400" dirty="0" smtClean="0"/>
              <a:t> if </a:t>
            </a:r>
            <a:r>
              <a:rPr lang="en-US" sz="4400" i="1" dirty="0" smtClean="0"/>
              <a:t>n</a:t>
            </a:r>
            <a:r>
              <a:rPr lang="en-US" sz="4400" dirty="0" smtClean="0"/>
              <a:t> is odd and is valid for </a:t>
            </a:r>
            <a:r>
              <a:rPr lang="en-US" sz="4400" i="1" dirty="0" smtClean="0"/>
              <a:t>c&gt;0</a:t>
            </a:r>
            <a:r>
              <a:rPr lang="en-US" sz="4400" dirty="0" smtClean="0"/>
              <a:t> if </a:t>
            </a:r>
            <a:r>
              <a:rPr lang="en-US" sz="4400" i="1" dirty="0" smtClean="0"/>
              <a:t>n</a:t>
            </a:r>
            <a:r>
              <a:rPr lang="en-US" sz="4400" dirty="0" smtClean="0"/>
              <a:t> is even.</a:t>
            </a:r>
          </a:p>
          <a:p>
            <a:pPr marL="514350" indent="-514350">
              <a:buNone/>
            </a:pPr>
            <a:r>
              <a:rPr lang="en-US" sz="4400" i="1" dirty="0" smtClean="0"/>
              <a:t>   </a:t>
            </a:r>
          </a:p>
          <a:p>
            <a:pPr marL="514350" indent="-514350">
              <a:buNone/>
            </a:pPr>
            <a:r>
              <a:rPr lang="en-US" sz="4400" i="1" dirty="0" smtClean="0"/>
              <a:t>	</a:t>
            </a:r>
            <a:r>
              <a:rPr lang="en-US" sz="4400" i="1" dirty="0" err="1" smtClean="0"/>
              <a:t>lim</a:t>
            </a:r>
            <a:r>
              <a:rPr lang="en-US" sz="4400" i="1" dirty="0" smtClean="0"/>
              <a:t> </a:t>
            </a:r>
            <a:r>
              <a:rPr lang="en-US" sz="4400" i="1" baseline="30000" dirty="0" smtClean="0"/>
              <a:t>n</a:t>
            </a:r>
            <a:r>
              <a:rPr lang="en-US" sz="4400" i="1" dirty="0" smtClean="0">
                <a:sym typeface="Symbol"/>
              </a:rPr>
              <a:t> </a:t>
            </a:r>
            <a:r>
              <a:rPr lang="en-US" sz="4400" i="1" dirty="0" smtClean="0"/>
              <a:t>x = </a:t>
            </a:r>
            <a:r>
              <a:rPr lang="en-US" sz="4400" i="1" baseline="30000" dirty="0" smtClean="0"/>
              <a:t>n</a:t>
            </a:r>
            <a:r>
              <a:rPr lang="en-US" sz="4400" i="1" dirty="0" smtClean="0">
                <a:sym typeface="Symbol"/>
              </a:rPr>
              <a:t> </a:t>
            </a:r>
            <a:r>
              <a:rPr lang="en-US" sz="4400" i="1" dirty="0" smtClean="0"/>
              <a:t>c </a:t>
            </a:r>
          </a:p>
          <a:p>
            <a:pPr>
              <a:buNone/>
            </a:pPr>
            <a:r>
              <a:rPr lang="en-US" sz="4400" i="1" baseline="30000" dirty="0" smtClean="0"/>
              <a:t>	          </a:t>
            </a:r>
            <a:r>
              <a:rPr lang="en-US" sz="4400" i="1" baseline="30000" dirty="0" err="1" smtClean="0"/>
              <a:t>x→c</a:t>
            </a:r>
            <a:r>
              <a:rPr lang="en-US" sz="4400" i="1" baseline="30000" dirty="0" smtClean="0"/>
              <a:t>	</a:t>
            </a:r>
          </a:p>
          <a:p>
            <a:pPr>
              <a:buNone/>
            </a:pPr>
            <a:endParaRPr lang="en-US" i="1" baseline="30000" dirty="0" smtClean="0"/>
          </a:p>
          <a:p>
            <a:pPr>
              <a:buNone/>
            </a:pPr>
            <a:endParaRPr lang="en-US" i="1" baseline="30000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819912"/>
          </a:xfrm>
        </p:spPr>
        <p:txBody>
          <a:bodyPr>
            <a:normAutofit/>
          </a:bodyPr>
          <a:lstStyle/>
          <a:p>
            <a:r>
              <a:rPr lang="en-US" dirty="0" smtClean="0"/>
              <a:t>The Limit of a Composite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If </a:t>
            </a:r>
            <a:r>
              <a:rPr lang="en-US" sz="3600" i="1" dirty="0" smtClean="0"/>
              <a:t>f</a:t>
            </a:r>
            <a:r>
              <a:rPr lang="en-US" sz="3600" dirty="0" smtClean="0"/>
              <a:t> and </a:t>
            </a:r>
            <a:r>
              <a:rPr lang="en-US" sz="3600" i="1" dirty="0" smtClean="0"/>
              <a:t>g</a:t>
            </a:r>
            <a:r>
              <a:rPr lang="en-US" sz="3600" dirty="0" smtClean="0"/>
              <a:t> are functions such that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g(x) = L </a:t>
            </a:r>
            <a:r>
              <a:rPr lang="en-US" sz="3600" dirty="0" smtClean="0"/>
              <a:t>and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f(x) = f(L), 				</a:t>
            </a:r>
            <a:r>
              <a:rPr lang="en-US" sz="3600" i="1" baseline="30000" dirty="0" err="1" smtClean="0"/>
              <a:t>x→c</a:t>
            </a:r>
            <a:endParaRPr lang="en-US" sz="3600" i="1" dirty="0" smtClean="0"/>
          </a:p>
          <a:p>
            <a:pPr>
              <a:buNone/>
            </a:pPr>
            <a:r>
              <a:rPr lang="en-US" sz="3600" i="1" dirty="0" smtClean="0"/>
              <a:t>       </a:t>
            </a:r>
            <a:r>
              <a:rPr lang="en-US" sz="3600" i="1" baseline="30000" dirty="0" err="1" smtClean="0"/>
              <a:t>x→L</a:t>
            </a:r>
            <a:endParaRPr lang="en-US" sz="3600" i="1" dirty="0" smtClean="0"/>
          </a:p>
          <a:p>
            <a:pPr>
              <a:buNone/>
            </a:pPr>
            <a:r>
              <a:rPr lang="en-US" sz="3600" dirty="0" smtClean="0"/>
              <a:t>then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f(g(x)) = f(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g(x) = f(L)</a:t>
            </a:r>
          </a:p>
          <a:p>
            <a:pPr>
              <a:buNone/>
            </a:pPr>
            <a:r>
              <a:rPr lang="en-US" sz="3600" i="1" dirty="0" smtClean="0"/>
              <a:t>       </a:t>
            </a:r>
            <a:r>
              <a:rPr lang="en-US" sz="3600" i="1" baseline="30000" dirty="0" smtClean="0"/>
              <a:t> </a:t>
            </a:r>
            <a:r>
              <a:rPr lang="en-US" sz="3600" i="1" baseline="30000" dirty="0" err="1" smtClean="0"/>
              <a:t>x→c</a:t>
            </a:r>
            <a:r>
              <a:rPr lang="en-US" sz="3600" i="1" baseline="30000" dirty="0" smtClean="0"/>
              <a:t>                        </a:t>
            </a:r>
            <a:r>
              <a:rPr lang="en-US" sz="3600" i="1" baseline="30000" dirty="0" err="1" smtClean="0"/>
              <a:t>x→c</a:t>
            </a:r>
            <a:endParaRPr lang="en-US" sz="3600" i="1" dirty="0" smtClean="0"/>
          </a:p>
          <a:p>
            <a:pPr marL="514350" indent="-514350">
              <a:buNone/>
            </a:pPr>
            <a:r>
              <a:rPr lang="en-US" sz="3600" i="1" dirty="0" smtClean="0"/>
              <a:t>   </a:t>
            </a:r>
            <a:endParaRPr lang="en-US" i="1" dirty="0" smtClean="0"/>
          </a:p>
          <a:p>
            <a:pPr marL="514350" indent="-514350">
              <a:buNone/>
            </a:pPr>
            <a:r>
              <a:rPr lang="en-US" i="1" dirty="0" smtClean="0"/>
              <a:t>	</a:t>
            </a:r>
            <a:endParaRPr lang="en-US" i="1" baseline="30000" dirty="0" smtClean="0"/>
          </a:p>
          <a:p>
            <a:pPr>
              <a:buNone/>
            </a:pPr>
            <a:endParaRPr lang="en-US" i="1" baseline="30000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800" dirty="0" smtClean="0"/>
              <a:t>Find the limit each function</a:t>
            </a:r>
          </a:p>
          <a:p>
            <a:pPr marL="514350" indent="-514350">
              <a:buNone/>
            </a:pPr>
            <a:r>
              <a:rPr lang="en-US" sz="4800" i="1" dirty="0" smtClean="0"/>
              <a:t>     </a:t>
            </a:r>
            <a:r>
              <a:rPr lang="en-US" sz="4800" i="1" dirty="0" err="1" smtClean="0"/>
              <a:t>lim</a:t>
            </a:r>
            <a:r>
              <a:rPr lang="en-US" sz="4800" i="1" dirty="0" smtClean="0"/>
              <a:t> (x</a:t>
            </a:r>
            <a:r>
              <a:rPr lang="en-US" sz="4800" i="1" baseline="30000" dirty="0" smtClean="0"/>
              <a:t>2</a:t>
            </a:r>
            <a:r>
              <a:rPr lang="en-US" sz="4800" i="1" dirty="0" smtClean="0"/>
              <a:t> + 4)½</a:t>
            </a:r>
          </a:p>
          <a:p>
            <a:pPr marL="514350" indent="-514350">
              <a:buNone/>
            </a:pPr>
            <a:r>
              <a:rPr lang="en-US" sz="4800" i="1" dirty="0" smtClean="0"/>
              <a:t>      </a:t>
            </a:r>
            <a:r>
              <a:rPr lang="en-US" sz="4800" i="1" baseline="30000" dirty="0" smtClean="0"/>
              <a:t>x→0</a:t>
            </a:r>
          </a:p>
          <a:p>
            <a:pPr marL="514350" indent="-514350">
              <a:buNone/>
            </a:pPr>
            <a:r>
              <a:rPr lang="en-US" sz="4800" i="1" dirty="0" smtClean="0"/>
              <a:t>      </a:t>
            </a:r>
            <a:r>
              <a:rPr lang="en-US" sz="4800" i="1" dirty="0" err="1" smtClean="0"/>
              <a:t>lim</a:t>
            </a:r>
            <a:r>
              <a:rPr lang="en-US" sz="4800" i="1" dirty="0" smtClean="0"/>
              <a:t> (2x</a:t>
            </a:r>
            <a:r>
              <a:rPr lang="en-US" sz="4800" i="1" baseline="30000" dirty="0" smtClean="0"/>
              <a:t>2</a:t>
            </a:r>
            <a:r>
              <a:rPr lang="en-US" sz="4800" i="1" dirty="0" smtClean="0"/>
              <a:t> -10)</a:t>
            </a:r>
            <a:r>
              <a:rPr lang="en-US" sz="4800" i="1" baseline="30000" dirty="0" smtClean="0"/>
              <a:t>3/2</a:t>
            </a:r>
          </a:p>
          <a:p>
            <a:pPr marL="514350" indent="-514350">
              <a:buNone/>
            </a:pPr>
            <a:r>
              <a:rPr lang="en-US" sz="4800" i="1" dirty="0" smtClean="0"/>
              <a:t>      </a:t>
            </a:r>
            <a:r>
              <a:rPr lang="en-US" sz="4800" i="1" baseline="30000" dirty="0" smtClean="0"/>
              <a:t>x→3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10600" cy="8382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Functions That Agree at All But One Point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Let </a:t>
            </a:r>
            <a:r>
              <a:rPr lang="en-US" sz="3600" i="1" dirty="0" smtClean="0"/>
              <a:t>c</a:t>
            </a:r>
            <a:r>
              <a:rPr lang="en-US" sz="3600" dirty="0" smtClean="0"/>
              <a:t> be a real number and let </a:t>
            </a:r>
            <a:r>
              <a:rPr lang="en-US" sz="3600" i="1" dirty="0" smtClean="0"/>
              <a:t>f(x) = g(x) </a:t>
            </a:r>
            <a:r>
              <a:rPr lang="en-US" sz="3600" dirty="0" smtClean="0"/>
              <a:t>for all </a:t>
            </a:r>
            <a:r>
              <a:rPr lang="en-US" sz="3600" i="1" dirty="0" smtClean="0"/>
              <a:t>x ≠ c </a:t>
            </a:r>
            <a:r>
              <a:rPr lang="en-US" sz="3600" dirty="0" smtClean="0"/>
              <a:t>in an open interval containing </a:t>
            </a:r>
            <a:r>
              <a:rPr lang="en-US" sz="3600" i="1" dirty="0" smtClean="0"/>
              <a:t>c</a:t>
            </a:r>
            <a:r>
              <a:rPr lang="en-US" sz="3600" dirty="0" smtClean="0"/>
              <a:t>.  If the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of g(x) </a:t>
            </a:r>
            <a:r>
              <a:rPr lang="en-US" sz="3600" dirty="0" smtClean="0"/>
              <a:t>as </a:t>
            </a:r>
            <a:r>
              <a:rPr lang="en-US" sz="3600" i="1" dirty="0" smtClean="0"/>
              <a:t>x</a:t>
            </a:r>
            <a:r>
              <a:rPr lang="en-US" sz="3600" dirty="0" smtClean="0"/>
              <a:t> approaches </a:t>
            </a:r>
            <a:r>
              <a:rPr lang="en-US" sz="3600" i="1" dirty="0" smtClean="0"/>
              <a:t>c</a:t>
            </a:r>
            <a:r>
              <a:rPr lang="en-US" sz="3600" dirty="0" smtClean="0"/>
              <a:t> exists, then the limit of </a:t>
            </a:r>
            <a:r>
              <a:rPr lang="en-US" sz="3600" i="1" dirty="0" smtClean="0"/>
              <a:t>f(x) </a:t>
            </a:r>
            <a:r>
              <a:rPr lang="en-US" sz="3600" dirty="0" smtClean="0"/>
              <a:t>also exists and</a:t>
            </a:r>
          </a:p>
          <a:p>
            <a:pPr>
              <a:buNone/>
            </a:pPr>
            <a:endParaRPr lang="en-US" sz="3600" i="1" dirty="0" smtClean="0"/>
          </a:p>
          <a:p>
            <a:pPr>
              <a:buNone/>
            </a:pPr>
            <a:r>
              <a:rPr lang="en-US" sz="3600" dirty="0" smtClean="0"/>
              <a:t>then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f(x) =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g(x)</a:t>
            </a:r>
          </a:p>
          <a:p>
            <a:pPr>
              <a:buNone/>
            </a:pPr>
            <a:r>
              <a:rPr lang="en-US" sz="3600" i="1" dirty="0" smtClean="0"/>
              <a:t>       </a:t>
            </a:r>
            <a:r>
              <a:rPr lang="en-US" sz="3600" i="1" baseline="30000" dirty="0" smtClean="0"/>
              <a:t> </a:t>
            </a:r>
            <a:r>
              <a:rPr lang="en-US" sz="3600" i="1" baseline="30000" dirty="0" err="1" smtClean="0"/>
              <a:t>x→c</a:t>
            </a:r>
            <a:r>
              <a:rPr lang="en-US" sz="3600" i="1" baseline="30000" dirty="0" smtClean="0"/>
              <a:t>              </a:t>
            </a:r>
            <a:r>
              <a:rPr lang="en-US" sz="3600" i="1" baseline="30000" dirty="0" err="1" smtClean="0"/>
              <a:t>x→c</a:t>
            </a:r>
            <a:endParaRPr lang="en-US" i="1" dirty="0" smtClean="0"/>
          </a:p>
          <a:p>
            <a:pPr marL="514350" indent="-514350">
              <a:buNone/>
            </a:pPr>
            <a:r>
              <a:rPr lang="en-US" i="1" dirty="0" smtClean="0"/>
              <a:t>   </a:t>
            </a:r>
          </a:p>
          <a:p>
            <a:pPr marL="514350" indent="-514350">
              <a:buNone/>
            </a:pPr>
            <a:r>
              <a:rPr lang="en-US" i="1" dirty="0" smtClean="0"/>
              <a:t>	</a:t>
            </a:r>
            <a:endParaRPr lang="en-US" i="1" baseline="30000" dirty="0" smtClean="0"/>
          </a:p>
          <a:p>
            <a:pPr>
              <a:buNone/>
            </a:pPr>
            <a:endParaRPr lang="en-US" i="1" baseline="30000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96112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000" dirty="0" smtClean="0"/>
              <a:t>Find the limit:</a:t>
            </a:r>
          </a:p>
          <a:p>
            <a:pPr marL="514350" indent="-514350">
              <a:buNone/>
            </a:pPr>
            <a:r>
              <a:rPr lang="en-US" sz="4000" i="1" dirty="0" smtClean="0"/>
              <a:t>     </a:t>
            </a:r>
            <a:r>
              <a:rPr lang="en-US" sz="4000" i="1" dirty="0" err="1" smtClean="0"/>
              <a:t>lim</a:t>
            </a:r>
            <a:r>
              <a:rPr lang="en-US" sz="4000" i="1" dirty="0" smtClean="0"/>
              <a:t> (x</a:t>
            </a:r>
            <a:r>
              <a:rPr lang="en-US" sz="4000" i="1" baseline="30000" dirty="0" smtClean="0"/>
              <a:t>3</a:t>
            </a:r>
            <a:r>
              <a:rPr lang="en-US" sz="4000" i="1" dirty="0" smtClean="0"/>
              <a:t> - </a:t>
            </a:r>
            <a:r>
              <a:rPr lang="en-US" sz="4000" dirty="0" smtClean="0"/>
              <a:t>1</a:t>
            </a:r>
            <a:r>
              <a:rPr lang="en-US" sz="4000" i="1" dirty="0" smtClean="0"/>
              <a:t>)/(x -</a:t>
            </a:r>
            <a:r>
              <a:rPr lang="en-US" sz="4000" dirty="0" smtClean="0"/>
              <a:t>1</a:t>
            </a:r>
            <a:r>
              <a:rPr lang="en-US" sz="4000" i="1" dirty="0" smtClean="0"/>
              <a:t>)    Hint: factor</a:t>
            </a:r>
          </a:p>
          <a:p>
            <a:pPr marL="514350" indent="-514350">
              <a:buNone/>
            </a:pPr>
            <a:r>
              <a:rPr lang="en-US" sz="4000" i="1" dirty="0" smtClean="0"/>
              <a:t>      </a:t>
            </a:r>
            <a:r>
              <a:rPr lang="en-US" sz="4000" i="1" baseline="30000" dirty="0" smtClean="0"/>
              <a:t>x→</a:t>
            </a:r>
            <a:r>
              <a:rPr lang="en-US" sz="4000" baseline="30000" dirty="0" smtClean="0"/>
              <a:t>1</a:t>
            </a:r>
          </a:p>
          <a:p>
            <a:pPr marL="514350" indent="-514350">
              <a:buNone/>
            </a:pPr>
            <a:r>
              <a:rPr lang="en-US" sz="4000" i="1" dirty="0" smtClean="0"/>
              <a:t>      </a:t>
            </a:r>
            <a:r>
              <a:rPr lang="en-US" sz="4000" i="1" dirty="0" err="1" smtClean="0"/>
              <a:t>lim</a:t>
            </a:r>
            <a:r>
              <a:rPr lang="en-US" sz="4000" i="1" dirty="0" smtClean="0"/>
              <a:t> [(x + </a:t>
            </a:r>
            <a:r>
              <a:rPr lang="en-US" sz="4000" dirty="0" smtClean="0"/>
              <a:t>1</a:t>
            </a:r>
            <a:r>
              <a:rPr lang="en-US" sz="4000" i="1" dirty="0" smtClean="0"/>
              <a:t>)</a:t>
            </a:r>
            <a:r>
              <a:rPr lang="en-US" sz="4000" i="1" baseline="30000" dirty="0" smtClean="0"/>
              <a:t>½</a:t>
            </a:r>
            <a:r>
              <a:rPr lang="en-US" sz="4000" i="1" dirty="0" smtClean="0"/>
              <a:t> - </a:t>
            </a:r>
            <a:r>
              <a:rPr lang="en-US" sz="4000" dirty="0" smtClean="0"/>
              <a:t>1</a:t>
            </a:r>
            <a:r>
              <a:rPr lang="en-US" sz="4000" i="1" dirty="0" smtClean="0"/>
              <a:t>]/x    Hint: rationalize</a:t>
            </a:r>
          </a:p>
          <a:p>
            <a:pPr marL="514350" indent="-514350">
              <a:buNone/>
            </a:pPr>
            <a:r>
              <a:rPr lang="en-US" sz="4000" i="1" dirty="0" smtClean="0"/>
              <a:t>      </a:t>
            </a:r>
            <a:r>
              <a:rPr lang="en-US" sz="4000" i="1" baseline="30000" dirty="0" smtClean="0"/>
              <a:t>x→0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723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Squeeze Theorem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5344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If h(x) ≤ f(x)  ≤ g(x) for all </a:t>
            </a:r>
            <a:r>
              <a:rPr lang="en-US" sz="3600" i="1" dirty="0" smtClean="0"/>
              <a:t>x</a:t>
            </a:r>
            <a:r>
              <a:rPr lang="en-US" sz="3600" dirty="0" smtClean="0"/>
              <a:t> in an open interval containing </a:t>
            </a:r>
            <a:r>
              <a:rPr lang="en-US" sz="3600" i="1" dirty="0" smtClean="0"/>
              <a:t>c</a:t>
            </a:r>
            <a:r>
              <a:rPr lang="en-US" sz="3600" dirty="0" smtClean="0"/>
              <a:t>, except possibly at </a:t>
            </a:r>
            <a:r>
              <a:rPr lang="en-US" sz="3600" i="1" dirty="0" smtClean="0"/>
              <a:t>c</a:t>
            </a:r>
            <a:r>
              <a:rPr lang="en-US" sz="3600" dirty="0" smtClean="0"/>
              <a:t> itself, and if</a:t>
            </a:r>
          </a:p>
          <a:p>
            <a:pPr>
              <a:buNone/>
            </a:pPr>
            <a:endParaRPr lang="en-US" sz="3600" i="1" dirty="0" smtClean="0"/>
          </a:p>
          <a:p>
            <a:pPr>
              <a:buNone/>
            </a:pPr>
            <a:r>
              <a:rPr lang="en-US" sz="3600" dirty="0" smtClean="0"/>
              <a:t>      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h(x) = L =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g(x)</a:t>
            </a:r>
          </a:p>
          <a:p>
            <a:pPr>
              <a:buNone/>
            </a:pPr>
            <a:r>
              <a:rPr lang="en-US" sz="3600" i="1" dirty="0" smtClean="0"/>
              <a:t>       </a:t>
            </a:r>
            <a:r>
              <a:rPr lang="en-US" sz="3600" i="1" baseline="30000" dirty="0" smtClean="0"/>
              <a:t> </a:t>
            </a:r>
            <a:r>
              <a:rPr lang="en-US" sz="3600" i="1" baseline="30000" dirty="0" err="1" smtClean="0"/>
              <a:t>x→c</a:t>
            </a:r>
            <a:r>
              <a:rPr lang="en-US" sz="3600" i="1" baseline="30000" dirty="0" smtClean="0"/>
              <a:t>                     </a:t>
            </a:r>
            <a:r>
              <a:rPr lang="en-US" sz="3600" i="1" baseline="30000" dirty="0" err="1" smtClean="0"/>
              <a:t>x→c</a:t>
            </a:r>
            <a:endParaRPr lang="en-US" sz="3600" i="1" dirty="0" smtClean="0"/>
          </a:p>
          <a:p>
            <a:pPr marL="514350" indent="-514350">
              <a:buNone/>
            </a:pPr>
            <a:r>
              <a:rPr lang="en-US" sz="3600" i="1" dirty="0" smtClean="0"/>
              <a:t>    then </a:t>
            </a:r>
            <a:r>
              <a:rPr lang="en-US" sz="3600" i="1" dirty="0" err="1" smtClean="0"/>
              <a:t>lim</a:t>
            </a:r>
            <a:r>
              <a:rPr lang="en-US" sz="3600" i="1" dirty="0" smtClean="0"/>
              <a:t> f(x) </a:t>
            </a:r>
            <a:r>
              <a:rPr lang="en-US" sz="3600" dirty="0" smtClean="0"/>
              <a:t>exists and is equal to </a:t>
            </a:r>
            <a:r>
              <a:rPr lang="en-US" sz="3600" i="1" dirty="0" smtClean="0"/>
              <a:t>L.</a:t>
            </a:r>
          </a:p>
          <a:p>
            <a:pPr marL="514350" indent="-514350">
              <a:buNone/>
            </a:pPr>
            <a:r>
              <a:rPr lang="en-US" sz="3600" i="1" dirty="0" smtClean="0"/>
              <a:t>	     </a:t>
            </a:r>
            <a:r>
              <a:rPr lang="en-US" sz="3600" i="1" baseline="30000" dirty="0" smtClean="0"/>
              <a:t> </a:t>
            </a:r>
            <a:r>
              <a:rPr lang="en-US" sz="3600" i="1" baseline="30000" dirty="0" err="1" smtClean="0"/>
              <a:t>x→c</a:t>
            </a:r>
            <a:r>
              <a:rPr lang="en-US" sz="3600" i="1" baseline="30000" dirty="0" smtClean="0"/>
              <a:t> </a:t>
            </a:r>
          </a:p>
          <a:p>
            <a:pPr>
              <a:buNone/>
            </a:pPr>
            <a:endParaRPr lang="en-US" i="1" baseline="30000" dirty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3.4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Continuity and One-Sided Limits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Definition of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Continuity at a Point:  A function </a:t>
            </a:r>
            <a:r>
              <a:rPr lang="en-US" sz="2800" i="1" dirty="0" smtClean="0"/>
              <a:t>f</a:t>
            </a:r>
            <a:r>
              <a:rPr lang="en-US" sz="2800" dirty="0" smtClean="0"/>
              <a:t> </a:t>
            </a:r>
            <a:r>
              <a:rPr lang="en-US" sz="2800" b="1" dirty="0" smtClean="0"/>
              <a:t>is continuous at </a:t>
            </a:r>
            <a:r>
              <a:rPr lang="en-US" sz="2800" b="1" i="1" dirty="0" smtClean="0"/>
              <a:t>c</a:t>
            </a:r>
            <a:r>
              <a:rPr lang="en-US" sz="2800" b="1" dirty="0" smtClean="0"/>
              <a:t> </a:t>
            </a:r>
            <a:r>
              <a:rPr lang="en-US" sz="2800" dirty="0" smtClean="0"/>
              <a:t>if the following three conditions are met.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/>
              <a:t>f(c) is defined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err="1" smtClean="0"/>
              <a:t>lim</a:t>
            </a:r>
            <a:r>
              <a:rPr lang="en-US" sz="2800" i="1" dirty="0" smtClean="0"/>
              <a:t> f(x) exists</a:t>
            </a:r>
          </a:p>
          <a:p>
            <a:pPr marL="514350" indent="-514350">
              <a:buNone/>
            </a:pPr>
            <a:r>
              <a:rPr lang="en-US" sz="2800" i="1" baseline="30000" dirty="0" smtClean="0"/>
              <a:t>        </a:t>
            </a:r>
            <a:r>
              <a:rPr lang="en-US" sz="2800" i="1" baseline="30000" dirty="0" err="1" smtClean="0"/>
              <a:t>x→c</a:t>
            </a:r>
            <a:r>
              <a:rPr lang="en-US" sz="2800" i="1" baseline="30000" dirty="0" smtClean="0"/>
              <a:t>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i="1" dirty="0" err="1" smtClean="0"/>
              <a:t>lim</a:t>
            </a:r>
            <a:r>
              <a:rPr lang="en-US" sz="2800" i="1" dirty="0" smtClean="0"/>
              <a:t> f(x) </a:t>
            </a:r>
            <a:r>
              <a:rPr lang="en-US" sz="2800" i="1" smtClean="0"/>
              <a:t>= </a:t>
            </a:r>
            <a:r>
              <a:rPr lang="en-US" sz="2800" i="1" smtClean="0"/>
              <a:t>f(c)</a:t>
            </a:r>
            <a:endParaRPr lang="en-US" sz="2800" i="1" dirty="0" smtClean="0"/>
          </a:p>
          <a:p>
            <a:pPr marL="514350" indent="-514350">
              <a:buNone/>
            </a:pPr>
            <a:r>
              <a:rPr lang="en-US" sz="2800" i="1" baseline="30000" dirty="0" smtClean="0"/>
              <a:t>        </a:t>
            </a:r>
            <a:r>
              <a:rPr lang="en-US" sz="2800" i="1" baseline="30000" dirty="0" err="1" smtClean="0"/>
              <a:t>x→c</a:t>
            </a:r>
            <a:r>
              <a:rPr lang="en-US" sz="2800" i="1" baseline="30000" dirty="0" smtClean="0"/>
              <a:t> </a:t>
            </a:r>
            <a:endParaRPr lang="en-US" sz="2800" i="1" dirty="0" smtClean="0"/>
          </a:p>
          <a:p>
            <a:pPr>
              <a:buNone/>
            </a:pPr>
            <a:r>
              <a:rPr lang="en-US" sz="2800" i="1" dirty="0" smtClean="0"/>
              <a:t>Continuity on an Open Interval:  A </a:t>
            </a:r>
            <a:r>
              <a:rPr lang="en-US" sz="2800" dirty="0" smtClean="0"/>
              <a:t>function is </a:t>
            </a:r>
            <a:r>
              <a:rPr lang="en-US" sz="2800" b="1" dirty="0" smtClean="0"/>
              <a:t>continuous on an open interval</a:t>
            </a:r>
            <a:r>
              <a:rPr lang="en-US" sz="2800" i="1" dirty="0" smtClean="0"/>
              <a:t> </a:t>
            </a:r>
            <a:r>
              <a:rPr lang="en-US" sz="2800" b="1" i="1" dirty="0" smtClean="0"/>
              <a:t>(</a:t>
            </a:r>
            <a:r>
              <a:rPr lang="en-US" sz="2800" b="1" i="1" dirty="0" err="1" smtClean="0"/>
              <a:t>a,b</a:t>
            </a:r>
            <a:r>
              <a:rPr lang="en-US" sz="2800" b="1" i="1" dirty="0" smtClean="0"/>
              <a:t>) </a:t>
            </a:r>
            <a:r>
              <a:rPr lang="en-US" sz="2800" dirty="0" smtClean="0"/>
              <a:t>if it is continuous at each point in the interval.  A function that is continuous on the entire real line </a:t>
            </a:r>
            <a:r>
              <a:rPr lang="en-US" sz="2800" i="1" dirty="0" smtClean="0"/>
              <a:t>(-∞, ∞) </a:t>
            </a:r>
            <a:r>
              <a:rPr lang="en-US" sz="2800" dirty="0" smtClean="0"/>
              <a:t>is </a:t>
            </a:r>
            <a:r>
              <a:rPr lang="en-US" sz="2800" b="1" dirty="0" smtClean="0"/>
              <a:t>everywhere continuous.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96112"/>
          </a:xfrm>
        </p:spPr>
        <p:txBody>
          <a:bodyPr/>
          <a:lstStyle/>
          <a:p>
            <a:r>
              <a:rPr lang="en-US" dirty="0" smtClean="0"/>
              <a:t>Discontinuity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Nonremovable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Removable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0" y="2209800"/>
            <a:ext cx="4343400" cy="4038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discontinuity at </a:t>
            </a:r>
            <a:r>
              <a:rPr lang="en-US" sz="3200" i="1" dirty="0" smtClean="0"/>
              <a:t>c</a:t>
            </a:r>
            <a:r>
              <a:rPr lang="en-US" sz="3200" dirty="0" smtClean="0"/>
              <a:t> is called </a:t>
            </a:r>
            <a:r>
              <a:rPr lang="en-US" sz="3200" dirty="0" err="1" smtClean="0"/>
              <a:t>nonremovable</a:t>
            </a:r>
            <a:r>
              <a:rPr lang="en-US" sz="3200" dirty="0" smtClean="0"/>
              <a:t> if </a:t>
            </a:r>
            <a:r>
              <a:rPr lang="en-US" sz="3200" i="1" dirty="0" smtClean="0"/>
              <a:t>f</a:t>
            </a:r>
            <a:r>
              <a:rPr lang="en-US" sz="3200" dirty="0" smtClean="0"/>
              <a:t> cannot be made continuous by appropriately defining (or redefining  </a:t>
            </a:r>
            <a:r>
              <a:rPr lang="en-US" sz="3200" i="1" dirty="0" smtClean="0"/>
              <a:t>f(c)</a:t>
            </a:r>
          </a:p>
          <a:p>
            <a:r>
              <a:rPr lang="en-US" sz="3200" dirty="0" smtClean="0"/>
              <a:t>Example </a:t>
            </a:r>
            <a:r>
              <a:rPr lang="en-US" sz="3200" i="1" dirty="0" smtClean="0"/>
              <a:t>f(x) = 1/x</a:t>
            </a:r>
            <a:endParaRPr lang="en-US" sz="3200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67200" y="2362200"/>
            <a:ext cx="4876800" cy="4038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discontinuity at </a:t>
            </a:r>
            <a:r>
              <a:rPr lang="en-US" sz="3200" i="1" dirty="0" smtClean="0"/>
              <a:t>c</a:t>
            </a:r>
            <a:r>
              <a:rPr lang="en-US" sz="3200" dirty="0" smtClean="0"/>
              <a:t> is called removable if </a:t>
            </a:r>
            <a:r>
              <a:rPr lang="en-US" sz="3200" i="1" dirty="0" smtClean="0"/>
              <a:t>f</a:t>
            </a:r>
            <a:r>
              <a:rPr lang="en-US" sz="3200" dirty="0" smtClean="0"/>
              <a:t> can be made continuous by appropriately defining (or redefining  </a:t>
            </a:r>
            <a:r>
              <a:rPr lang="en-US" sz="3200" i="1" dirty="0" smtClean="0"/>
              <a:t>f(c)</a:t>
            </a:r>
          </a:p>
          <a:p>
            <a:r>
              <a:rPr lang="en-US" sz="3200" dirty="0" smtClean="0"/>
              <a:t>Example </a:t>
            </a:r>
            <a:r>
              <a:rPr lang="en-US" sz="3200" i="1" dirty="0" smtClean="0"/>
              <a:t>f(x) = (x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-1)/(x -1)</a:t>
            </a:r>
          </a:p>
          <a:p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One-Sided Limits and Continuity on a Closed Interval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534400" cy="5105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dirty="0" smtClean="0"/>
              <a:t>The limit from the right means that </a:t>
            </a:r>
            <a:r>
              <a:rPr lang="en-US" sz="3000" i="1" dirty="0" smtClean="0"/>
              <a:t>x</a:t>
            </a:r>
            <a:r>
              <a:rPr lang="en-US" sz="3000" dirty="0" smtClean="0"/>
              <a:t> approaches</a:t>
            </a:r>
            <a:r>
              <a:rPr lang="en-US" sz="3000" i="1" dirty="0" smtClean="0"/>
              <a:t> c </a:t>
            </a:r>
            <a:r>
              <a:rPr lang="en-US" sz="3000" dirty="0" smtClean="0"/>
              <a:t>from values greater than </a:t>
            </a:r>
            <a:r>
              <a:rPr lang="en-US" sz="3000" i="1" dirty="0" smtClean="0"/>
              <a:t>c</a:t>
            </a:r>
          </a:p>
          <a:p>
            <a:pPr marL="514350" indent="-514350">
              <a:buNone/>
            </a:pPr>
            <a:r>
              <a:rPr lang="en-US" sz="3000" i="1" dirty="0" smtClean="0"/>
              <a:t>  </a:t>
            </a:r>
            <a:r>
              <a:rPr lang="en-US" sz="3000" i="1" dirty="0" err="1" smtClean="0"/>
              <a:t>lim</a:t>
            </a:r>
            <a:r>
              <a:rPr lang="en-US" sz="3000" i="1" dirty="0" smtClean="0"/>
              <a:t> f(x) = L</a:t>
            </a:r>
          </a:p>
          <a:p>
            <a:pPr marL="514350" indent="-514350">
              <a:buNone/>
            </a:pPr>
            <a:r>
              <a:rPr lang="en-US" sz="3000" i="1" baseline="30000" dirty="0" smtClean="0"/>
              <a:t>    </a:t>
            </a:r>
            <a:r>
              <a:rPr lang="en-US" sz="3000" i="1" baseline="30000" dirty="0" err="1" smtClean="0"/>
              <a:t>x→c</a:t>
            </a:r>
            <a:r>
              <a:rPr lang="en-US" sz="3000" i="1" baseline="30000" dirty="0" smtClean="0"/>
              <a:t> +</a:t>
            </a:r>
            <a:endParaRPr lang="en-US" sz="3000" i="1" dirty="0" smtClean="0"/>
          </a:p>
          <a:p>
            <a:pPr>
              <a:buNone/>
            </a:pPr>
            <a:r>
              <a:rPr lang="en-US" sz="3000" dirty="0" smtClean="0"/>
              <a:t>The limit from the left means that </a:t>
            </a:r>
            <a:r>
              <a:rPr lang="en-US" sz="3000" i="1" dirty="0" smtClean="0"/>
              <a:t>x</a:t>
            </a:r>
            <a:r>
              <a:rPr lang="en-US" sz="3000" dirty="0" smtClean="0"/>
              <a:t> approaches</a:t>
            </a:r>
            <a:r>
              <a:rPr lang="en-US" sz="3000" i="1" dirty="0" smtClean="0"/>
              <a:t> c </a:t>
            </a:r>
            <a:r>
              <a:rPr lang="en-US" sz="3000" dirty="0" smtClean="0"/>
              <a:t>from values less than </a:t>
            </a:r>
            <a:r>
              <a:rPr lang="en-US" sz="3000" i="1" dirty="0" smtClean="0"/>
              <a:t>c</a:t>
            </a:r>
          </a:p>
          <a:p>
            <a:pPr marL="514350" indent="-514350">
              <a:buNone/>
            </a:pPr>
            <a:r>
              <a:rPr lang="en-US" sz="3000" i="1" dirty="0" smtClean="0"/>
              <a:t>  </a:t>
            </a:r>
            <a:r>
              <a:rPr lang="en-US" sz="3000" i="1" dirty="0" err="1" smtClean="0"/>
              <a:t>lim</a:t>
            </a:r>
            <a:r>
              <a:rPr lang="en-US" sz="3000" i="1" dirty="0" smtClean="0"/>
              <a:t> f(x) = L</a:t>
            </a:r>
          </a:p>
          <a:p>
            <a:pPr marL="514350" indent="-514350">
              <a:buNone/>
            </a:pPr>
            <a:r>
              <a:rPr lang="en-US" sz="3000" i="1" baseline="30000" dirty="0" smtClean="0"/>
              <a:t>    </a:t>
            </a:r>
            <a:r>
              <a:rPr lang="en-US" sz="3000" i="1" baseline="30000" dirty="0" err="1" smtClean="0"/>
              <a:t>x→c</a:t>
            </a:r>
            <a:r>
              <a:rPr lang="en-US" sz="3000" i="1" baseline="30000" dirty="0" smtClean="0"/>
              <a:t> -</a:t>
            </a:r>
            <a:endParaRPr lang="en-US" sz="3000" i="1" dirty="0" smtClean="0"/>
          </a:p>
          <a:p>
            <a:pPr marL="514350" indent="-514350">
              <a:buNone/>
            </a:pPr>
            <a:r>
              <a:rPr lang="en-US" sz="3000" i="1" dirty="0" smtClean="0"/>
              <a:t>	</a:t>
            </a:r>
            <a:r>
              <a:rPr lang="en-US" sz="3000" dirty="0" smtClean="0"/>
              <a:t>One-sided limits are useful in taking limits of functions involving radicals.  For instance, if </a:t>
            </a:r>
            <a:r>
              <a:rPr lang="en-US" sz="3000" i="1" dirty="0" smtClean="0"/>
              <a:t>n</a:t>
            </a:r>
            <a:r>
              <a:rPr lang="en-US" sz="3000" dirty="0" smtClean="0"/>
              <a:t> is an even integer,</a:t>
            </a:r>
            <a:r>
              <a:rPr lang="en-US" sz="3000" i="1" dirty="0" smtClean="0"/>
              <a:t>			</a:t>
            </a:r>
          </a:p>
          <a:p>
            <a:pPr marL="514350" indent="-514350">
              <a:buNone/>
            </a:pPr>
            <a:r>
              <a:rPr lang="en-US" sz="3000" i="1" dirty="0" smtClean="0"/>
              <a:t>				 </a:t>
            </a:r>
            <a:r>
              <a:rPr lang="en-US" sz="3000" i="1" dirty="0" err="1" smtClean="0"/>
              <a:t>lim</a:t>
            </a:r>
            <a:r>
              <a:rPr lang="en-US" sz="3000" i="1" dirty="0" smtClean="0"/>
              <a:t> </a:t>
            </a:r>
            <a:r>
              <a:rPr lang="en-US" sz="3000" i="1" baseline="30000" dirty="0" smtClean="0"/>
              <a:t>n</a:t>
            </a:r>
            <a:r>
              <a:rPr lang="en-US" sz="3000" i="1" dirty="0" smtClean="0">
                <a:sym typeface="Symbol"/>
              </a:rPr>
              <a:t> </a:t>
            </a:r>
            <a:r>
              <a:rPr lang="en-US" sz="3000" i="1" dirty="0" smtClean="0"/>
              <a:t>x = 0</a:t>
            </a:r>
          </a:p>
          <a:p>
            <a:pPr marL="514350" indent="-514350">
              <a:buNone/>
            </a:pPr>
            <a:r>
              <a:rPr lang="en-US" sz="3000" i="1" baseline="30000" dirty="0" smtClean="0"/>
              <a:t>      				  x→0 +</a:t>
            </a:r>
            <a:endParaRPr lang="en-US" i="1" baseline="30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Existence of a Limit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000" dirty="0" smtClean="0"/>
              <a:t>Let </a:t>
            </a:r>
            <a:r>
              <a:rPr lang="en-US" sz="4000" i="1" dirty="0" smtClean="0"/>
              <a:t>f</a:t>
            </a:r>
            <a:r>
              <a:rPr lang="en-US" sz="4000" dirty="0" smtClean="0"/>
              <a:t> be a function and let </a:t>
            </a:r>
            <a:r>
              <a:rPr lang="en-US" sz="4000" i="1" dirty="0" smtClean="0"/>
              <a:t>c</a:t>
            </a:r>
            <a:r>
              <a:rPr lang="en-US" sz="4000" dirty="0" smtClean="0"/>
              <a:t> and </a:t>
            </a:r>
            <a:r>
              <a:rPr lang="en-US" sz="4000" i="1" dirty="0" smtClean="0"/>
              <a:t>L</a:t>
            </a:r>
            <a:r>
              <a:rPr lang="en-US" sz="4000" dirty="0" smtClean="0"/>
              <a:t> be real numbers.  The limit of </a:t>
            </a:r>
            <a:r>
              <a:rPr lang="en-US" sz="4000" i="1" dirty="0" smtClean="0"/>
              <a:t>f(x) </a:t>
            </a:r>
            <a:r>
              <a:rPr lang="en-US" sz="4000" dirty="0" smtClean="0"/>
              <a:t>as </a:t>
            </a:r>
            <a:r>
              <a:rPr lang="en-US" sz="4000" i="1" dirty="0" smtClean="0"/>
              <a:t>x</a:t>
            </a:r>
            <a:r>
              <a:rPr lang="en-US" sz="4000" dirty="0" smtClean="0"/>
              <a:t> approaches </a:t>
            </a:r>
            <a:r>
              <a:rPr lang="en-US" sz="4000" i="1" dirty="0" smtClean="0"/>
              <a:t>c</a:t>
            </a:r>
            <a:r>
              <a:rPr lang="en-US" sz="4000" dirty="0" smtClean="0"/>
              <a:t> is</a:t>
            </a:r>
            <a:r>
              <a:rPr lang="en-US" sz="4000" i="1" dirty="0" smtClean="0"/>
              <a:t> L </a:t>
            </a:r>
            <a:r>
              <a:rPr lang="en-US" sz="4000" dirty="0" smtClean="0"/>
              <a:t>if and only if</a:t>
            </a:r>
            <a:endParaRPr lang="en-US" sz="4000" i="1" dirty="0" smtClean="0"/>
          </a:p>
          <a:p>
            <a:pPr>
              <a:buNone/>
            </a:pPr>
            <a:endParaRPr lang="en-US" sz="4000" i="1" dirty="0" smtClean="0"/>
          </a:p>
          <a:p>
            <a:pPr>
              <a:buNone/>
            </a:pPr>
            <a:r>
              <a:rPr lang="en-US" sz="4000" i="1" dirty="0" err="1" smtClean="0"/>
              <a:t>lim</a:t>
            </a:r>
            <a:r>
              <a:rPr lang="en-US" sz="4000" i="1" dirty="0" smtClean="0"/>
              <a:t> f(x) = L      </a:t>
            </a:r>
            <a:r>
              <a:rPr lang="en-US" sz="4000" dirty="0" smtClean="0"/>
              <a:t>and</a:t>
            </a:r>
            <a:r>
              <a:rPr lang="en-US" sz="4000" i="1" dirty="0" smtClean="0"/>
              <a:t>    </a:t>
            </a:r>
            <a:r>
              <a:rPr lang="en-US" sz="4000" i="1" dirty="0" err="1" smtClean="0"/>
              <a:t>lim</a:t>
            </a:r>
            <a:r>
              <a:rPr lang="en-US" sz="4000" i="1" dirty="0" smtClean="0"/>
              <a:t> f(x) = L </a:t>
            </a:r>
          </a:p>
          <a:p>
            <a:pPr marL="514350" indent="-514350">
              <a:buNone/>
            </a:pPr>
            <a:r>
              <a:rPr lang="en-US" sz="4000" i="1" baseline="30000" dirty="0" smtClean="0"/>
              <a:t>    </a:t>
            </a:r>
            <a:r>
              <a:rPr lang="en-US" sz="4000" i="1" baseline="30000" dirty="0" err="1" smtClean="0"/>
              <a:t>x→c</a:t>
            </a:r>
            <a:r>
              <a:rPr lang="en-US" sz="4000" i="1" baseline="30000" dirty="0" smtClean="0"/>
              <a:t> -                                  </a:t>
            </a:r>
            <a:r>
              <a:rPr lang="en-US" sz="4000" i="1" baseline="30000" dirty="0" err="1" smtClean="0"/>
              <a:t>x→c</a:t>
            </a:r>
            <a:r>
              <a:rPr lang="en-US" sz="4000" i="1" baseline="30000" dirty="0" smtClean="0"/>
              <a:t> +</a:t>
            </a:r>
            <a:endParaRPr lang="en-US" sz="4000" i="1" dirty="0" smtClean="0"/>
          </a:p>
          <a:p>
            <a:pPr marL="514350" indent="-514350">
              <a:buNone/>
            </a:pPr>
            <a:r>
              <a:rPr lang="en-US" sz="4000" i="1" dirty="0" smtClean="0"/>
              <a:t>	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819912"/>
          </a:xfrm>
        </p:spPr>
        <p:txBody>
          <a:bodyPr>
            <a:noAutofit/>
          </a:bodyPr>
          <a:lstStyle/>
          <a:p>
            <a:r>
              <a:rPr lang="en-US" sz="3600" dirty="0" smtClean="0"/>
              <a:t>Definition of Continuity on a Closed Interval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5344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A function </a:t>
            </a:r>
            <a:r>
              <a:rPr lang="en-US" sz="3200" i="1" dirty="0" smtClean="0"/>
              <a:t>f</a:t>
            </a:r>
            <a:r>
              <a:rPr lang="en-US" sz="3200" dirty="0" smtClean="0"/>
              <a:t> is continuous on the closed interval </a:t>
            </a:r>
            <a:r>
              <a:rPr lang="en-US" sz="3200" i="1" dirty="0" smtClean="0"/>
              <a:t>[</a:t>
            </a:r>
            <a:r>
              <a:rPr lang="en-US" sz="3200" i="1" dirty="0" err="1" smtClean="0"/>
              <a:t>a,b</a:t>
            </a:r>
            <a:r>
              <a:rPr lang="en-US" sz="3200" i="1" dirty="0" smtClean="0"/>
              <a:t>] </a:t>
            </a:r>
            <a:r>
              <a:rPr lang="en-US" sz="3200" dirty="0" smtClean="0"/>
              <a:t>if it is continuous  on the open interval </a:t>
            </a:r>
            <a:r>
              <a:rPr lang="en-US" sz="3200" i="1" dirty="0" smtClean="0"/>
              <a:t>(</a:t>
            </a:r>
            <a:r>
              <a:rPr lang="en-US" sz="3200" i="1" dirty="0" err="1" smtClean="0"/>
              <a:t>a,b</a:t>
            </a:r>
            <a:r>
              <a:rPr lang="en-US" sz="3200" i="1" dirty="0" smtClean="0"/>
              <a:t>) </a:t>
            </a:r>
            <a:r>
              <a:rPr lang="en-US" sz="3200" dirty="0" smtClean="0"/>
              <a:t>and </a:t>
            </a:r>
            <a:endParaRPr lang="en-US" sz="3200" i="1" dirty="0" smtClean="0"/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i="1" dirty="0" err="1" smtClean="0"/>
              <a:t>lim</a:t>
            </a:r>
            <a:r>
              <a:rPr lang="en-US" sz="3200" i="1" dirty="0" smtClean="0"/>
              <a:t> f(x) = f(a)      </a:t>
            </a:r>
            <a:r>
              <a:rPr lang="en-US" sz="3200" dirty="0" smtClean="0"/>
              <a:t>and</a:t>
            </a:r>
            <a:r>
              <a:rPr lang="en-US" sz="3200" i="1" dirty="0" smtClean="0"/>
              <a:t>    </a:t>
            </a:r>
            <a:r>
              <a:rPr lang="en-US" sz="3200" i="1" dirty="0" err="1" smtClean="0"/>
              <a:t>lim</a:t>
            </a:r>
            <a:r>
              <a:rPr lang="en-US" sz="3200" i="1" dirty="0" smtClean="0"/>
              <a:t> f(x) = f(b) </a:t>
            </a:r>
          </a:p>
          <a:p>
            <a:pPr marL="514350" indent="-514350">
              <a:buNone/>
            </a:pPr>
            <a:r>
              <a:rPr lang="en-US" sz="3200" i="1" baseline="30000" dirty="0" smtClean="0"/>
              <a:t>    </a:t>
            </a:r>
            <a:r>
              <a:rPr lang="en-US" sz="3200" i="1" baseline="30000" dirty="0" err="1" smtClean="0"/>
              <a:t>x→a</a:t>
            </a:r>
            <a:r>
              <a:rPr lang="en-US" sz="3200" i="1" baseline="30000" dirty="0" smtClean="0"/>
              <a:t> +                                  </a:t>
            </a:r>
            <a:r>
              <a:rPr lang="en-US" sz="3200" i="1" baseline="30000" dirty="0" err="1" smtClean="0"/>
              <a:t>x→b</a:t>
            </a:r>
            <a:r>
              <a:rPr lang="en-US" sz="3200" i="1" baseline="30000" dirty="0" smtClean="0"/>
              <a:t>-</a:t>
            </a:r>
            <a:endParaRPr lang="en-US" sz="3200" i="1" dirty="0" smtClean="0"/>
          </a:p>
          <a:p>
            <a:pPr marL="514350" indent="-514350">
              <a:buNone/>
            </a:pPr>
            <a:r>
              <a:rPr lang="en-US" sz="3200" dirty="0" smtClean="0"/>
              <a:t>The function </a:t>
            </a:r>
            <a:r>
              <a:rPr lang="en-US" sz="3200" i="1" dirty="0" smtClean="0"/>
              <a:t>f </a:t>
            </a:r>
            <a:r>
              <a:rPr lang="en-US" sz="3200" dirty="0" smtClean="0"/>
              <a:t>is </a:t>
            </a:r>
            <a:r>
              <a:rPr lang="en-US" sz="3200" b="1" dirty="0" smtClean="0"/>
              <a:t>continuous from the right </a:t>
            </a:r>
            <a:r>
              <a:rPr lang="en-US" sz="3200" dirty="0" smtClean="0"/>
              <a:t>at </a:t>
            </a:r>
            <a:r>
              <a:rPr lang="en-US" sz="3200" b="1" i="1" dirty="0" smtClean="0"/>
              <a:t>a</a:t>
            </a:r>
            <a:r>
              <a:rPr lang="en-US" sz="3200" i="1" dirty="0" smtClean="0"/>
              <a:t> </a:t>
            </a:r>
            <a:r>
              <a:rPr lang="en-US" sz="3200" dirty="0" smtClean="0"/>
              <a:t>and </a:t>
            </a:r>
            <a:r>
              <a:rPr lang="en-US" sz="3200" b="1" dirty="0" smtClean="0"/>
              <a:t>continuous from the left </a:t>
            </a:r>
            <a:r>
              <a:rPr lang="en-US" sz="3200" dirty="0" smtClean="0"/>
              <a:t>at</a:t>
            </a:r>
            <a:r>
              <a:rPr lang="en-US" sz="3200" i="1" dirty="0" smtClean="0"/>
              <a:t> </a:t>
            </a:r>
            <a:r>
              <a:rPr lang="en-US" sz="3200" b="1" i="1" dirty="0" smtClean="0"/>
              <a:t>b</a:t>
            </a:r>
            <a:endParaRPr lang="en-US" sz="32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Is the function  </a:t>
            </a:r>
            <a:r>
              <a:rPr lang="en-US" sz="4400" i="1" dirty="0" smtClean="0"/>
              <a:t>f(x) = (1-x</a:t>
            </a:r>
            <a:r>
              <a:rPr lang="en-US" sz="4400" i="1" baseline="30000" dirty="0" smtClean="0"/>
              <a:t>2</a:t>
            </a:r>
            <a:r>
              <a:rPr lang="en-US" sz="4400" i="1" dirty="0" smtClean="0"/>
              <a:t>)</a:t>
            </a:r>
            <a:r>
              <a:rPr lang="en-US" sz="4400" i="1" baseline="30000" dirty="0" smtClean="0"/>
              <a:t>½</a:t>
            </a:r>
            <a:r>
              <a:rPr lang="en-US" sz="4400" i="1" dirty="0" smtClean="0"/>
              <a:t> </a:t>
            </a:r>
            <a:r>
              <a:rPr lang="en-US" sz="4400" dirty="0" smtClean="0"/>
              <a:t>continuous?</a:t>
            </a:r>
          </a:p>
          <a:p>
            <a:pPr>
              <a:buNone/>
            </a:pPr>
            <a:endParaRPr lang="en-US" sz="4400" baseline="30000" dirty="0" smtClean="0"/>
          </a:p>
          <a:p>
            <a:pPr>
              <a:buNone/>
            </a:pPr>
            <a:r>
              <a:rPr lang="en-US" sz="4400" dirty="0" smtClean="0"/>
              <a:t>First, determine the domain of </a:t>
            </a:r>
            <a:r>
              <a:rPr lang="en-US" sz="4400" i="1" dirty="0" smtClean="0"/>
              <a:t>f</a:t>
            </a:r>
          </a:p>
          <a:p>
            <a:pPr marL="514350" indent="-514350">
              <a:buNone/>
            </a:pPr>
            <a:r>
              <a:rPr lang="en-US" sz="4400" i="1" dirty="0" smtClean="0"/>
              <a:t>     </a:t>
            </a:r>
            <a:r>
              <a:rPr lang="en-US" sz="4400" dirty="0" smtClean="0"/>
              <a:t>Next use the definition of Continuity on a Closed Interval</a:t>
            </a:r>
            <a:endParaRPr lang="en-US" sz="4400" baseline="30000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Properties of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5344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If </a:t>
            </a:r>
            <a:r>
              <a:rPr lang="en-US" sz="3200" i="1" dirty="0" smtClean="0"/>
              <a:t>b</a:t>
            </a:r>
            <a:r>
              <a:rPr lang="en-US" sz="3200" dirty="0" smtClean="0"/>
              <a:t> is a real number and </a:t>
            </a:r>
            <a:r>
              <a:rPr lang="en-US" sz="3200" i="1" dirty="0" smtClean="0"/>
              <a:t>f</a:t>
            </a:r>
            <a:r>
              <a:rPr lang="en-US" sz="3200" dirty="0" smtClean="0"/>
              <a:t> and </a:t>
            </a:r>
            <a:r>
              <a:rPr lang="en-US" sz="3200" i="1" dirty="0" smtClean="0"/>
              <a:t>g</a:t>
            </a:r>
            <a:r>
              <a:rPr lang="en-US" sz="3200" dirty="0" smtClean="0"/>
              <a:t> are continuous at </a:t>
            </a:r>
            <a:r>
              <a:rPr lang="en-US" sz="3200" i="1" dirty="0" smtClean="0"/>
              <a:t>x = c</a:t>
            </a:r>
            <a:r>
              <a:rPr lang="en-US" sz="3200" dirty="0" smtClean="0"/>
              <a:t>, then the following functions are also continuous at </a:t>
            </a:r>
            <a:r>
              <a:rPr lang="en-US" sz="3200" i="1" dirty="0" smtClean="0"/>
              <a:t>c</a:t>
            </a:r>
            <a:r>
              <a:rPr lang="en-US" sz="3200" dirty="0" smtClean="0"/>
              <a:t>.</a:t>
            </a:r>
          </a:p>
          <a:p>
            <a:pPr>
              <a:buNone/>
            </a:pPr>
            <a:endParaRPr lang="en-US" sz="32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Scalar multiple</a:t>
            </a:r>
            <a:r>
              <a:rPr lang="en-US" sz="3200" i="1" dirty="0" smtClean="0"/>
              <a:t>: 	bf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Sum and difference</a:t>
            </a:r>
            <a:r>
              <a:rPr lang="en-US" sz="3200" i="1" dirty="0" smtClean="0"/>
              <a:t>:    f ± 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Product:                    </a:t>
            </a:r>
            <a:r>
              <a:rPr lang="en-US" sz="3200" i="1" dirty="0" err="1" smtClean="0"/>
              <a:t>fg</a:t>
            </a:r>
            <a:endParaRPr lang="en-US" sz="32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Quotient</a:t>
            </a:r>
            <a:r>
              <a:rPr lang="en-US" sz="3200" i="1" dirty="0" smtClean="0"/>
              <a:t>:                   f/g, if g(c) ≠ 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Types of Continuous Function at Every Point in their Domain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371600"/>
            <a:ext cx="8915400" cy="5105400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/>
              <a:t>If </a:t>
            </a:r>
            <a:r>
              <a:rPr lang="en-US" sz="3200" i="1" dirty="0" smtClean="0"/>
              <a:t>b</a:t>
            </a:r>
            <a:r>
              <a:rPr lang="en-US" sz="3200" dirty="0" smtClean="0"/>
              <a:t> is a real number and </a:t>
            </a:r>
            <a:r>
              <a:rPr lang="en-US" sz="3200" i="1" dirty="0" smtClean="0"/>
              <a:t>f</a:t>
            </a:r>
            <a:r>
              <a:rPr lang="en-US" sz="3200" dirty="0" smtClean="0"/>
              <a:t> and </a:t>
            </a:r>
            <a:r>
              <a:rPr lang="en-US" sz="3200" i="1" dirty="0" smtClean="0"/>
              <a:t>g</a:t>
            </a:r>
            <a:r>
              <a:rPr lang="en-US" sz="3200" dirty="0" smtClean="0"/>
              <a:t> are continuous at </a:t>
            </a:r>
            <a:r>
              <a:rPr lang="en-US" sz="3200" i="1" dirty="0" smtClean="0"/>
              <a:t>x = c</a:t>
            </a:r>
            <a:r>
              <a:rPr lang="en-US" sz="3200" dirty="0" smtClean="0"/>
              <a:t>, then the following functions are also continuous at </a:t>
            </a:r>
            <a:r>
              <a:rPr lang="en-US" sz="3200" i="1" dirty="0" smtClean="0"/>
              <a:t>c</a:t>
            </a:r>
            <a:r>
              <a:rPr lang="en-US" sz="3200" dirty="0" smtClean="0"/>
              <a:t>.</a:t>
            </a:r>
          </a:p>
          <a:p>
            <a:pPr>
              <a:buNone/>
            </a:pPr>
            <a:endParaRPr lang="en-US" sz="32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Polynomial functions:   </a:t>
            </a:r>
            <a:r>
              <a:rPr lang="en-US" sz="3200" i="1" dirty="0" smtClean="0"/>
              <a:t>p(x) = </a:t>
            </a:r>
            <a:r>
              <a:rPr lang="en-US" sz="3200" i="1" dirty="0" err="1" smtClean="0"/>
              <a:t>a</a:t>
            </a:r>
            <a:r>
              <a:rPr lang="en-US" sz="3200" i="1" baseline="-25000" dirty="0" err="1" smtClean="0"/>
              <a:t>n</a:t>
            </a:r>
            <a:r>
              <a:rPr lang="en-US" sz="3200" i="1" dirty="0" err="1" smtClean="0"/>
              <a:t>x</a:t>
            </a:r>
            <a:r>
              <a:rPr lang="en-US" sz="3200" i="1" baseline="30000" dirty="0" err="1" smtClean="0"/>
              <a:t>n</a:t>
            </a:r>
            <a:r>
              <a:rPr lang="en-US" sz="3200" i="1" dirty="0" smtClean="0"/>
              <a:t> + a</a:t>
            </a:r>
            <a:r>
              <a:rPr lang="en-US" sz="3200" i="1" baseline="-25000" dirty="0" smtClean="0"/>
              <a:t>n-1</a:t>
            </a:r>
            <a:r>
              <a:rPr lang="en-US" sz="3200" i="1" dirty="0" smtClean="0"/>
              <a:t>x</a:t>
            </a:r>
            <a:r>
              <a:rPr lang="en-US" sz="3200" i="1" baseline="30000" dirty="0" smtClean="0"/>
              <a:t>n-1</a:t>
            </a:r>
            <a:r>
              <a:rPr lang="en-US" sz="3200" i="1" dirty="0" smtClean="0"/>
              <a:t> +….	</a:t>
            </a:r>
          </a:p>
          <a:p>
            <a:pPr marL="514350" indent="-514350">
              <a:buFont typeface="+mj-lt"/>
              <a:buAutoNum type="arabicPeriod"/>
            </a:pPr>
            <a:endParaRPr lang="en-US" sz="32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Rational functions</a:t>
            </a:r>
            <a:r>
              <a:rPr lang="en-US" sz="3200" i="1" dirty="0" smtClean="0"/>
              <a:t>:      r(x) = p(x)/q(x), q(x) ≠ 0</a:t>
            </a:r>
          </a:p>
          <a:p>
            <a:pPr marL="514350" indent="-514350">
              <a:buFont typeface="+mj-lt"/>
              <a:buAutoNum type="arabicPeriod"/>
            </a:pPr>
            <a:endParaRPr lang="en-US" sz="32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Radical functions: </a:t>
            </a:r>
            <a:r>
              <a:rPr lang="en-US" sz="3200" i="1" dirty="0" smtClean="0"/>
              <a:t>      f(x)  = </a:t>
            </a:r>
            <a:r>
              <a:rPr lang="en-US" sz="3200" i="1" baseline="30000" dirty="0" smtClean="0"/>
              <a:t>n</a:t>
            </a:r>
            <a:r>
              <a:rPr lang="en-US" sz="3200" i="1" dirty="0" smtClean="0">
                <a:sym typeface="Symbol"/>
              </a:rPr>
              <a:t> </a:t>
            </a:r>
            <a:r>
              <a:rPr lang="en-US" sz="3200" i="1" dirty="0" smtClean="0"/>
              <a:t>x </a:t>
            </a:r>
          </a:p>
          <a:p>
            <a:pPr marL="514350" indent="-514350">
              <a:buFont typeface="+mj-lt"/>
              <a:buAutoNum type="arabicPeriod"/>
            </a:pPr>
            <a:endParaRPr lang="en-US" i="1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896112"/>
          </a:xfrm>
        </p:spPr>
        <p:txBody>
          <a:bodyPr>
            <a:normAutofit/>
          </a:bodyPr>
          <a:lstStyle/>
          <a:p>
            <a:r>
              <a:rPr lang="en-US" dirty="0" smtClean="0"/>
              <a:t>Continuity of a Composite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6868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4000" dirty="0" smtClean="0"/>
              <a:t>If </a:t>
            </a:r>
            <a:r>
              <a:rPr lang="en-US" sz="4000" i="1" dirty="0" smtClean="0"/>
              <a:t>g</a:t>
            </a:r>
            <a:r>
              <a:rPr lang="en-US" sz="4000" dirty="0" smtClean="0"/>
              <a:t> is continuous at </a:t>
            </a:r>
            <a:r>
              <a:rPr lang="en-US" sz="4000" i="1" dirty="0" smtClean="0"/>
              <a:t>c</a:t>
            </a:r>
            <a:r>
              <a:rPr lang="en-US" sz="4000" dirty="0" smtClean="0"/>
              <a:t> and </a:t>
            </a:r>
            <a:r>
              <a:rPr lang="en-US" sz="4000" i="1" dirty="0" smtClean="0"/>
              <a:t>f</a:t>
            </a:r>
            <a:r>
              <a:rPr lang="en-US" sz="4000" dirty="0" smtClean="0"/>
              <a:t> is continuous at </a:t>
            </a:r>
            <a:r>
              <a:rPr lang="en-US" sz="4000" i="1" dirty="0" smtClean="0"/>
              <a:t>g(c)</a:t>
            </a:r>
            <a:r>
              <a:rPr lang="en-US" sz="4000" dirty="0" smtClean="0"/>
              <a:t>, then the composite function given by (f </a:t>
            </a:r>
            <a:r>
              <a:rPr lang="en-US" sz="6000" baseline="-25000" dirty="0" smtClean="0"/>
              <a:t>°</a:t>
            </a:r>
            <a:r>
              <a:rPr lang="en-US" sz="4000" dirty="0" smtClean="0"/>
              <a:t> g)(x) = f(g(x)) is continuous at </a:t>
            </a:r>
            <a:r>
              <a:rPr lang="en-US" sz="4000" i="1" dirty="0" smtClean="0"/>
              <a:t>c</a:t>
            </a:r>
            <a:r>
              <a:rPr lang="en-US" sz="4000" dirty="0" smtClean="0"/>
              <a:t>.</a:t>
            </a:r>
          </a:p>
          <a:p>
            <a:pPr>
              <a:buNone/>
            </a:pPr>
            <a:endParaRPr lang="en-US" sz="2800" i="1" dirty="0" smtClean="0"/>
          </a:p>
          <a:p>
            <a:pPr marL="514350" indent="-514350">
              <a:buFont typeface="+mj-lt"/>
              <a:buAutoNum type="arabicPeriod"/>
            </a:pPr>
            <a:endParaRPr lang="en-US" sz="2800" i="1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Intermediate Value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000" dirty="0" smtClean="0"/>
              <a:t>If </a:t>
            </a:r>
            <a:r>
              <a:rPr lang="en-US" sz="4000" i="1" dirty="0" smtClean="0"/>
              <a:t>f </a:t>
            </a:r>
            <a:r>
              <a:rPr lang="en-US" sz="4000" dirty="0" smtClean="0"/>
              <a:t> is continuous on the closed interval [</a:t>
            </a:r>
            <a:r>
              <a:rPr lang="en-US" sz="4000" i="1" dirty="0" err="1" smtClean="0"/>
              <a:t>a,b</a:t>
            </a:r>
            <a:r>
              <a:rPr lang="en-US" sz="4000" dirty="0" smtClean="0"/>
              <a:t>]</a:t>
            </a:r>
            <a:r>
              <a:rPr lang="en-US" sz="4000" i="1" dirty="0" smtClean="0"/>
              <a:t> </a:t>
            </a:r>
            <a:r>
              <a:rPr lang="en-US" sz="4000" dirty="0" smtClean="0"/>
              <a:t> and </a:t>
            </a:r>
            <a:r>
              <a:rPr lang="en-US" sz="4000" i="1" dirty="0" smtClean="0"/>
              <a:t>k</a:t>
            </a:r>
            <a:r>
              <a:rPr lang="en-US" sz="4000" dirty="0" smtClean="0"/>
              <a:t> is any number between </a:t>
            </a:r>
            <a:r>
              <a:rPr lang="en-US" sz="4000" i="1" dirty="0" smtClean="0"/>
              <a:t>f(a)</a:t>
            </a:r>
            <a:r>
              <a:rPr lang="en-US" sz="4000" dirty="0" smtClean="0"/>
              <a:t>, and </a:t>
            </a:r>
            <a:r>
              <a:rPr lang="en-US" sz="4000" i="1" dirty="0" smtClean="0"/>
              <a:t>f(b), </a:t>
            </a:r>
            <a:r>
              <a:rPr lang="en-US" sz="4000" dirty="0" smtClean="0"/>
              <a:t>then there is at least one number </a:t>
            </a:r>
            <a:r>
              <a:rPr lang="en-US" sz="4000" i="1" dirty="0" smtClean="0"/>
              <a:t>c </a:t>
            </a:r>
            <a:r>
              <a:rPr lang="en-US" sz="4000" dirty="0" smtClean="0"/>
              <a:t>in</a:t>
            </a:r>
            <a:r>
              <a:rPr lang="en-US" sz="4000" i="1" dirty="0" smtClean="0"/>
              <a:t> </a:t>
            </a:r>
            <a:r>
              <a:rPr lang="en-US" sz="4000" dirty="0" smtClean="0"/>
              <a:t>[</a:t>
            </a:r>
            <a:r>
              <a:rPr lang="en-US" sz="4000" i="1" dirty="0" err="1" smtClean="0"/>
              <a:t>a,b</a:t>
            </a:r>
            <a:r>
              <a:rPr lang="en-US" sz="4000" dirty="0" smtClean="0"/>
              <a:t>]</a:t>
            </a:r>
            <a:r>
              <a:rPr lang="en-US" sz="4000" i="1" dirty="0" smtClean="0"/>
              <a:t> </a:t>
            </a:r>
            <a:r>
              <a:rPr lang="en-US" sz="4000" dirty="0" smtClean="0"/>
              <a:t>such that </a:t>
            </a:r>
            <a:r>
              <a:rPr lang="en-US" sz="4000" i="1" dirty="0" smtClean="0"/>
              <a:t>f(c) = k</a:t>
            </a:r>
          </a:p>
          <a:p>
            <a:pPr>
              <a:buNone/>
            </a:pPr>
            <a:endParaRPr lang="en-US" i="1" dirty="0" smtClean="0"/>
          </a:p>
          <a:p>
            <a:pPr marL="514350" indent="-514350">
              <a:buFont typeface="+mj-lt"/>
              <a:buAutoNum type="arabicPeriod"/>
            </a:pPr>
            <a:endParaRPr lang="en-US" i="1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19912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Use the intermediate value theorem to show the polynomial  has a zero in the interval [0,1]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i="1" dirty="0" smtClean="0"/>
              <a:t>f(x) = x</a:t>
            </a:r>
            <a:r>
              <a:rPr lang="en-US" sz="3200" i="1" baseline="30000" dirty="0" smtClean="0"/>
              <a:t>3</a:t>
            </a:r>
            <a:r>
              <a:rPr lang="en-US" sz="3200" i="1" dirty="0" smtClean="0"/>
              <a:t> + 2x - 1</a:t>
            </a:r>
          </a:p>
          <a:p>
            <a:pPr>
              <a:buNone/>
            </a:pPr>
            <a:endParaRPr lang="en-US" sz="32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First, is the function continuous on the interval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 smtClean="0"/>
              <a:t>Find f(0) </a:t>
            </a:r>
            <a:r>
              <a:rPr lang="en-US" sz="3200" dirty="0" smtClean="0"/>
              <a:t>and</a:t>
            </a:r>
            <a:r>
              <a:rPr lang="en-US" sz="3200" i="1" dirty="0" smtClean="0"/>
              <a:t> f(1</a:t>
            </a:r>
            <a:r>
              <a:rPr lang="en-US" sz="3200" dirty="0" smtClean="0"/>
              <a:t>) then compare relationship to determine if there is a zero in the interval or not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3.5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Infinite Limits</a:t>
            </a:r>
            <a:endParaRPr lang="en-US" sz="4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Definition of Vertical Asymptote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000" dirty="0" smtClean="0"/>
              <a:t>If </a:t>
            </a:r>
            <a:r>
              <a:rPr lang="en-US" sz="4000" i="1" dirty="0" smtClean="0"/>
              <a:t>f(x) </a:t>
            </a:r>
            <a:r>
              <a:rPr lang="en-US" sz="4000" dirty="0" smtClean="0"/>
              <a:t>approaches infinity ( or negative infinity) as </a:t>
            </a:r>
            <a:r>
              <a:rPr lang="en-US" sz="4000" i="1" dirty="0" smtClean="0"/>
              <a:t>x</a:t>
            </a:r>
            <a:r>
              <a:rPr lang="en-US" sz="4000" dirty="0" smtClean="0"/>
              <a:t> approaches </a:t>
            </a:r>
            <a:r>
              <a:rPr lang="en-US" sz="4000" i="1" dirty="0" smtClean="0"/>
              <a:t>c</a:t>
            </a:r>
            <a:r>
              <a:rPr lang="en-US" sz="4000" dirty="0" smtClean="0"/>
              <a:t> from the right or the left, then the line </a:t>
            </a:r>
            <a:r>
              <a:rPr lang="en-US" sz="4000" i="1" dirty="0" smtClean="0"/>
              <a:t>x =c </a:t>
            </a:r>
            <a:r>
              <a:rPr lang="en-US" sz="4000" dirty="0" smtClean="0"/>
              <a:t>is a vertical asymptote of the graph of f</a:t>
            </a:r>
            <a:endParaRPr lang="en-US" sz="4000" i="1" dirty="0" smtClean="0"/>
          </a:p>
          <a:p>
            <a:pPr>
              <a:buNone/>
            </a:pPr>
            <a:endParaRPr lang="en-US" i="1" dirty="0" smtClean="0"/>
          </a:p>
          <a:p>
            <a:pPr marL="514350" indent="-514350">
              <a:buFont typeface="+mj-lt"/>
              <a:buAutoNum type="arabicPeriod"/>
            </a:pPr>
            <a:endParaRPr lang="en-US" i="1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Vertical Asymptote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/>
              <a:t>Let </a:t>
            </a:r>
            <a:r>
              <a:rPr lang="en-US" sz="3200" i="1" dirty="0" smtClean="0"/>
              <a:t>f</a:t>
            </a:r>
            <a:r>
              <a:rPr lang="en-US" sz="3200" dirty="0" smtClean="0"/>
              <a:t> and g be continuous on an open interval containing </a:t>
            </a:r>
            <a:r>
              <a:rPr lang="en-US" sz="3200" i="1" dirty="0" smtClean="0"/>
              <a:t>c</a:t>
            </a:r>
            <a:r>
              <a:rPr lang="en-US" sz="3200" dirty="0" smtClean="0"/>
              <a:t>.  If </a:t>
            </a:r>
            <a:r>
              <a:rPr lang="en-US" sz="3200" i="1" dirty="0" smtClean="0"/>
              <a:t>f(c) ≠ 0, g(c) = 0  </a:t>
            </a:r>
            <a:r>
              <a:rPr lang="en-US" sz="3200" dirty="0" smtClean="0"/>
              <a:t>and there exists an open interval containing </a:t>
            </a:r>
            <a:r>
              <a:rPr lang="en-US" sz="3200" i="1" dirty="0" smtClean="0"/>
              <a:t>c</a:t>
            </a:r>
            <a:r>
              <a:rPr lang="en-US" sz="3200" dirty="0" smtClean="0"/>
              <a:t> such that </a:t>
            </a:r>
            <a:r>
              <a:rPr lang="en-US" sz="3200" i="1" dirty="0" smtClean="0"/>
              <a:t>g(x) ≠ 0 </a:t>
            </a:r>
            <a:r>
              <a:rPr lang="en-US" sz="3200" dirty="0" smtClean="0"/>
              <a:t>for all </a:t>
            </a:r>
            <a:r>
              <a:rPr lang="en-US" sz="3200" i="1" dirty="0" smtClean="0"/>
              <a:t>x ≠  c </a:t>
            </a:r>
            <a:r>
              <a:rPr lang="en-US" sz="3200" dirty="0" smtClean="0"/>
              <a:t>in the interval, then the graph of the function given by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i="1" dirty="0" smtClean="0"/>
              <a:t>	h(x) = f(x)/g(x)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dirty="0" smtClean="0"/>
              <a:t>Has a vertical asymptote at </a:t>
            </a:r>
            <a:r>
              <a:rPr lang="en-US" sz="3200" i="1" dirty="0" smtClean="0"/>
              <a:t>x = c</a:t>
            </a: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 marL="514350" indent="-514350">
              <a:buFont typeface="+mj-lt"/>
              <a:buAutoNum type="arabicPeriod"/>
            </a:pPr>
            <a:endParaRPr lang="en-US" i="1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5344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/>
              <a:t>Find the vertical asymptotes for each function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i="1" dirty="0" smtClean="0"/>
              <a:t>f(x) = 1/</a:t>
            </a:r>
            <a:r>
              <a:rPr lang="en-US" sz="3200" dirty="0" smtClean="0"/>
              <a:t>[</a:t>
            </a:r>
            <a:r>
              <a:rPr lang="en-US" sz="3200" i="1" dirty="0" smtClean="0"/>
              <a:t>2(x+1)</a:t>
            </a:r>
            <a:r>
              <a:rPr lang="en-US" sz="3200" dirty="0" smtClean="0"/>
              <a:t>]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i="1" dirty="0" smtClean="0"/>
              <a:t>f(x) = (x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+1)/</a:t>
            </a:r>
            <a:r>
              <a:rPr lang="en-US" sz="3200" dirty="0" smtClean="0"/>
              <a:t>(</a:t>
            </a:r>
            <a:r>
              <a:rPr lang="en-US" sz="3200" i="1" dirty="0" smtClean="0"/>
              <a:t>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– 1)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i="1" dirty="0" smtClean="0"/>
              <a:t>f(x) =  (x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– 1)/(x – 2)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endParaRPr lang="en-US" sz="3200" i="1" dirty="0" smtClean="0"/>
          </a:p>
          <a:p>
            <a:pPr marL="514350" indent="-514350">
              <a:buNone/>
            </a:pPr>
            <a:r>
              <a:rPr lang="en-US" sz="3200" i="1" dirty="0" smtClean="0"/>
              <a:t>f(x) = (x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+ 2x – 8)/ (x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– 4)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Properties of Infinite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6868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400" dirty="0" smtClean="0"/>
              <a:t>Let </a:t>
            </a:r>
            <a:r>
              <a:rPr lang="en-US" sz="3400" i="1" dirty="0" smtClean="0"/>
              <a:t>c</a:t>
            </a:r>
            <a:r>
              <a:rPr lang="en-US" sz="3400" dirty="0" smtClean="0"/>
              <a:t> and </a:t>
            </a:r>
            <a:r>
              <a:rPr lang="en-US" sz="3400" i="1" dirty="0" smtClean="0"/>
              <a:t>L</a:t>
            </a:r>
            <a:r>
              <a:rPr lang="en-US" sz="3400" dirty="0" smtClean="0"/>
              <a:t> be real numbers and let </a:t>
            </a:r>
            <a:r>
              <a:rPr lang="en-US" sz="3400" i="1" dirty="0" smtClean="0"/>
              <a:t>f</a:t>
            </a:r>
            <a:r>
              <a:rPr lang="en-US" sz="3400" dirty="0" smtClean="0"/>
              <a:t> and </a:t>
            </a:r>
            <a:r>
              <a:rPr lang="en-US" sz="3400" i="1" dirty="0" smtClean="0"/>
              <a:t>g</a:t>
            </a:r>
            <a:r>
              <a:rPr lang="en-US" sz="3400" dirty="0" smtClean="0"/>
              <a:t> be functions such that</a:t>
            </a:r>
          </a:p>
          <a:p>
            <a:pPr>
              <a:buNone/>
            </a:pPr>
            <a:endParaRPr lang="en-US" sz="3400" dirty="0" smtClean="0"/>
          </a:p>
          <a:p>
            <a:pPr>
              <a:buNone/>
            </a:pPr>
            <a:r>
              <a:rPr lang="en-US" sz="3400" i="1" dirty="0" smtClean="0"/>
              <a:t>	</a:t>
            </a:r>
            <a:r>
              <a:rPr lang="en-US" sz="3400" i="1" dirty="0" err="1" smtClean="0"/>
              <a:t>lim</a:t>
            </a:r>
            <a:r>
              <a:rPr lang="en-US" sz="3400" i="1" dirty="0" smtClean="0"/>
              <a:t> f(x) = ∞      </a:t>
            </a:r>
            <a:r>
              <a:rPr lang="en-US" sz="3400" dirty="0" smtClean="0"/>
              <a:t>and</a:t>
            </a:r>
            <a:r>
              <a:rPr lang="en-US" sz="3400" i="1" dirty="0" smtClean="0"/>
              <a:t>    </a:t>
            </a:r>
            <a:r>
              <a:rPr lang="en-US" sz="3400" i="1" dirty="0" err="1" smtClean="0"/>
              <a:t>lim</a:t>
            </a:r>
            <a:r>
              <a:rPr lang="en-US" sz="3400" i="1" dirty="0" smtClean="0"/>
              <a:t> g(x) = L </a:t>
            </a:r>
          </a:p>
          <a:p>
            <a:pPr marL="514350" indent="-514350">
              <a:buNone/>
            </a:pPr>
            <a:r>
              <a:rPr lang="en-US" sz="3400" i="1" baseline="30000" dirty="0" smtClean="0"/>
              <a:t>    </a:t>
            </a:r>
            <a:r>
              <a:rPr lang="en-US" sz="3400" i="1" baseline="30000" dirty="0" err="1" smtClean="0"/>
              <a:t>x→c</a:t>
            </a:r>
            <a:r>
              <a:rPr lang="en-US" sz="3400" i="1" baseline="30000" dirty="0" smtClean="0"/>
              <a:t>                                  </a:t>
            </a:r>
            <a:r>
              <a:rPr lang="en-US" sz="3400" i="1" dirty="0" smtClean="0"/>
              <a:t>    </a:t>
            </a:r>
            <a:r>
              <a:rPr lang="en-US" sz="3400" i="1" baseline="30000" dirty="0" smtClean="0"/>
              <a:t> </a:t>
            </a:r>
            <a:r>
              <a:rPr lang="en-US" sz="3400" i="1" baseline="30000" dirty="0" err="1" smtClean="0"/>
              <a:t>x→c</a:t>
            </a:r>
            <a:endParaRPr lang="en-US" sz="3400" i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Sum or difference</a:t>
            </a:r>
            <a:r>
              <a:rPr lang="en-US" sz="3400" i="1" dirty="0" smtClean="0"/>
              <a:t>:  </a:t>
            </a:r>
            <a:r>
              <a:rPr lang="en-US" sz="3400" i="1" dirty="0" err="1" smtClean="0"/>
              <a:t>lim</a:t>
            </a:r>
            <a:r>
              <a:rPr lang="en-US" sz="3400" dirty="0" smtClean="0"/>
              <a:t>[</a:t>
            </a:r>
            <a:r>
              <a:rPr lang="en-US" sz="3400" i="1" dirty="0" smtClean="0"/>
              <a:t>f(x) ± g(x)</a:t>
            </a:r>
            <a:r>
              <a:rPr lang="en-US" sz="3400" dirty="0" smtClean="0"/>
              <a:t>] = </a:t>
            </a:r>
            <a:r>
              <a:rPr lang="en-US" sz="3400" i="1" dirty="0" smtClean="0"/>
              <a:t>∞</a:t>
            </a:r>
            <a:endParaRPr lang="en-US" sz="3400" dirty="0" smtClean="0"/>
          </a:p>
          <a:p>
            <a:pPr>
              <a:buNone/>
            </a:pPr>
            <a:r>
              <a:rPr lang="en-US" sz="3400" i="1" dirty="0" smtClean="0"/>
              <a:t>				   </a:t>
            </a:r>
            <a:r>
              <a:rPr lang="en-US" sz="3400" i="1" baseline="30000" dirty="0" smtClean="0"/>
              <a:t> </a:t>
            </a:r>
            <a:r>
              <a:rPr lang="en-US" sz="3400" i="1" baseline="30000" dirty="0" err="1" smtClean="0"/>
              <a:t>x→c</a:t>
            </a:r>
            <a:r>
              <a:rPr lang="en-US" sz="3400" i="1" baseline="30000" dirty="0" smtClean="0"/>
              <a:t>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3400" dirty="0" smtClean="0"/>
              <a:t>Product:		</a:t>
            </a:r>
            <a:r>
              <a:rPr lang="en-US" sz="3400" i="1" dirty="0" err="1" smtClean="0"/>
              <a:t>lim</a:t>
            </a:r>
            <a:r>
              <a:rPr lang="en-US" sz="3400" dirty="0" smtClean="0"/>
              <a:t>[</a:t>
            </a:r>
            <a:r>
              <a:rPr lang="en-US" sz="3400" i="1" dirty="0" smtClean="0"/>
              <a:t>f(x) g(x)</a:t>
            </a:r>
            <a:r>
              <a:rPr lang="en-US" sz="3400" dirty="0" smtClean="0"/>
              <a:t>] = </a:t>
            </a:r>
            <a:r>
              <a:rPr lang="en-US" sz="3400" i="1" dirty="0" smtClean="0"/>
              <a:t>∞,  L &gt; 0</a:t>
            </a:r>
            <a:endParaRPr lang="en-US" sz="3400" dirty="0" smtClean="0"/>
          </a:p>
          <a:p>
            <a:pPr>
              <a:buNone/>
            </a:pPr>
            <a:r>
              <a:rPr lang="en-US" sz="3400" i="1" dirty="0" smtClean="0"/>
              <a:t>				   </a:t>
            </a:r>
            <a:r>
              <a:rPr lang="en-US" sz="3400" i="1" baseline="30000" dirty="0" smtClean="0"/>
              <a:t> </a:t>
            </a:r>
            <a:r>
              <a:rPr lang="en-US" sz="3400" i="1" baseline="30000" dirty="0" err="1" smtClean="0"/>
              <a:t>x→c</a:t>
            </a:r>
            <a:endParaRPr lang="en-US" sz="3400" i="1" baseline="30000" dirty="0" smtClean="0"/>
          </a:p>
          <a:p>
            <a:pPr marL="514350" indent="-514350">
              <a:buNone/>
            </a:pPr>
            <a:r>
              <a:rPr lang="en-US" sz="3400" i="1" baseline="30000" dirty="0" smtClean="0"/>
              <a:t> </a:t>
            </a:r>
            <a:r>
              <a:rPr lang="en-US" sz="3400" i="1" dirty="0" smtClean="0"/>
              <a:t>                                  </a:t>
            </a:r>
            <a:r>
              <a:rPr lang="en-US" sz="3400" i="1" dirty="0" err="1" smtClean="0"/>
              <a:t>lim</a:t>
            </a:r>
            <a:r>
              <a:rPr lang="en-US" sz="3400" dirty="0" smtClean="0"/>
              <a:t>[</a:t>
            </a:r>
            <a:r>
              <a:rPr lang="en-US" sz="3400" i="1" dirty="0" smtClean="0"/>
              <a:t>f(x) g(x)</a:t>
            </a:r>
            <a:r>
              <a:rPr lang="en-US" sz="3400" dirty="0" smtClean="0"/>
              <a:t>] = -</a:t>
            </a:r>
            <a:r>
              <a:rPr lang="en-US" sz="3400" i="1" dirty="0" smtClean="0"/>
              <a:t>∞,  L &lt; 0</a:t>
            </a:r>
            <a:endParaRPr lang="en-US" sz="3400" dirty="0" smtClean="0"/>
          </a:p>
          <a:p>
            <a:pPr>
              <a:buNone/>
            </a:pPr>
            <a:r>
              <a:rPr lang="en-US" sz="3400" i="1" dirty="0" smtClean="0"/>
              <a:t>				   </a:t>
            </a:r>
            <a:r>
              <a:rPr lang="en-US" sz="3400" i="1" baseline="30000" dirty="0" smtClean="0"/>
              <a:t> </a:t>
            </a:r>
            <a:r>
              <a:rPr lang="en-US" sz="3400" i="1" baseline="30000" dirty="0" err="1" smtClean="0"/>
              <a:t>x→c</a:t>
            </a:r>
            <a:r>
              <a:rPr lang="en-US" sz="3400" i="1" baseline="30000" dirty="0" smtClean="0"/>
              <a:t> </a:t>
            </a:r>
          </a:p>
          <a:p>
            <a:pPr>
              <a:buNone/>
            </a:pPr>
            <a:endParaRPr lang="en-US" sz="3400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US" sz="3400" dirty="0" smtClean="0"/>
              <a:t>Quotient:		</a:t>
            </a:r>
            <a:r>
              <a:rPr lang="en-US" sz="3400" i="1" dirty="0" err="1" smtClean="0"/>
              <a:t>lim</a:t>
            </a:r>
            <a:r>
              <a:rPr lang="en-US" sz="3400" i="1" dirty="0" smtClean="0"/>
              <a:t> g(x)/f(x) = 0</a:t>
            </a:r>
            <a:r>
              <a:rPr lang="en-US" sz="3400" dirty="0" smtClean="0"/>
              <a:t>	</a:t>
            </a:r>
          </a:p>
          <a:p>
            <a:pPr marL="514350" indent="-514350">
              <a:buNone/>
            </a:pPr>
            <a:r>
              <a:rPr lang="en-US" sz="3400" i="1" baseline="30000" dirty="0" smtClean="0"/>
              <a:t>                                                                  </a:t>
            </a:r>
            <a:r>
              <a:rPr lang="en-US" sz="3400" i="1" baseline="30000" dirty="0" err="1" smtClean="0"/>
              <a:t>x→c</a:t>
            </a:r>
            <a:r>
              <a:rPr lang="en-US" sz="3400" i="1" baseline="30000" dirty="0" smtClean="0"/>
              <a:t> </a:t>
            </a:r>
            <a:endParaRPr lang="en-US" sz="3400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 marL="514350" indent="-514350">
              <a:buFont typeface="+mj-lt"/>
              <a:buAutoNum type="arabicPeriod"/>
            </a:pPr>
            <a:endParaRPr lang="en-US" i="1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/>
              <a:t>Find the limit of each function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r>
              <a:rPr lang="en-US" sz="3200" i="1" dirty="0" err="1" smtClean="0"/>
              <a:t>lim</a:t>
            </a:r>
            <a:r>
              <a:rPr lang="en-US" sz="3200" i="1" dirty="0" smtClean="0"/>
              <a:t> (</a:t>
            </a:r>
            <a:r>
              <a:rPr lang="en-US" sz="3200" dirty="0" smtClean="0"/>
              <a:t>1</a:t>
            </a:r>
            <a:r>
              <a:rPr lang="en-US" sz="3200" i="1" dirty="0" smtClean="0"/>
              <a:t> + </a:t>
            </a:r>
            <a:r>
              <a:rPr lang="en-US" sz="3200" dirty="0" smtClean="0"/>
              <a:t>1</a:t>
            </a:r>
            <a:r>
              <a:rPr lang="en-US" sz="3200" i="1" dirty="0" smtClean="0"/>
              <a:t>/x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)</a:t>
            </a:r>
            <a:endParaRPr lang="en-US" sz="3200" dirty="0" smtClean="0"/>
          </a:p>
          <a:p>
            <a:pPr>
              <a:buNone/>
            </a:pPr>
            <a:r>
              <a:rPr lang="en-US" sz="3200" i="1" baseline="30000" dirty="0" smtClean="0"/>
              <a:t> x→0</a:t>
            </a:r>
            <a:endParaRPr lang="en-US" sz="3200" dirty="0" smtClean="0"/>
          </a:p>
          <a:p>
            <a:pPr>
              <a:buNone/>
            </a:pPr>
            <a:r>
              <a:rPr lang="en-US" sz="3200" i="1" dirty="0" err="1" smtClean="0"/>
              <a:t>lim</a:t>
            </a:r>
            <a:r>
              <a:rPr lang="en-US" sz="3200" i="1" dirty="0" smtClean="0"/>
              <a:t> (</a:t>
            </a:r>
            <a:r>
              <a:rPr lang="en-US" sz="3200" dirty="0" smtClean="0"/>
              <a:t>x</a:t>
            </a:r>
            <a:r>
              <a:rPr lang="en-US" sz="3200" baseline="30000" dirty="0" smtClean="0"/>
              <a:t>2</a:t>
            </a:r>
            <a:r>
              <a:rPr lang="en-US" sz="3200" i="1" dirty="0" smtClean="0"/>
              <a:t> + </a:t>
            </a:r>
            <a:r>
              <a:rPr lang="en-US" sz="3200" dirty="0" smtClean="0"/>
              <a:t>1)</a:t>
            </a:r>
            <a:r>
              <a:rPr lang="en-US" sz="3200" i="1" dirty="0" smtClean="0"/>
              <a:t>/</a:t>
            </a:r>
            <a:r>
              <a:rPr lang="en-US" sz="3200" dirty="0" smtClean="0"/>
              <a:t>1</a:t>
            </a:r>
            <a:r>
              <a:rPr lang="en-US" sz="3200" i="1" dirty="0" smtClean="0"/>
              <a:t>/(x-1))</a:t>
            </a:r>
            <a:endParaRPr lang="en-US" sz="3200" dirty="0" smtClean="0"/>
          </a:p>
          <a:p>
            <a:pPr>
              <a:buNone/>
            </a:pPr>
            <a:r>
              <a:rPr lang="en-US" sz="3200" i="1" baseline="30000" dirty="0" smtClean="0"/>
              <a:t> x→</a:t>
            </a:r>
            <a:r>
              <a:rPr lang="en-US" sz="3200" baseline="30000" dirty="0" smtClean="0"/>
              <a:t>1</a:t>
            </a:r>
            <a:r>
              <a:rPr lang="en-US" sz="3200" i="1" baseline="40000" dirty="0" smtClean="0"/>
              <a:t>-</a:t>
            </a:r>
            <a:endParaRPr lang="en-US" sz="3200" baseline="40000" dirty="0" smtClean="0"/>
          </a:p>
          <a:p>
            <a:pPr>
              <a:buNone/>
            </a:pPr>
            <a:endParaRPr lang="en-US" i="1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2197</TotalTime>
  <Words>1999</Words>
  <Application>Microsoft Office PowerPoint</Application>
  <PresentationFormat>On-screen Show (4:3)</PresentationFormat>
  <Paragraphs>300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Origin</vt:lpstr>
      <vt:lpstr>Chapter 3</vt:lpstr>
      <vt:lpstr>Section 3.1</vt:lpstr>
      <vt:lpstr>What is Calculus</vt:lpstr>
      <vt:lpstr>The Difference Between Precalculus and Calculus</vt:lpstr>
      <vt:lpstr>Precalculus vs. Calculus</vt:lpstr>
      <vt:lpstr>The Tangent Line Problem</vt:lpstr>
      <vt:lpstr>The Tangent Line Problem Cont’d</vt:lpstr>
      <vt:lpstr>The Tangent Line Problem Cont’d</vt:lpstr>
      <vt:lpstr>The Area Problem</vt:lpstr>
      <vt:lpstr>The Area Problem - Example</vt:lpstr>
      <vt:lpstr>Section 3.2</vt:lpstr>
      <vt:lpstr>An Introduction to Limits</vt:lpstr>
      <vt:lpstr>An Introduction to Limits – Cont’d</vt:lpstr>
      <vt:lpstr>Example</vt:lpstr>
      <vt:lpstr>Section 3.3</vt:lpstr>
      <vt:lpstr>Some Basic Limits</vt:lpstr>
      <vt:lpstr>Properties of Limits</vt:lpstr>
      <vt:lpstr>Example</vt:lpstr>
      <vt:lpstr>Limits of Polynomial and Rational Functions</vt:lpstr>
      <vt:lpstr>Example</vt:lpstr>
      <vt:lpstr>The Limit of a Function Involving a Radical</vt:lpstr>
      <vt:lpstr>The Limit of a Composite Function</vt:lpstr>
      <vt:lpstr>Example</vt:lpstr>
      <vt:lpstr>Functions That Agree at All But One Point</vt:lpstr>
      <vt:lpstr>Example</vt:lpstr>
      <vt:lpstr>The Squeeze Theorem</vt:lpstr>
      <vt:lpstr>Section 3.4</vt:lpstr>
      <vt:lpstr>Definition of Continuity</vt:lpstr>
      <vt:lpstr>Discontinuity</vt:lpstr>
      <vt:lpstr>One-Sided Limits and Continuity on a Closed Interval</vt:lpstr>
      <vt:lpstr>The Existence of a Limit</vt:lpstr>
      <vt:lpstr>Definition of Continuity on a Closed Interval</vt:lpstr>
      <vt:lpstr>Example</vt:lpstr>
      <vt:lpstr>Properties of Continuity</vt:lpstr>
      <vt:lpstr>Types of Continuous Function at Every Point in their Domain</vt:lpstr>
      <vt:lpstr>Continuity of a Composite Function</vt:lpstr>
      <vt:lpstr>Intermediate Value Theorem</vt:lpstr>
      <vt:lpstr>Example</vt:lpstr>
      <vt:lpstr>Section 3.5</vt:lpstr>
      <vt:lpstr>Definition of Vertical Asymptote</vt:lpstr>
      <vt:lpstr>Vertical Asymptote</vt:lpstr>
      <vt:lpstr>Example</vt:lpstr>
      <vt:lpstr>Properties of Infinite Limits</vt:lpstr>
      <vt:lpstr>Example</vt:lpstr>
      <vt:lpstr>END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Vicki  Shiner</dc:creator>
  <cp:lastModifiedBy>Ken Ratliff</cp:lastModifiedBy>
  <cp:revision>99</cp:revision>
  <dcterms:created xsi:type="dcterms:W3CDTF">2010-08-09T22:52:25Z</dcterms:created>
  <dcterms:modified xsi:type="dcterms:W3CDTF">2011-12-12T19:24:56Z</dcterms:modified>
</cp:coreProperties>
</file>