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4" r:id="rId1"/>
  </p:sldMasterIdLst>
  <p:notesMasterIdLst>
    <p:notesMasterId r:id="rId22"/>
  </p:notesMasterIdLst>
  <p:handoutMasterIdLst>
    <p:handoutMasterId r:id="rId23"/>
  </p:handoutMasterIdLst>
  <p:sldIdLst>
    <p:sldId id="256" r:id="rId2"/>
    <p:sldId id="257" r:id="rId3"/>
    <p:sldId id="276" r:id="rId4"/>
    <p:sldId id="277" r:id="rId5"/>
    <p:sldId id="275" r:id="rId6"/>
    <p:sldId id="266" r:id="rId7"/>
    <p:sldId id="267" r:id="rId8"/>
    <p:sldId id="268" r:id="rId9"/>
    <p:sldId id="269" r:id="rId10"/>
    <p:sldId id="272" r:id="rId11"/>
    <p:sldId id="273" r:id="rId12"/>
    <p:sldId id="260" r:id="rId13"/>
    <p:sldId id="279" r:id="rId14"/>
    <p:sldId id="281" r:id="rId15"/>
    <p:sldId id="282" r:id="rId16"/>
    <p:sldId id="283" r:id="rId17"/>
    <p:sldId id="259" r:id="rId18"/>
    <p:sldId id="262" r:id="rId19"/>
    <p:sldId id="263" r:id="rId20"/>
    <p:sldId id="284" r:id="rId21"/>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103" d="100"/>
          <a:sy n="103" d="100"/>
        </p:scale>
        <p:origin x="23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6441029548725701E-2"/>
          <c:y val="3.9943502824858798E-2"/>
          <c:w val="0.88173242457596002"/>
          <c:h val="0.80086636416210299"/>
        </c:manualLayout>
      </c:layout>
      <c:barChart>
        <c:barDir val="col"/>
        <c:grouping val="clustered"/>
        <c:varyColors val="0"/>
        <c:ser>
          <c:idx val="1"/>
          <c:order val="0"/>
          <c:tx>
            <c:strRef>
              <c:f>Sheet1!$B$1</c:f>
              <c:strCache>
                <c:ptCount val="1"/>
                <c:pt idx="0">
                  <c:v>Leicester Enrollment</c:v>
                </c:pt>
              </c:strCache>
            </c:strRef>
          </c:tx>
          <c:spPr>
            <a:solidFill>
              <a:srgbClr val="FF0000"/>
            </a:solidFill>
          </c:spPr>
          <c:invertIfNegative val="0"/>
          <c:dPt>
            <c:idx val="4"/>
            <c:invertIfNegative val="0"/>
            <c:bubble3D val="0"/>
            <c:spPr>
              <a:solidFill>
                <a:srgbClr val="FF0000"/>
              </a:solidFill>
            </c:spPr>
          </c:dPt>
          <c:dPt>
            <c:idx val="5"/>
            <c:invertIfNegative val="0"/>
            <c:bubble3D val="0"/>
            <c:spPr>
              <a:solidFill>
                <a:srgbClr val="122C64"/>
              </a:solidFill>
            </c:spPr>
          </c:dPt>
          <c:dPt>
            <c:idx val="6"/>
            <c:invertIfNegative val="0"/>
            <c:bubble3D val="0"/>
            <c:spPr>
              <a:solidFill>
                <a:srgbClr val="122C64"/>
              </a:solidFill>
            </c:spPr>
          </c:dPt>
          <c:dPt>
            <c:idx val="7"/>
            <c:invertIfNegative val="0"/>
            <c:bubble3D val="0"/>
            <c:spPr>
              <a:solidFill>
                <a:srgbClr val="122C64"/>
              </a:solidFill>
            </c:spPr>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Sheet1!$A$2:$A$9</c:f>
              <c:numCache>
                <c:formatCode>General</c:formatCode>
                <c:ptCount val="8"/>
                <c:pt idx="0">
                  <c:v>2008</c:v>
                </c:pt>
                <c:pt idx="1">
                  <c:v>2009</c:v>
                </c:pt>
                <c:pt idx="2">
                  <c:v>2010</c:v>
                </c:pt>
                <c:pt idx="3">
                  <c:v>2011</c:v>
                </c:pt>
                <c:pt idx="4">
                  <c:v>2012</c:v>
                </c:pt>
                <c:pt idx="5">
                  <c:v>2013</c:v>
                </c:pt>
                <c:pt idx="6">
                  <c:v>2014</c:v>
                </c:pt>
                <c:pt idx="7">
                  <c:v>2015</c:v>
                </c:pt>
              </c:numCache>
            </c:numRef>
          </c:cat>
          <c:val>
            <c:numRef>
              <c:f>Sheet1!$B$2:$B$9</c:f>
              <c:numCache>
                <c:formatCode>General</c:formatCode>
                <c:ptCount val="8"/>
                <c:pt idx="0">
                  <c:v>34</c:v>
                </c:pt>
                <c:pt idx="1">
                  <c:v>37</c:v>
                </c:pt>
                <c:pt idx="2">
                  <c:v>71</c:v>
                </c:pt>
                <c:pt idx="3">
                  <c:v>66</c:v>
                </c:pt>
                <c:pt idx="4">
                  <c:v>76</c:v>
                </c:pt>
                <c:pt idx="5">
                  <c:v>139</c:v>
                </c:pt>
                <c:pt idx="6">
                  <c:v>149</c:v>
                </c:pt>
                <c:pt idx="7">
                  <c:v>158</c:v>
                </c:pt>
              </c:numCache>
            </c:numRef>
          </c:val>
        </c:ser>
        <c:dLbls>
          <c:showLegendKey val="0"/>
          <c:showVal val="1"/>
          <c:showCatName val="0"/>
          <c:showSerName val="0"/>
          <c:showPercent val="0"/>
          <c:showBubbleSize val="0"/>
        </c:dLbls>
        <c:gapWidth val="150"/>
        <c:axId val="177658792"/>
        <c:axId val="177658008"/>
      </c:barChart>
      <c:catAx>
        <c:axId val="177658792"/>
        <c:scaling>
          <c:orientation val="minMax"/>
        </c:scaling>
        <c:delete val="0"/>
        <c:axPos val="b"/>
        <c:numFmt formatCode="General" sourceLinked="1"/>
        <c:majorTickMark val="out"/>
        <c:minorTickMark val="none"/>
        <c:tickLblPos val="nextTo"/>
        <c:txPr>
          <a:bodyPr/>
          <a:lstStyle/>
          <a:p>
            <a:pPr>
              <a:defRPr>
                <a:solidFill>
                  <a:srgbClr val="000000"/>
                </a:solidFill>
                <a:latin typeface="Minion Pro" pitchFamily="18" charset="0"/>
              </a:defRPr>
            </a:pPr>
            <a:endParaRPr lang="en-US"/>
          </a:p>
        </c:txPr>
        <c:crossAx val="177658008"/>
        <c:crosses val="autoZero"/>
        <c:auto val="1"/>
        <c:lblAlgn val="ctr"/>
        <c:lblOffset val="100"/>
        <c:noMultiLvlLbl val="0"/>
      </c:catAx>
      <c:valAx>
        <c:axId val="177658008"/>
        <c:scaling>
          <c:orientation val="minMax"/>
        </c:scaling>
        <c:delete val="0"/>
        <c:axPos val="l"/>
        <c:numFmt formatCode="General" sourceLinked="1"/>
        <c:majorTickMark val="out"/>
        <c:minorTickMark val="none"/>
        <c:tickLblPos val="nextTo"/>
        <c:txPr>
          <a:bodyPr/>
          <a:lstStyle/>
          <a:p>
            <a:pPr>
              <a:defRPr>
                <a:solidFill>
                  <a:srgbClr val="000000"/>
                </a:solidFill>
                <a:latin typeface="Minion Pro" pitchFamily="18" charset="0"/>
              </a:defRPr>
            </a:pPr>
            <a:endParaRPr lang="en-US"/>
          </a:p>
        </c:txPr>
        <c:crossAx val="177658792"/>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4720740552593904E-2"/>
          <c:y val="3.5289603630054803E-2"/>
          <c:w val="0.89915022718934301"/>
          <c:h val="0.80940188620490305"/>
        </c:manualLayout>
      </c:layout>
      <c:barChart>
        <c:barDir val="col"/>
        <c:grouping val="clustered"/>
        <c:varyColors val="0"/>
        <c:ser>
          <c:idx val="0"/>
          <c:order val="0"/>
          <c:tx>
            <c:strRef>
              <c:f>Sheet1!$B$1</c:f>
              <c:strCache>
                <c:ptCount val="1"/>
                <c:pt idx="0">
                  <c:v>Palmer Program Goals</c:v>
                </c:pt>
              </c:strCache>
            </c:strRef>
          </c:tx>
          <c:spPr>
            <a:solidFill>
              <a:srgbClr val="FF0000"/>
            </a:solidFill>
          </c:spPr>
          <c:invertIfNegative val="0"/>
          <c:dPt>
            <c:idx val="1"/>
            <c:invertIfNegative val="0"/>
            <c:bubble3D val="0"/>
          </c:dPt>
          <c:dPt>
            <c:idx val="2"/>
            <c:invertIfNegative val="0"/>
            <c:bubble3D val="0"/>
            <c:spPr>
              <a:solidFill>
                <a:srgbClr val="FF0000"/>
              </a:solidFill>
            </c:spPr>
          </c:dPt>
          <c:dPt>
            <c:idx val="3"/>
            <c:invertIfNegative val="0"/>
            <c:bubble3D val="0"/>
            <c:spPr>
              <a:solidFill>
                <a:srgbClr val="FF0000"/>
              </a:solidFill>
            </c:spPr>
          </c:dPt>
          <c:dPt>
            <c:idx val="5"/>
            <c:invertIfNegative val="0"/>
            <c:bubble3D val="0"/>
            <c:spPr>
              <a:solidFill>
                <a:srgbClr val="122C64"/>
              </a:solidFill>
            </c:spPr>
          </c:dPt>
          <c:dPt>
            <c:idx val="6"/>
            <c:invertIfNegative val="0"/>
            <c:bubble3D val="0"/>
            <c:spPr>
              <a:solidFill>
                <a:srgbClr val="122C64"/>
              </a:solidFill>
            </c:spPr>
          </c:dPt>
          <c:dPt>
            <c:idx val="7"/>
            <c:invertIfNegative val="0"/>
            <c:bubble3D val="0"/>
            <c:spPr>
              <a:solidFill>
                <a:srgbClr val="122C64"/>
              </a:solidFill>
            </c:spPr>
          </c:dPt>
          <c:dPt>
            <c:idx val="8"/>
            <c:invertIfNegative val="0"/>
            <c:bubble3D val="0"/>
            <c:spPr>
              <a:solidFill>
                <a:srgbClr val="122C64"/>
              </a:solidFill>
            </c:spPr>
          </c:dPt>
          <c:dLbls>
            <c:spPr>
              <a:noFill/>
              <a:ln>
                <a:noFill/>
              </a:ln>
              <a:effectLst/>
            </c:spPr>
            <c:txPr>
              <a:bodyPr/>
              <a:lstStyle/>
              <a:p>
                <a:pPr>
                  <a:defRPr sz="1400">
                    <a:solidFill>
                      <a:srgbClr val="000000"/>
                    </a:solidFill>
                    <a:latin typeface="Minion Pro"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Sheet1!$A$2:$A$8</c:f>
              <c:numCache>
                <c:formatCode>General</c:formatCode>
                <c:ptCount val="7"/>
                <c:pt idx="0">
                  <c:v>2008</c:v>
                </c:pt>
                <c:pt idx="1">
                  <c:v>2009</c:v>
                </c:pt>
                <c:pt idx="2">
                  <c:v>2010</c:v>
                </c:pt>
                <c:pt idx="3">
                  <c:v>2011</c:v>
                </c:pt>
                <c:pt idx="4">
                  <c:v>2012</c:v>
                </c:pt>
                <c:pt idx="5">
                  <c:v>2013</c:v>
                </c:pt>
                <c:pt idx="6">
                  <c:v>2014</c:v>
                </c:pt>
              </c:numCache>
            </c:numRef>
          </c:cat>
          <c:val>
            <c:numRef>
              <c:f>Sheet1!$B$2:$B$8</c:f>
              <c:numCache>
                <c:formatCode>General</c:formatCode>
                <c:ptCount val="7"/>
                <c:pt idx="0">
                  <c:v>24</c:v>
                </c:pt>
                <c:pt idx="1">
                  <c:v>23</c:v>
                </c:pt>
                <c:pt idx="2">
                  <c:v>23</c:v>
                </c:pt>
                <c:pt idx="3">
                  <c:v>28</c:v>
                </c:pt>
                <c:pt idx="4">
                  <c:v>36</c:v>
                </c:pt>
                <c:pt idx="5">
                  <c:v>69</c:v>
                </c:pt>
                <c:pt idx="6">
                  <c:v>88</c:v>
                </c:pt>
              </c:numCache>
            </c:numRef>
          </c:val>
        </c:ser>
        <c:dLbls>
          <c:showLegendKey val="0"/>
          <c:showVal val="1"/>
          <c:showCatName val="0"/>
          <c:showSerName val="0"/>
          <c:showPercent val="0"/>
          <c:showBubbleSize val="0"/>
        </c:dLbls>
        <c:gapWidth val="150"/>
        <c:axId val="212983344"/>
        <c:axId val="212980600"/>
      </c:barChart>
      <c:catAx>
        <c:axId val="212983344"/>
        <c:scaling>
          <c:orientation val="minMax"/>
        </c:scaling>
        <c:delete val="0"/>
        <c:axPos val="b"/>
        <c:numFmt formatCode="General" sourceLinked="1"/>
        <c:majorTickMark val="out"/>
        <c:minorTickMark val="none"/>
        <c:tickLblPos val="nextTo"/>
        <c:txPr>
          <a:bodyPr/>
          <a:lstStyle/>
          <a:p>
            <a:pPr>
              <a:defRPr>
                <a:solidFill>
                  <a:srgbClr val="000000"/>
                </a:solidFill>
                <a:latin typeface="Minion Pro" pitchFamily="18" charset="0"/>
              </a:defRPr>
            </a:pPr>
            <a:endParaRPr lang="en-US"/>
          </a:p>
        </c:txPr>
        <c:crossAx val="212980600"/>
        <c:crosses val="autoZero"/>
        <c:auto val="1"/>
        <c:lblAlgn val="ctr"/>
        <c:lblOffset val="100"/>
        <c:noMultiLvlLbl val="0"/>
      </c:catAx>
      <c:valAx>
        <c:axId val="212980600"/>
        <c:scaling>
          <c:orientation val="minMax"/>
        </c:scaling>
        <c:delete val="0"/>
        <c:axPos val="l"/>
        <c:numFmt formatCode="General" sourceLinked="1"/>
        <c:majorTickMark val="out"/>
        <c:minorTickMark val="none"/>
        <c:tickLblPos val="nextTo"/>
        <c:txPr>
          <a:bodyPr/>
          <a:lstStyle/>
          <a:p>
            <a:pPr>
              <a:defRPr>
                <a:solidFill>
                  <a:srgbClr val="000000"/>
                </a:solidFill>
                <a:latin typeface="Minion Pro" pitchFamily="18" charset="0"/>
              </a:defRPr>
            </a:pPr>
            <a:endParaRPr lang="en-US"/>
          </a:p>
        </c:txPr>
        <c:crossAx val="212983344"/>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0C8F527-F873-4F26-9E2D-FDA654011E01}" type="datetimeFigureOut">
              <a:rPr lang="en-US" smtClean="0"/>
              <a:t>9/19/2014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66E60E4C-066B-4F60-A64C-B3851F9DCBE1}" type="slidenum">
              <a:rPr lang="en-US" smtClean="0"/>
              <a:t>‹#›</a:t>
            </a:fld>
            <a:endParaRPr lang="en-US"/>
          </a:p>
        </p:txBody>
      </p:sp>
    </p:spTree>
    <p:extLst>
      <p:ext uri="{BB962C8B-B14F-4D97-AF65-F5344CB8AC3E}">
        <p14:creationId xmlns:p14="http://schemas.microsoft.com/office/powerpoint/2010/main" val="2958708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DA30BF4-B638-48B1-90C3-442EDC0AF485}" type="datetimeFigureOut">
              <a:rPr lang="en-US" smtClean="0"/>
              <a:t>9/19/2014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CC94B66-F170-4038-9D14-87ACF774C495}" type="slidenum">
              <a:rPr lang="en-US" smtClean="0"/>
              <a:t>‹#›</a:t>
            </a:fld>
            <a:endParaRPr lang="en-US"/>
          </a:p>
        </p:txBody>
      </p:sp>
    </p:spTree>
    <p:extLst>
      <p:ext uri="{BB962C8B-B14F-4D97-AF65-F5344CB8AC3E}">
        <p14:creationId xmlns:p14="http://schemas.microsoft.com/office/powerpoint/2010/main" val="3976373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A64089D5-7191-4016-BFD4-6B15B30E3D81}" type="slidenum">
              <a:rPr lang="en-US" smtClean="0">
                <a:ea typeface="ＭＳ Ｐゴシック"/>
                <a:cs typeface="ＭＳ Ｐゴシック"/>
              </a:rPr>
              <a:pPr/>
              <a:t>14</a:t>
            </a:fld>
            <a:endParaRPr lang="en-US" dirty="0" smtClean="0">
              <a:ea typeface="ＭＳ Ｐゴシック"/>
              <a:cs typeface="ＭＳ Ｐゴシック"/>
            </a:endParaRPr>
          </a:p>
        </p:txBody>
      </p:sp>
      <p:sp>
        <p:nvSpPr>
          <p:cNvPr id="28674" name="Rectangle 7"/>
          <p:cNvSpPr txBox="1">
            <a:spLocks noGrp="1" noChangeArrowheads="1"/>
          </p:cNvSpPr>
          <p:nvPr/>
        </p:nvSpPr>
        <p:spPr bwMode="auto">
          <a:xfrm>
            <a:off x="4068196" y="8989106"/>
            <a:ext cx="3110973" cy="475152"/>
          </a:xfrm>
          <a:prstGeom prst="rect">
            <a:avLst/>
          </a:prstGeom>
          <a:noFill/>
          <a:ln w="9525">
            <a:noFill/>
            <a:miter lim="800000"/>
            <a:headEnd/>
            <a:tailEnd/>
          </a:ln>
        </p:spPr>
        <p:txBody>
          <a:bodyPr lIns="95352" tIns="47675" rIns="95352" bIns="47675" anchor="b"/>
          <a:lstStyle/>
          <a:p>
            <a:pPr algn="r" defTabSz="952625"/>
            <a:fld id="{80928249-4CC6-40C9-929E-052E043C699D}" type="slidenum">
              <a:rPr lang="en-US" sz="1200">
                <a:latin typeface="Times New Roman" pitchFamily="18" charset="0"/>
              </a:rPr>
              <a:pPr algn="r" defTabSz="952625"/>
              <a:t>14</a:t>
            </a:fld>
            <a:endParaRPr lang="en-US" sz="1200" dirty="0">
              <a:latin typeface="Times New Roman" pitchFamily="18" charset="0"/>
            </a:endParaRPr>
          </a:p>
        </p:txBody>
      </p:sp>
      <p:sp>
        <p:nvSpPr>
          <p:cNvPr id="28675" name="Rectangle 2"/>
          <p:cNvSpPr>
            <a:spLocks noGrp="1" noRot="1" noChangeAspect="1" noChangeArrowheads="1" noTextEdit="1"/>
          </p:cNvSpPr>
          <p:nvPr>
            <p:ph type="sldImg"/>
          </p:nvPr>
        </p:nvSpPr>
        <p:spPr>
          <a:xfrm>
            <a:off x="1220788" y="708025"/>
            <a:ext cx="4735512" cy="3551238"/>
          </a:xfrm>
          <a:ln/>
        </p:spPr>
      </p:sp>
      <p:sp>
        <p:nvSpPr>
          <p:cNvPr id="28676" name="Rectangle 3"/>
          <p:cNvSpPr>
            <a:spLocks noGrp="1" noChangeArrowheads="1"/>
          </p:cNvSpPr>
          <p:nvPr>
            <p:ph type="body" idx="1"/>
          </p:nvPr>
        </p:nvSpPr>
        <p:spPr>
          <a:xfrm>
            <a:off x="403180" y="4496167"/>
            <a:ext cx="6372812" cy="4260206"/>
          </a:xfrm>
          <a:noFill/>
          <a:ln/>
        </p:spPr>
        <p:txBody>
          <a:bodyPr lIns="95352" tIns="47675" rIns="95352" bIns="47675">
            <a:normAutofit/>
          </a:bodyPr>
          <a:lstStyle/>
          <a:p>
            <a:pPr eaLnBrk="1" hangingPunct="1"/>
            <a:endParaRPr lang="en-US" dirty="0" smtClean="0">
              <a:ea typeface="ＭＳ Ｐゴシック"/>
            </a:endParaRPr>
          </a:p>
        </p:txBody>
      </p:sp>
    </p:spTree>
    <p:extLst>
      <p:ext uri="{BB962C8B-B14F-4D97-AF65-F5344CB8AC3E}">
        <p14:creationId xmlns:p14="http://schemas.microsoft.com/office/powerpoint/2010/main" val="3420430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A64089D5-7191-4016-BFD4-6B15B30E3D81}" type="slidenum">
              <a:rPr lang="en-US" smtClean="0">
                <a:ea typeface="ＭＳ Ｐゴシック"/>
                <a:cs typeface="ＭＳ Ｐゴシック"/>
              </a:rPr>
              <a:pPr/>
              <a:t>15</a:t>
            </a:fld>
            <a:endParaRPr lang="en-US" dirty="0" smtClean="0">
              <a:ea typeface="ＭＳ Ｐゴシック"/>
              <a:cs typeface="ＭＳ Ｐゴシック"/>
            </a:endParaRPr>
          </a:p>
        </p:txBody>
      </p:sp>
      <p:sp>
        <p:nvSpPr>
          <p:cNvPr id="28674" name="Rectangle 7"/>
          <p:cNvSpPr txBox="1">
            <a:spLocks noGrp="1" noChangeArrowheads="1"/>
          </p:cNvSpPr>
          <p:nvPr/>
        </p:nvSpPr>
        <p:spPr bwMode="auto">
          <a:xfrm>
            <a:off x="4068199" y="8989108"/>
            <a:ext cx="3110973" cy="475152"/>
          </a:xfrm>
          <a:prstGeom prst="rect">
            <a:avLst/>
          </a:prstGeom>
          <a:noFill/>
          <a:ln w="9525">
            <a:noFill/>
            <a:miter lim="800000"/>
            <a:headEnd/>
            <a:tailEnd/>
          </a:ln>
        </p:spPr>
        <p:txBody>
          <a:bodyPr lIns="95317" tIns="47658" rIns="95317" bIns="47658" anchor="b"/>
          <a:lstStyle/>
          <a:p>
            <a:pPr algn="r" defTabSz="952282"/>
            <a:fld id="{80928249-4CC6-40C9-929E-052E043C699D}" type="slidenum">
              <a:rPr lang="en-US" sz="1200">
                <a:latin typeface="Times New Roman" pitchFamily="18" charset="0"/>
              </a:rPr>
              <a:pPr algn="r" defTabSz="952282"/>
              <a:t>15</a:t>
            </a:fld>
            <a:endParaRPr lang="en-US" sz="1200" dirty="0">
              <a:latin typeface="Times New Roman" pitchFamily="18" charset="0"/>
            </a:endParaRPr>
          </a:p>
        </p:txBody>
      </p:sp>
      <p:sp>
        <p:nvSpPr>
          <p:cNvPr id="28675" name="Rectangle 2"/>
          <p:cNvSpPr>
            <a:spLocks noGrp="1" noRot="1" noChangeAspect="1" noChangeArrowheads="1" noTextEdit="1"/>
          </p:cNvSpPr>
          <p:nvPr>
            <p:ph type="sldImg"/>
          </p:nvPr>
        </p:nvSpPr>
        <p:spPr>
          <a:xfrm>
            <a:off x="1222375" y="708025"/>
            <a:ext cx="4733925" cy="3551238"/>
          </a:xfrm>
          <a:ln/>
        </p:spPr>
      </p:sp>
      <p:sp>
        <p:nvSpPr>
          <p:cNvPr id="28676" name="Rectangle 3"/>
          <p:cNvSpPr>
            <a:spLocks noGrp="1" noChangeArrowheads="1"/>
          </p:cNvSpPr>
          <p:nvPr>
            <p:ph type="body" idx="1"/>
          </p:nvPr>
        </p:nvSpPr>
        <p:spPr>
          <a:xfrm>
            <a:off x="403181" y="4496170"/>
            <a:ext cx="6372813" cy="4260206"/>
          </a:xfrm>
          <a:noFill/>
          <a:ln/>
        </p:spPr>
        <p:txBody>
          <a:bodyPr lIns="95317" tIns="47658" rIns="95317" bIns="47658">
            <a:normAutofit fontScale="92500" lnSpcReduction="10000"/>
          </a:bodyPr>
          <a:lstStyle/>
          <a:p>
            <a:pPr eaLnBrk="1" hangingPunct="1"/>
            <a:r>
              <a:rPr lang="en-US" dirty="0" smtClean="0">
                <a:ea typeface="ＭＳ Ｐゴシック"/>
              </a:rPr>
              <a:t> </a:t>
            </a:r>
            <a:r>
              <a:rPr lang="en-US" dirty="0" smtClean="0"/>
              <a:t>The MMSI APTAP Cohort I schools contribute 4% of the state’s total high school female enrollment yet accounted for 30% of the increase of the state’s Math and Science exams taken and accounted for 15% of the state’s increase in female Math and Science AP Exams passed. </a:t>
            </a:r>
          </a:p>
          <a:p>
            <a:pPr eaLnBrk="1" hangingPunct="1"/>
            <a:endParaRPr lang="en-US" dirty="0" smtClean="0"/>
          </a:p>
          <a:p>
            <a:pPr eaLnBrk="1" hangingPunct="1"/>
            <a:r>
              <a:rPr lang="en-US" dirty="0" smtClean="0"/>
              <a:t> Another way to look at the same exact data and analysis is to say the following: </a:t>
            </a:r>
          </a:p>
          <a:p>
            <a:pPr eaLnBrk="1" hangingPunct="1"/>
            <a:endParaRPr lang="en-US" dirty="0" smtClean="0"/>
          </a:p>
          <a:p>
            <a:pPr eaLnBrk="1" hangingPunct="1"/>
            <a:r>
              <a:rPr lang="en-US" dirty="0" smtClean="0"/>
              <a:t>Massachusetts, without the MMSI Cohort I schools had a 4% increase in the number of female Math and Science exams taken.  MMSI Cohort I schools had a 39% increase in the number of female math and science exams taken.  Massachusetts,  without the MMSI Cohort I schools had a 5% increase in the number of female Math and Science exams passed.  MMSI Cohort I schools had a 28% increase in the number of female Math and Science exams passed. </a:t>
            </a:r>
            <a:endParaRPr lang="en-US" dirty="0" smtClean="0">
              <a:ea typeface="ＭＳ Ｐゴシック"/>
            </a:endParaRPr>
          </a:p>
          <a:p>
            <a:r>
              <a:rPr lang="en-US" dirty="0" smtClean="0">
                <a:latin typeface="Calibri"/>
              </a:rPr>
              <a:t> </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Times-Roman"/>
              </a:rPr>
              <a:t>	</a:t>
            </a:r>
          </a:p>
          <a:p>
            <a:r>
              <a:rPr lang="en-US" dirty="0" smtClean="0">
                <a:latin typeface="Calibri"/>
              </a:rPr>
              <a:t> </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MA MS PASS</a:t>
            </a:r>
            <a:r>
              <a:rPr lang="en-US" dirty="0" smtClean="0">
                <a:latin typeface="TimesNewRomanPSMT"/>
              </a:rPr>
              <a:t>	</a:t>
            </a:r>
            <a:r>
              <a:rPr lang="en-US" dirty="0" smtClean="0">
                <a:latin typeface="Calibri"/>
              </a:rPr>
              <a:t>MMSI PASS</a:t>
            </a:r>
            <a:r>
              <a:rPr lang="en-US" dirty="0" smtClean="0">
                <a:latin typeface="TimesNewRomanPSMT"/>
              </a:rPr>
              <a:t>	</a:t>
            </a:r>
            <a:r>
              <a:rPr lang="en-US" dirty="0" smtClean="0">
                <a:latin typeface="Calibri"/>
              </a:rPr>
              <a:t>MA </a:t>
            </a:r>
            <a:r>
              <a:rPr lang="en-US" dirty="0" err="1" smtClean="0">
                <a:latin typeface="Calibri"/>
              </a:rPr>
              <a:t>wo</a:t>
            </a:r>
            <a:r>
              <a:rPr lang="en-US" dirty="0" smtClean="0">
                <a:latin typeface="Calibri"/>
              </a:rPr>
              <a:t> NMSI</a:t>
            </a:r>
            <a:r>
              <a:rPr lang="en-US" dirty="0" smtClean="0">
                <a:latin typeface="TimesNewRomanPSMT"/>
              </a:rPr>
              <a:t>	</a:t>
            </a:r>
            <a:r>
              <a:rPr lang="en-US" dirty="0" smtClean="0">
                <a:latin typeface="Calibri"/>
              </a:rPr>
              <a:t>MA MS TAKE</a:t>
            </a:r>
            <a:r>
              <a:rPr lang="en-US" dirty="0" smtClean="0">
                <a:latin typeface="TimesNewRomanPSMT"/>
              </a:rPr>
              <a:t>	</a:t>
            </a:r>
            <a:r>
              <a:rPr lang="en-US" dirty="0" smtClean="0">
                <a:latin typeface="Calibri"/>
              </a:rPr>
              <a:t>MMSI Take</a:t>
            </a:r>
            <a:r>
              <a:rPr lang="en-US" dirty="0" smtClean="0">
                <a:latin typeface="TimesNewRomanPSMT"/>
              </a:rPr>
              <a:t>	</a:t>
            </a:r>
            <a:r>
              <a:rPr lang="en-US" dirty="0" smtClean="0">
                <a:latin typeface="Calibri"/>
              </a:rPr>
              <a:t>MA </a:t>
            </a:r>
            <a:r>
              <a:rPr lang="en-US" dirty="0" err="1" smtClean="0">
                <a:latin typeface="Calibri"/>
              </a:rPr>
              <a:t>wo</a:t>
            </a:r>
            <a:r>
              <a:rPr lang="en-US" dirty="0" smtClean="0">
                <a:latin typeface="Calibri"/>
              </a:rPr>
              <a:t> NMSI</a:t>
            </a:r>
            <a:r>
              <a:rPr lang="en-US" dirty="0" smtClean="0">
                <a:latin typeface="TimesNewRomanPSMT"/>
              </a:rPr>
              <a:t>	</a:t>
            </a:r>
            <a:r>
              <a:rPr lang="en-US" dirty="0" smtClean="0">
                <a:latin typeface="Times-Roman"/>
              </a:rPr>
              <a:t>	</a:t>
            </a:r>
          </a:p>
          <a:p>
            <a:r>
              <a:rPr lang="en-US" dirty="0" smtClean="0">
                <a:latin typeface="Calibri"/>
              </a:rPr>
              <a:t> </a:t>
            </a:r>
            <a:r>
              <a:rPr lang="en-US" dirty="0" smtClean="0">
                <a:latin typeface="TimesNewRomanPSMT"/>
              </a:rPr>
              <a:t>	</a:t>
            </a:r>
            <a:r>
              <a:rPr lang="en-US" dirty="0" smtClean="0">
                <a:latin typeface="Calibri"/>
              </a:rPr>
              <a:t>2009</a:t>
            </a:r>
            <a:r>
              <a:rPr lang="en-US" dirty="0" smtClean="0">
                <a:latin typeface="TimesNewRomanPSMT"/>
              </a:rPr>
              <a:t>	</a:t>
            </a:r>
            <a:r>
              <a:rPr lang="en-US" dirty="0" smtClean="0">
                <a:latin typeface="Calibri"/>
              </a:rPr>
              <a:t>6063</a:t>
            </a:r>
            <a:r>
              <a:rPr lang="en-US" dirty="0" smtClean="0">
                <a:latin typeface="TimesNewRomanPSMT"/>
              </a:rPr>
              <a:t>	</a:t>
            </a:r>
            <a:r>
              <a:rPr lang="en-US" dirty="0" smtClean="0">
                <a:latin typeface="Calibri"/>
              </a:rPr>
              <a:t>237</a:t>
            </a:r>
            <a:r>
              <a:rPr lang="en-US" dirty="0" smtClean="0">
                <a:latin typeface="TimesNewRomanPSMT"/>
              </a:rPr>
              <a:t>	</a:t>
            </a:r>
            <a:r>
              <a:rPr lang="en-US" dirty="0" smtClean="0">
                <a:latin typeface="Calibri"/>
              </a:rPr>
              <a:t>5826</a:t>
            </a:r>
            <a:r>
              <a:rPr lang="en-US" dirty="0" smtClean="0">
                <a:latin typeface="TimesNewRomanPSMT"/>
              </a:rPr>
              <a:t>	</a:t>
            </a:r>
            <a:r>
              <a:rPr lang="en-US" dirty="0" smtClean="0">
                <a:latin typeface="Calibri"/>
              </a:rPr>
              <a:t>9782</a:t>
            </a:r>
            <a:r>
              <a:rPr lang="en-US" dirty="0" smtClean="0">
                <a:latin typeface="TimesNewRomanPSMT"/>
              </a:rPr>
              <a:t>	</a:t>
            </a:r>
            <a:r>
              <a:rPr lang="en-US" dirty="0" smtClean="0">
                <a:latin typeface="Calibri"/>
              </a:rPr>
              <a:t>604</a:t>
            </a:r>
            <a:r>
              <a:rPr lang="en-US" dirty="0" smtClean="0">
                <a:latin typeface="TimesNewRomanPSMT"/>
              </a:rPr>
              <a:t>	</a:t>
            </a:r>
            <a:r>
              <a:rPr lang="en-US" dirty="0" smtClean="0">
                <a:latin typeface="Calibri"/>
              </a:rPr>
              <a:t>9178</a:t>
            </a:r>
            <a:r>
              <a:rPr lang="en-US" dirty="0" smtClean="0">
                <a:latin typeface="TimesNewRomanPSMT"/>
              </a:rPr>
              <a:t>	</a:t>
            </a:r>
            <a:r>
              <a:rPr lang="en-US" dirty="0" smtClean="0">
                <a:latin typeface="Times-Roman"/>
              </a:rPr>
              <a:t>	</a:t>
            </a:r>
          </a:p>
          <a:p>
            <a:r>
              <a:rPr lang="en-US" dirty="0" smtClean="0">
                <a:latin typeface="Calibri"/>
              </a:rPr>
              <a:t> </a:t>
            </a:r>
            <a:r>
              <a:rPr lang="en-US" dirty="0" smtClean="0">
                <a:latin typeface="TimesNewRomanPSMT"/>
              </a:rPr>
              <a:t>	</a:t>
            </a:r>
            <a:r>
              <a:rPr lang="en-US" dirty="0" smtClean="0">
                <a:latin typeface="Calibri"/>
              </a:rPr>
              <a:t>2008</a:t>
            </a:r>
            <a:r>
              <a:rPr lang="en-US" dirty="0" smtClean="0">
                <a:latin typeface="TimesNewRomanPSMT"/>
              </a:rPr>
              <a:t>	</a:t>
            </a:r>
            <a:r>
              <a:rPr lang="en-US" dirty="0" smtClean="0">
                <a:latin typeface="Calibri"/>
              </a:rPr>
              <a:t>5720</a:t>
            </a:r>
            <a:r>
              <a:rPr lang="en-US" dirty="0" smtClean="0">
                <a:latin typeface="TimesNewRomanPSMT"/>
              </a:rPr>
              <a:t>	</a:t>
            </a:r>
            <a:r>
              <a:rPr lang="en-US" dirty="0" smtClean="0">
                <a:latin typeface="Calibri"/>
              </a:rPr>
              <a:t>185</a:t>
            </a:r>
            <a:r>
              <a:rPr lang="en-US" dirty="0" smtClean="0">
                <a:latin typeface="TimesNewRomanPSMT"/>
              </a:rPr>
              <a:t>	</a:t>
            </a:r>
            <a:r>
              <a:rPr lang="en-US" dirty="0" smtClean="0">
                <a:latin typeface="Calibri"/>
              </a:rPr>
              <a:t>5535</a:t>
            </a:r>
            <a:r>
              <a:rPr lang="en-US" dirty="0" smtClean="0">
                <a:latin typeface="TimesNewRomanPSMT"/>
              </a:rPr>
              <a:t>	</a:t>
            </a:r>
            <a:r>
              <a:rPr lang="en-US" dirty="0" smtClean="0">
                <a:latin typeface="Calibri"/>
              </a:rPr>
              <a:t>9226</a:t>
            </a:r>
            <a:r>
              <a:rPr lang="en-US" dirty="0" smtClean="0">
                <a:latin typeface="TimesNewRomanPSMT"/>
              </a:rPr>
              <a:t>	</a:t>
            </a:r>
            <a:r>
              <a:rPr lang="en-US" dirty="0" smtClean="0">
                <a:latin typeface="Calibri"/>
              </a:rPr>
              <a:t>436</a:t>
            </a:r>
            <a:r>
              <a:rPr lang="en-US" dirty="0" smtClean="0">
                <a:latin typeface="TimesNewRomanPSMT"/>
              </a:rPr>
              <a:t>	</a:t>
            </a:r>
            <a:r>
              <a:rPr lang="en-US" dirty="0" smtClean="0">
                <a:latin typeface="Calibri"/>
              </a:rPr>
              <a:t>8790</a:t>
            </a:r>
            <a:r>
              <a:rPr lang="en-US" dirty="0" smtClean="0">
                <a:latin typeface="TimesNewRomanPSMT"/>
              </a:rPr>
              <a:t>	</a:t>
            </a:r>
            <a:r>
              <a:rPr lang="en-US" dirty="0" smtClean="0">
                <a:latin typeface="Times-Roman"/>
              </a:rPr>
              <a:t>	</a:t>
            </a:r>
          </a:p>
          <a:p>
            <a:r>
              <a:rPr lang="en-US" dirty="0" smtClean="0">
                <a:latin typeface="Calibri"/>
              </a:rPr>
              <a:t> increase</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343</a:t>
            </a:r>
            <a:r>
              <a:rPr lang="en-US" dirty="0" smtClean="0">
                <a:latin typeface="TimesNewRomanPSMT"/>
              </a:rPr>
              <a:t>	</a:t>
            </a:r>
            <a:r>
              <a:rPr lang="en-US" dirty="0" smtClean="0">
                <a:latin typeface="Calibri"/>
              </a:rPr>
              <a:t>52</a:t>
            </a:r>
            <a:r>
              <a:rPr lang="en-US" dirty="0" smtClean="0">
                <a:latin typeface="TimesNewRomanPSMT"/>
              </a:rPr>
              <a:t>	</a:t>
            </a:r>
            <a:r>
              <a:rPr lang="en-US" dirty="0" smtClean="0">
                <a:latin typeface="Calibri"/>
              </a:rPr>
              <a:t>291</a:t>
            </a:r>
            <a:r>
              <a:rPr lang="en-US" dirty="0" smtClean="0">
                <a:latin typeface="TimesNewRomanPSMT"/>
              </a:rPr>
              <a:t>	</a:t>
            </a:r>
            <a:r>
              <a:rPr lang="en-US" dirty="0" smtClean="0">
                <a:latin typeface="Calibri"/>
              </a:rPr>
              <a:t>556</a:t>
            </a:r>
            <a:r>
              <a:rPr lang="en-US" dirty="0" smtClean="0">
                <a:latin typeface="TimesNewRomanPSMT"/>
              </a:rPr>
              <a:t>	</a:t>
            </a:r>
            <a:r>
              <a:rPr lang="en-US" dirty="0" smtClean="0">
                <a:latin typeface="Calibri"/>
              </a:rPr>
              <a:t>168</a:t>
            </a:r>
            <a:r>
              <a:rPr lang="en-US" dirty="0" smtClean="0">
                <a:latin typeface="TimesNewRomanPSMT"/>
              </a:rPr>
              <a:t>	</a:t>
            </a:r>
            <a:r>
              <a:rPr lang="en-US" dirty="0" smtClean="0">
                <a:latin typeface="Calibri"/>
              </a:rPr>
              <a:t>388</a:t>
            </a:r>
            <a:r>
              <a:rPr lang="en-US" dirty="0" smtClean="0">
                <a:latin typeface="TimesNewRomanPSMT"/>
              </a:rPr>
              <a:t>	</a:t>
            </a:r>
            <a:r>
              <a:rPr lang="en-US" dirty="0" smtClean="0">
                <a:latin typeface="Times-Roman"/>
              </a:rPr>
              <a:t>	</a:t>
            </a:r>
          </a:p>
          <a:p>
            <a:r>
              <a:rPr lang="en-US" dirty="0" smtClean="0">
                <a:latin typeface="Calibri"/>
              </a:rPr>
              <a:t>Percentage inc</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6.0%</a:t>
            </a:r>
            <a:r>
              <a:rPr lang="en-US" dirty="0" smtClean="0">
                <a:latin typeface="TimesNewRomanPSMT"/>
              </a:rPr>
              <a:t>	</a:t>
            </a:r>
            <a:r>
              <a:rPr lang="en-US" dirty="0" smtClean="0">
                <a:latin typeface="Calibri"/>
              </a:rPr>
              <a:t>28.1%</a:t>
            </a:r>
            <a:r>
              <a:rPr lang="en-US" dirty="0" smtClean="0">
                <a:latin typeface="TimesNewRomanPSMT"/>
              </a:rPr>
              <a:t>	</a:t>
            </a:r>
            <a:r>
              <a:rPr lang="en-US" dirty="0" smtClean="0">
                <a:latin typeface="Calibri"/>
              </a:rPr>
              <a:t>5.3%</a:t>
            </a:r>
            <a:r>
              <a:rPr lang="en-US" dirty="0" smtClean="0">
                <a:latin typeface="TimesNewRomanPSMT"/>
              </a:rPr>
              <a:t>	</a:t>
            </a:r>
            <a:r>
              <a:rPr lang="en-US" dirty="0" smtClean="0">
                <a:latin typeface="Calibri"/>
              </a:rPr>
              <a:t>6.0%</a:t>
            </a:r>
            <a:r>
              <a:rPr lang="en-US" dirty="0" smtClean="0">
                <a:latin typeface="TimesNewRomanPSMT"/>
              </a:rPr>
              <a:t>	</a:t>
            </a:r>
            <a:r>
              <a:rPr lang="en-US" dirty="0" smtClean="0">
                <a:latin typeface="Calibri"/>
              </a:rPr>
              <a:t>38.5%</a:t>
            </a:r>
            <a:r>
              <a:rPr lang="en-US" dirty="0" smtClean="0">
                <a:latin typeface="TimesNewRomanPSMT"/>
              </a:rPr>
              <a:t>	</a:t>
            </a:r>
            <a:r>
              <a:rPr lang="en-US" dirty="0" smtClean="0">
                <a:latin typeface="Calibri"/>
              </a:rPr>
              <a:t>4.4%</a:t>
            </a:r>
            <a:r>
              <a:rPr lang="en-US" dirty="0" smtClean="0">
                <a:latin typeface="TimesNewRomanPSMT"/>
              </a:rPr>
              <a:t>	</a:t>
            </a:r>
            <a:r>
              <a:rPr lang="en-US" dirty="0" smtClean="0">
                <a:latin typeface="Times-Roman"/>
              </a:rPr>
              <a:t>	</a:t>
            </a:r>
          </a:p>
          <a:p>
            <a:r>
              <a:rPr lang="en-US" dirty="0" smtClean="0">
                <a:latin typeface="Calibri"/>
              </a:rPr>
              <a:t>MMSI's part of the state</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3.9%</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6.2%</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Times-Roman"/>
              </a:rPr>
              <a:t>	</a:t>
            </a:r>
          </a:p>
          <a:p>
            <a:r>
              <a:rPr lang="en-US" dirty="0" smtClean="0">
                <a:latin typeface="Calibri"/>
              </a:rPr>
              <a:t>MMSI's part of the state's increase</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15.2%</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 </a:t>
            </a:r>
            <a:r>
              <a:rPr lang="en-US" dirty="0" smtClean="0">
                <a:latin typeface="TimesNewRomanPSMT"/>
              </a:rPr>
              <a:t>	</a:t>
            </a:r>
            <a:r>
              <a:rPr lang="en-US" dirty="0" smtClean="0">
                <a:latin typeface="Calibri"/>
              </a:rPr>
              <a:t>30.2%</a:t>
            </a:r>
            <a:r>
              <a:rPr lang="en-US" dirty="0" smtClean="0">
                <a:latin typeface="TimesNewRomanPSMT"/>
              </a:rPr>
              <a:t>			</a:t>
            </a:r>
          </a:p>
          <a:p>
            <a:pPr eaLnBrk="1" hangingPunct="1"/>
            <a:endParaRPr lang="en-US" dirty="0" smtClean="0">
              <a:ea typeface="ＭＳ Ｐゴシック"/>
            </a:endParaRPr>
          </a:p>
          <a:p>
            <a:pPr eaLnBrk="1" hangingPunct="1"/>
            <a:endParaRPr lang="en-US" dirty="0" smtClean="0">
              <a:ea typeface="ＭＳ Ｐゴシック"/>
            </a:endParaRPr>
          </a:p>
        </p:txBody>
      </p:sp>
    </p:spTree>
    <p:extLst>
      <p:ext uri="{BB962C8B-B14F-4D97-AF65-F5344CB8AC3E}">
        <p14:creationId xmlns:p14="http://schemas.microsoft.com/office/powerpoint/2010/main" val="4092188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6F9C0A89-BE07-5748-B55B-6705B775F483}" type="datetimeFigureOut">
              <a:rPr lang="en-US" smtClean="0"/>
              <a:pPr/>
              <a:t>9/19/2014</a:t>
            </a:fld>
            <a:endParaRPr lang="en-US" dirty="0"/>
          </a:p>
        </p:txBody>
      </p:sp>
      <p:sp>
        <p:nvSpPr>
          <p:cNvPr id="20" name="Footer Placeholder 19"/>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91974DF9-AD47-4691-BA21-BBFCE3637A9A}" type="slidenum">
              <a:rPr kumimoji="0" lang="en-US" smtClean="0"/>
              <a:pPr/>
              <a:t>‹#›</a:t>
            </a:fld>
            <a:endParaRPr kumimoji="0"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F9C0A89-BE07-5748-B55B-6705B775F483}" type="datetimeFigureOut">
              <a:rPr lang="en-US" smtClean="0"/>
              <a:pPr/>
              <a:t>9/19/2014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B0EDF7-CFF9-5E45-8764-6D381F39BF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F9C0A89-BE07-5748-B55B-6705B775F483}" type="datetimeFigureOut">
              <a:rPr lang="en-US" smtClean="0"/>
              <a:pPr/>
              <a:t>9/19/2014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B0EDF7-CFF9-5E45-8764-6D381F39BF91}" type="slidenum">
              <a:rPr lang="en-US" smtClean="0"/>
              <a:pPr/>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F9C0A89-BE07-5748-B55B-6705B775F483}" type="datetimeFigureOut">
              <a:rPr lang="en-US" smtClean="0"/>
              <a:pPr/>
              <a:t>9/19/2014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B0EDF7-CFF9-5E45-8764-6D381F39BF9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F9C0A89-BE07-5748-B55B-6705B775F483}" type="datetimeFigureOut">
              <a:rPr lang="en-US" smtClean="0"/>
              <a:pPr/>
              <a:t>9/19/2014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1B0EDF7-CFF9-5E45-8764-6D381F39BF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F9C0A89-BE07-5748-B55B-6705B775F483}" type="datetimeFigureOut">
              <a:rPr lang="en-US" smtClean="0"/>
              <a:pPr/>
              <a:t>9/19/2014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1B0EDF7-CFF9-5E45-8764-6D381F39BF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Date Placeholder 1"/>
          <p:cNvSpPr>
            <a:spLocks noGrp="1"/>
          </p:cNvSpPr>
          <p:nvPr>
            <p:ph type="dt" sz="half" idx="10"/>
          </p:nvPr>
        </p:nvSpPr>
        <p:spPr/>
        <p:txBody>
          <a:bodyPr/>
          <a:lstStyle/>
          <a:p>
            <a:fld id="{6F9C0A89-BE07-5748-B55B-6705B775F483}" type="datetimeFigureOut">
              <a:rPr lang="en-US" smtClean="0"/>
              <a:pPr/>
              <a:t>9/19/2014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1B0EDF7-CFF9-5E45-8764-6D381F39BF91}" type="slidenum">
              <a:rPr lang="en-US" smtClean="0"/>
              <a:pPr/>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F9C0A89-BE07-5748-B55B-6705B775F483}" type="datetimeFigureOut">
              <a:rPr lang="en-US" smtClean="0"/>
              <a:pPr/>
              <a:t>9/19/2014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974DF9-AD47-4691-BA21-BBFCE3637A9A}" type="slidenum">
              <a:rPr kumimoji="0" lang="en-US" smtClean="0"/>
              <a:pPr/>
              <a:t>‹#›</a:t>
            </a:fld>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F9C0A89-BE07-5748-B55B-6705B775F483}" type="datetimeFigureOut">
              <a:rPr lang="en-US" smtClean="0"/>
              <a:pPr/>
              <a:t>9/19/2014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B0EDF7-CFF9-5E45-8764-6D381F39BF91}"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lstStyle>
          <a:p>
            <a:pPr marL="0" algn="l" eaLnBrk="1" latinLnBrk="0" hangingPunct="1"/>
            <a:r>
              <a:rPr kumimoji="0" lang="en-US" dirty="0" smtClean="0"/>
              <a:t>Click icon to add picture</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F9C0A89-BE07-5748-B55B-6705B775F483}" type="datetimeFigureOut">
              <a:rPr lang="en-US" smtClean="0"/>
              <a:pPr/>
              <a:t>9/19/2014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B0EDF7-CFF9-5E45-8764-6D381F39BF9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F9C0A89-BE07-5748-B55B-6705B775F483}" type="datetimeFigureOut">
              <a:rPr lang="en-US" smtClean="0"/>
              <a:pPr/>
              <a:t>9/19/2014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B0EDF7-CFF9-5E45-8764-6D381F39BF91}"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57199" y="0"/>
            <a:ext cx="8229600" cy="801688"/>
          </a:xfrm>
        </p:spPr>
        <p:txBody>
          <a:bodyPr/>
          <a:lstStyle>
            <a:lvl1pPr>
              <a:defRPr b="1">
                <a:solidFill>
                  <a:srgbClr val="122C64"/>
                </a:solidFill>
                <a:latin typeface="Franklin Gothic Book" pitchFamily="34" charset="0"/>
              </a:defRPr>
            </a:lvl1pPr>
          </a:lstStyle>
          <a:p>
            <a:r>
              <a:rPr lang="en-US" dirty="0" smtClean="0"/>
              <a:t>Click to edit Master title style</a:t>
            </a:r>
            <a:endParaRPr lang="en-US" dirty="0"/>
          </a:p>
        </p:txBody>
      </p:sp>
      <p:sp>
        <p:nvSpPr>
          <p:cNvPr id="8" name="Footer Placeholder 4"/>
          <p:cNvSpPr>
            <a:spLocks noGrp="1"/>
          </p:cNvSpPr>
          <p:nvPr>
            <p:ph type="ftr" sz="quarter" idx="11"/>
          </p:nvPr>
        </p:nvSpPr>
        <p:spPr>
          <a:xfrm>
            <a:off x="3124200" y="6356350"/>
            <a:ext cx="2895600" cy="365125"/>
          </a:xfrm>
        </p:spPr>
        <p:txBody>
          <a:bodyPr/>
          <a:lstStyle>
            <a:lvl1pPr>
              <a:defRPr>
                <a:solidFill>
                  <a:srgbClr val="122C64"/>
                </a:solidFill>
                <a:latin typeface="Franklin Gothic Book" pitchFamily="34" charset="0"/>
              </a:defRPr>
            </a:lvl1pPr>
          </a:lstStyle>
          <a:p>
            <a:endParaRPr lang="en-US" dirty="0"/>
          </a:p>
        </p:txBody>
      </p:sp>
      <p:cxnSp>
        <p:nvCxnSpPr>
          <p:cNvPr id="9" name="Straight Connector 8"/>
          <p:cNvCxnSpPr/>
          <p:nvPr userDrawn="1"/>
        </p:nvCxnSpPr>
        <p:spPr>
          <a:xfrm rot="10800000" flipH="1">
            <a:off x="457200" y="685800"/>
            <a:ext cx="8229600" cy="1588"/>
          </a:xfrm>
          <a:prstGeom prst="line">
            <a:avLst/>
          </a:prstGeom>
          <a:ln w="25400" cmpd="sng">
            <a:solidFill>
              <a:srgbClr val="248C60"/>
            </a:solidFill>
          </a:ln>
        </p:spPr>
        <p:style>
          <a:lnRef idx="1">
            <a:schemeClr val="accent1"/>
          </a:lnRef>
          <a:fillRef idx="0">
            <a:schemeClr val="accent1"/>
          </a:fillRef>
          <a:effectRef idx="0">
            <a:schemeClr val="accent1"/>
          </a:effectRef>
          <a:fontRef idx="minor">
            <a:schemeClr val="tx1"/>
          </a:fontRef>
        </p:style>
      </p:cxnSp>
      <p:sp>
        <p:nvSpPr>
          <p:cNvPr id="12" name="Chart Placeholder 11"/>
          <p:cNvSpPr>
            <a:spLocks noGrp="1"/>
          </p:cNvSpPr>
          <p:nvPr>
            <p:ph type="chart" sz="quarter" idx="12"/>
          </p:nvPr>
        </p:nvSpPr>
        <p:spPr>
          <a:xfrm>
            <a:off x="685800" y="1447800"/>
            <a:ext cx="7086600" cy="4495800"/>
          </a:xfrm>
        </p:spPr>
        <p:txBody>
          <a:bodyPr/>
          <a:lstStyle/>
          <a:p>
            <a:endParaRPr lang="en-US"/>
          </a:p>
        </p:txBody>
      </p:sp>
      <p:sp>
        <p:nvSpPr>
          <p:cNvPr id="14" name="TextBox 13"/>
          <p:cNvSpPr txBox="1">
            <a:spLocks noChangeArrowheads="1"/>
          </p:cNvSpPr>
          <p:nvPr userDrawn="1"/>
        </p:nvSpPr>
        <p:spPr>
          <a:xfrm>
            <a:off x="152400" y="6324600"/>
            <a:ext cx="381000" cy="381000"/>
          </a:xfrm>
          <a:prstGeom prst="rect">
            <a:avLst/>
          </a:prstGeom>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defRPr/>
            </a:pPr>
            <a:fld id="{08C6B193-BEAA-46DC-B90E-D99DB811960E}" type="slidenum">
              <a:rPr lang="en-US" sz="1100" smtClean="0">
                <a:solidFill>
                  <a:schemeClr val="tx1">
                    <a:tint val="75000"/>
                  </a:schemeClr>
                </a:solidFill>
                <a:latin typeface="Franklin Gothic Book" pitchFamily="34" charset="0"/>
              </a:rPr>
              <a:pPr algn="r" fontAlgn="auto">
                <a:spcBef>
                  <a:spcPts val="0"/>
                </a:spcBef>
                <a:spcAft>
                  <a:spcPts val="0"/>
                </a:spcAft>
                <a:defRPr/>
              </a:pPr>
              <a:t>‹#›</a:t>
            </a:fld>
            <a:endParaRPr lang="en-US" sz="1100" dirty="0">
              <a:solidFill>
                <a:schemeClr val="tx1">
                  <a:tint val="75000"/>
                </a:schemeClr>
              </a:solidFill>
              <a:latin typeface="Franklin Gothic Book" pitchFamily="34" charset="0"/>
            </a:endParaRPr>
          </a:p>
        </p:txBody>
      </p:sp>
      <p:pic>
        <p:nvPicPr>
          <p:cNvPr id="11" name="Picture 10" descr="Mass Insight 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5943600"/>
            <a:ext cx="2754923" cy="762000"/>
          </a:xfrm>
          <a:prstGeom prst="rect">
            <a:avLst/>
          </a:prstGeom>
        </p:spPr>
      </p:pic>
    </p:spTree>
    <p:extLst>
      <p:ext uri="{BB962C8B-B14F-4D97-AF65-F5344CB8AC3E}">
        <p14:creationId xmlns:p14="http://schemas.microsoft.com/office/powerpoint/2010/main" val="90323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lstStyle>
          <a:p>
            <a:fld id="{6F9C0A89-BE07-5748-B55B-6705B775F483}" type="datetimeFigureOut">
              <a:rPr lang="en-US" smtClean="0"/>
              <a:pPr/>
              <a:t>9/19/2014</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lstStyle>
          <a:p>
            <a:fld id="{41B0EDF7-CFF9-5E45-8764-6D381F39BF91}"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Leicester High School</a:t>
            </a:r>
            <a:endParaRPr lang="en-US" dirty="0"/>
          </a:p>
        </p:txBody>
      </p:sp>
      <p:sp>
        <p:nvSpPr>
          <p:cNvPr id="3" name="Subtitle 2"/>
          <p:cNvSpPr>
            <a:spLocks noGrp="1"/>
          </p:cNvSpPr>
          <p:nvPr>
            <p:ph type="subTitle" idx="1"/>
          </p:nvPr>
        </p:nvSpPr>
        <p:spPr>
          <a:xfrm>
            <a:off x="944880" y="4610100"/>
            <a:ext cx="7406640" cy="1752600"/>
          </a:xfrm>
        </p:spPr>
        <p:txBody>
          <a:bodyPr>
            <a:normAutofit fontScale="85000" lnSpcReduction="20000"/>
          </a:bodyPr>
          <a:lstStyle/>
          <a:p>
            <a:endParaRPr lang="en-US" dirty="0" smtClean="0"/>
          </a:p>
          <a:p>
            <a:r>
              <a:rPr lang="en-US" dirty="0" smtClean="0"/>
              <a:t>Tracey </a:t>
            </a:r>
            <a:r>
              <a:rPr lang="en-US" dirty="0" err="1" smtClean="0"/>
              <a:t>Hippert</a:t>
            </a:r>
            <a:r>
              <a:rPr lang="en-US" dirty="0" smtClean="0"/>
              <a:t> – Principal</a:t>
            </a:r>
          </a:p>
          <a:p>
            <a:r>
              <a:rPr lang="en-US" dirty="0" smtClean="0"/>
              <a:t>Michael J. Sheeran -  Vice Principal</a:t>
            </a:r>
          </a:p>
          <a:p>
            <a:r>
              <a:rPr lang="en-US" dirty="0" smtClean="0"/>
              <a:t>Thomas Bowes – Guidance Counselor</a:t>
            </a:r>
          </a:p>
          <a:p>
            <a:r>
              <a:rPr lang="en-US" dirty="0" smtClean="0"/>
              <a:t>Kathleen </a:t>
            </a:r>
            <a:r>
              <a:rPr lang="en-US" dirty="0" err="1" smtClean="0"/>
              <a:t>Warnken</a:t>
            </a:r>
            <a:r>
              <a:rPr lang="en-US" dirty="0" smtClean="0"/>
              <a:t> – Guidance Counselor</a:t>
            </a:r>
          </a:p>
          <a:p>
            <a:endParaRPr lang="en-US" dirty="0" smtClean="0"/>
          </a:p>
        </p:txBody>
      </p:sp>
      <p:pic>
        <p:nvPicPr>
          <p:cNvPr id="4" name="Picture 2"/>
          <p:cNvPicPr>
            <a:picLocks noChangeAspect="1" noChangeArrowheads="1"/>
          </p:cNvPicPr>
          <p:nvPr/>
        </p:nvPicPr>
        <p:blipFill>
          <a:blip r:embed="rId2"/>
          <a:srcRect/>
          <a:stretch>
            <a:fillRect/>
          </a:stretch>
        </p:blipFill>
        <p:spPr bwMode="auto">
          <a:xfrm>
            <a:off x="4953000" y="1832082"/>
            <a:ext cx="4495800" cy="32670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LHS Profile - Courses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Courses taken on a semester schedule similar to colleges. Students only have four classes at any one time.</a:t>
            </a:r>
          </a:p>
          <a:p>
            <a:endParaRPr lang="en-US" dirty="0" smtClean="0"/>
          </a:p>
          <a:p>
            <a:r>
              <a:rPr lang="en-US" dirty="0" smtClean="0"/>
              <a:t>Courses offered at the College, Honors, and AP level. </a:t>
            </a:r>
          </a:p>
          <a:p>
            <a:endParaRPr lang="en-US" dirty="0" smtClean="0"/>
          </a:p>
          <a:p>
            <a:r>
              <a:rPr lang="en-US" dirty="0" smtClean="0"/>
              <a:t>Honor Courses include: </a:t>
            </a:r>
          </a:p>
          <a:p>
            <a:pPr lvl="1"/>
            <a:r>
              <a:rPr lang="en-US" sz="2900" dirty="0" smtClean="0"/>
              <a:t>All core subjects (English, Math, Social Studies, Science) </a:t>
            </a:r>
          </a:p>
          <a:p>
            <a:pPr lvl="1"/>
            <a:r>
              <a:rPr lang="en-US" dirty="0" smtClean="0"/>
              <a:t>Foreign Languages- up to Spanish 4, French 4 </a:t>
            </a:r>
          </a:p>
          <a:p>
            <a:pPr lvl="1"/>
            <a:endParaRPr lang="en-US" dirty="0" smtClean="0"/>
          </a:p>
          <a:p>
            <a:r>
              <a:rPr lang="en-US" dirty="0" smtClean="0"/>
              <a:t>AP Courses include:</a:t>
            </a:r>
          </a:p>
          <a:p>
            <a:pPr lvl="1"/>
            <a:r>
              <a:rPr lang="en-US" dirty="0" smtClean="0"/>
              <a:t>English Language, English Literature, Environmental Science, US Government, Statistics, Calculus, Biology, Chemistry, and U.S. History. </a:t>
            </a:r>
          </a:p>
          <a:p>
            <a:pPr lvl="1">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LHS Block Schedule:	</a:t>
            </a:r>
            <a:endParaRPr lang="en-US" dirty="0"/>
          </a:p>
        </p:txBody>
      </p:sp>
      <p:sp>
        <p:nvSpPr>
          <p:cNvPr id="3" name="Content Placeholder 2"/>
          <p:cNvSpPr>
            <a:spLocks noGrp="1"/>
          </p:cNvSpPr>
          <p:nvPr>
            <p:ph idx="1"/>
          </p:nvPr>
        </p:nvSpPr>
        <p:spPr/>
        <p:txBody>
          <a:bodyPr>
            <a:normAutofit/>
          </a:bodyPr>
          <a:lstStyle/>
          <a:p>
            <a:r>
              <a:rPr lang="en-US" dirty="0" smtClean="0"/>
              <a:t>LHS has a schedule like Colleges:</a:t>
            </a:r>
          </a:p>
          <a:p>
            <a:r>
              <a:rPr lang="en-US" dirty="0" smtClean="0"/>
              <a:t>Timeline:</a:t>
            </a:r>
          </a:p>
          <a:p>
            <a:pPr>
              <a:buNone/>
            </a:pPr>
            <a:r>
              <a:rPr lang="en-US" dirty="0" smtClean="0"/>
              <a:t>	</a:t>
            </a:r>
            <a:r>
              <a:rPr lang="en-US" sz="3600" i="1" u="sng" dirty="0" smtClean="0"/>
              <a:t>Semester</a:t>
            </a:r>
            <a:r>
              <a:rPr lang="en-US" sz="3600" i="1" dirty="0" smtClean="0"/>
              <a:t> </a:t>
            </a:r>
            <a:r>
              <a:rPr lang="en-US" sz="3600" i="1" u="sng" dirty="0" smtClean="0"/>
              <a:t>One</a:t>
            </a:r>
            <a:r>
              <a:rPr lang="en-US" dirty="0" smtClean="0"/>
              <a:t>        </a:t>
            </a:r>
            <a:r>
              <a:rPr lang="en-US" sz="800" dirty="0" smtClean="0"/>
              <a:t> </a:t>
            </a:r>
            <a:r>
              <a:rPr lang="en-US" dirty="0" smtClean="0"/>
              <a:t>:   </a:t>
            </a:r>
            <a:r>
              <a:rPr lang="en-US" sz="3600" i="1" u="sng" dirty="0" smtClean="0"/>
              <a:t>Semester</a:t>
            </a:r>
            <a:r>
              <a:rPr lang="en-US" sz="3600" i="1" dirty="0" smtClean="0"/>
              <a:t> </a:t>
            </a:r>
            <a:r>
              <a:rPr lang="en-US" sz="3600" i="1" u="sng" dirty="0" smtClean="0"/>
              <a:t>Two</a:t>
            </a:r>
          </a:p>
          <a:p>
            <a:pPr>
              <a:buNone/>
            </a:pPr>
            <a:r>
              <a:rPr lang="en-US" dirty="0" smtClean="0"/>
              <a:t>	August   -   January  :   January  –  June</a:t>
            </a:r>
          </a:p>
          <a:p>
            <a:pPr>
              <a:buNone/>
            </a:pPr>
            <a:r>
              <a:rPr lang="en-US" sz="2400" dirty="0" smtClean="0"/>
              <a:t>	Quarter 1  –   Quarter 2   </a:t>
            </a:r>
            <a:r>
              <a:rPr lang="en-US" sz="3600" dirty="0" smtClean="0"/>
              <a:t>: </a:t>
            </a:r>
            <a:r>
              <a:rPr lang="en-US" sz="2400" dirty="0" smtClean="0"/>
              <a:t>   Quarter 3 – Quarter 4</a:t>
            </a:r>
          </a:p>
          <a:p>
            <a:pPr>
              <a:buNone/>
            </a:pPr>
            <a:endParaRPr lang="en-US" sz="1600" dirty="0" smtClean="0"/>
          </a:p>
          <a:p>
            <a:r>
              <a:rPr lang="en-US" sz="2800" dirty="0" smtClean="0"/>
              <a:t>Different courses are taken in Semester 1 &amp; 2. </a:t>
            </a:r>
          </a:p>
          <a:p>
            <a:r>
              <a:rPr lang="en-US" dirty="0" smtClean="0"/>
              <a:t>Final Exams are in January &amp; June. </a:t>
            </a:r>
          </a:p>
          <a:p>
            <a:endParaRPr lang="en-US" dirty="0" smtClean="0"/>
          </a:p>
          <a:p>
            <a:pPr lvl="1">
              <a:buNone/>
            </a:pP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Electives &amp; Fun Classes:</a:t>
            </a:r>
            <a:endParaRPr lang="en-US" dirty="0"/>
          </a:p>
        </p:txBody>
      </p:sp>
      <p:sp>
        <p:nvSpPr>
          <p:cNvPr id="3" name="Content Placeholder 2"/>
          <p:cNvSpPr>
            <a:spLocks noGrp="1"/>
          </p:cNvSpPr>
          <p:nvPr>
            <p:ph idx="1"/>
          </p:nvPr>
        </p:nvSpPr>
        <p:spPr/>
        <p:txBody>
          <a:bodyPr/>
          <a:lstStyle/>
          <a:p>
            <a:r>
              <a:rPr lang="en-US" dirty="0" smtClean="0"/>
              <a:t>Many Electives (not Core Classes) to Choose from:</a:t>
            </a:r>
          </a:p>
          <a:p>
            <a:pPr lvl="1"/>
            <a:r>
              <a:rPr lang="en-US" sz="1800" dirty="0" smtClean="0"/>
              <a:t>Anatomy &amp; Physiology I College &amp; II Honors</a:t>
            </a:r>
          </a:p>
          <a:p>
            <a:pPr lvl="1"/>
            <a:r>
              <a:rPr lang="en-US" sz="1800" dirty="0" smtClean="0"/>
              <a:t>American Civil War, Warfare &amp; Modern Global Conflict</a:t>
            </a:r>
          </a:p>
          <a:p>
            <a:pPr lvl="1"/>
            <a:r>
              <a:rPr lang="en-US" sz="1800" dirty="0" smtClean="0"/>
              <a:t>Economics, Business Management, Business Ethics, &amp; Finance</a:t>
            </a:r>
          </a:p>
          <a:p>
            <a:pPr lvl="1"/>
            <a:r>
              <a:rPr lang="en-US" sz="1800" dirty="0" smtClean="0"/>
              <a:t>Psychology, Gender Studies, Sociology</a:t>
            </a:r>
          </a:p>
          <a:p>
            <a:pPr lvl="1"/>
            <a:r>
              <a:rPr lang="en-US" sz="1800" dirty="0" smtClean="0"/>
              <a:t>Russian History, History of WW II and Massachusetts History</a:t>
            </a:r>
          </a:p>
          <a:p>
            <a:pPr lvl="1"/>
            <a:r>
              <a:rPr lang="en-US" sz="1800" dirty="0" smtClean="0"/>
              <a:t>Genetics, </a:t>
            </a:r>
            <a:r>
              <a:rPr lang="en-US" sz="1800" dirty="0" smtClean="0"/>
              <a:t>Nutrition</a:t>
            </a:r>
            <a:r>
              <a:rPr lang="en-US" sz="1800" dirty="0" smtClean="0"/>
              <a:t>, &amp; Child Development</a:t>
            </a:r>
          </a:p>
          <a:p>
            <a:pPr lvl="1"/>
            <a:r>
              <a:rPr lang="en-US" sz="1800" dirty="0" smtClean="0"/>
              <a:t>Painting,  Art I &amp; II, Drawing, &amp;The Art of Storytelling</a:t>
            </a:r>
          </a:p>
          <a:p>
            <a:pPr lvl="1"/>
            <a:r>
              <a:rPr lang="en-US" sz="1800" dirty="0" smtClean="0"/>
              <a:t>Contemporary Adolescent Literature</a:t>
            </a:r>
          </a:p>
          <a:p>
            <a:pPr lvl="1"/>
            <a:r>
              <a:rPr lang="en-US" sz="1800" dirty="0" smtClean="0"/>
              <a:t>Chorus</a:t>
            </a:r>
          </a:p>
          <a:p>
            <a:pPr lvl="1"/>
            <a:r>
              <a:rPr lang="en-US" sz="1800" dirty="0" smtClean="0"/>
              <a:t>Forensic Science &amp; Criminal Justice</a:t>
            </a:r>
          </a:p>
          <a:p>
            <a:pPr lvl="1"/>
            <a:endParaRPr lang="en-US" sz="1800" dirty="0" smtClean="0"/>
          </a:p>
          <a:p>
            <a:pPr lv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4800" dirty="0" smtClean="0"/>
              <a:t>LHS Special Programs:</a:t>
            </a:r>
            <a:endParaRPr lang="en-US" sz="4800" dirty="0"/>
          </a:p>
        </p:txBody>
      </p:sp>
      <p:sp>
        <p:nvSpPr>
          <p:cNvPr id="3" name="Subtitle 2"/>
          <p:cNvSpPr>
            <a:spLocks noGrp="1"/>
          </p:cNvSpPr>
          <p:nvPr>
            <p:ph type="subTitle" idx="1"/>
          </p:nvPr>
        </p:nvSpPr>
        <p:spPr>
          <a:xfrm>
            <a:off x="1295400" y="2286000"/>
            <a:ext cx="7406640" cy="3352800"/>
          </a:xfrm>
        </p:spPr>
        <p:txBody>
          <a:bodyPr>
            <a:noAutofit/>
          </a:bodyPr>
          <a:lstStyle/>
          <a:p>
            <a:pPr algn="ctr"/>
            <a:r>
              <a:rPr lang="en-US" sz="4800" dirty="0" smtClean="0"/>
              <a:t> </a:t>
            </a:r>
            <a:r>
              <a:rPr lang="en-US" sz="4800" i="1" dirty="0" smtClean="0"/>
              <a:t>Senior Internship, Dual Enrollment, VHS, Community Service, etc. </a:t>
            </a:r>
            <a:endParaRPr lang="en-US" sz="4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smtClean="0"/>
              <a:t>LHS Senior Internship Program</a:t>
            </a:r>
            <a:endParaRPr lang="en-US" sz="3200" i="1" dirty="0"/>
          </a:p>
        </p:txBody>
      </p:sp>
      <p:sp>
        <p:nvSpPr>
          <p:cNvPr id="3" name="Content Placeholder 2"/>
          <p:cNvSpPr>
            <a:spLocks noGrp="1"/>
          </p:cNvSpPr>
          <p:nvPr>
            <p:ph idx="1"/>
          </p:nvPr>
        </p:nvSpPr>
        <p:spPr>
          <a:xfrm>
            <a:off x="1435608" y="1417638"/>
            <a:ext cx="7498080" cy="4830762"/>
          </a:xfrm>
        </p:spPr>
        <p:txBody>
          <a:bodyPr>
            <a:noAutofit/>
          </a:bodyPr>
          <a:lstStyle/>
          <a:p>
            <a:r>
              <a:rPr lang="en-US" sz="2000" dirty="0" smtClean="0"/>
              <a:t>The LHS Senior Internship Program provides seniors with professionally based career exploration and practical learning. </a:t>
            </a:r>
          </a:p>
          <a:p>
            <a:endParaRPr lang="en-US" sz="900" dirty="0" smtClean="0"/>
          </a:p>
          <a:p>
            <a:r>
              <a:rPr lang="en-US" sz="2000" dirty="0" smtClean="0"/>
              <a:t>Students will complete 150 hours of internship throughout second semester of senior year.</a:t>
            </a:r>
          </a:p>
          <a:p>
            <a:endParaRPr lang="en-US" sz="900" dirty="0" smtClean="0"/>
          </a:p>
          <a:p>
            <a:r>
              <a:rPr lang="en-US" sz="2000" dirty="0" smtClean="0"/>
              <a:t>The premise of the program is that students who are engaged in work-based learning activities will be more likely to make connections between learning and the real world. </a:t>
            </a:r>
          </a:p>
          <a:p>
            <a:endParaRPr lang="en-US" sz="900" dirty="0" smtClean="0"/>
          </a:p>
          <a:p>
            <a:r>
              <a:rPr lang="en-US" sz="2000" dirty="0" smtClean="0"/>
              <a:t>Through </a:t>
            </a:r>
            <a:r>
              <a:rPr lang="en-US" sz="2000" dirty="0" smtClean="0"/>
              <a:t>this program students have the chance to gain self-knowledge, begin to achieve post-secondary goals, and become more highly qualified to enter the workforce. </a:t>
            </a:r>
            <a:r>
              <a:rPr lang="en-US" sz="2000" dirty="0" smtClean="0"/>
              <a:t> They </a:t>
            </a:r>
            <a:r>
              <a:rPr lang="en-US" sz="2000" dirty="0" smtClean="0"/>
              <a:t>are </a:t>
            </a:r>
            <a:r>
              <a:rPr lang="en-US" sz="2000" dirty="0" smtClean="0"/>
              <a:t>also able </a:t>
            </a:r>
            <a:r>
              <a:rPr lang="en-US" sz="2000" dirty="0" smtClean="0"/>
              <a:t>to develop a professional portfolio earlier than their peers and NETWORK!</a:t>
            </a:r>
          </a:p>
          <a:p>
            <a:endParaRPr lang="en-US" sz="24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LHS Senior Internship Program</a:t>
            </a:r>
            <a:endParaRPr lang="en-US" dirty="0"/>
          </a:p>
        </p:txBody>
      </p:sp>
      <p:sp>
        <p:nvSpPr>
          <p:cNvPr id="3" name="Content Placeholder 2"/>
          <p:cNvSpPr>
            <a:spLocks noGrp="1"/>
          </p:cNvSpPr>
          <p:nvPr>
            <p:ph idx="1"/>
          </p:nvPr>
        </p:nvSpPr>
        <p:spPr/>
        <p:txBody>
          <a:bodyPr>
            <a:normAutofit/>
          </a:bodyPr>
          <a:lstStyle/>
          <a:p>
            <a:r>
              <a:rPr lang="en-US" dirty="0" smtClean="0"/>
              <a:t>Internship placements have included:</a:t>
            </a:r>
          </a:p>
          <a:p>
            <a:pPr lvl="1"/>
            <a:r>
              <a:rPr lang="en-US" sz="1800" dirty="0" smtClean="0"/>
              <a:t>Westside Animal Clinic</a:t>
            </a:r>
          </a:p>
          <a:p>
            <a:pPr lvl="1"/>
            <a:r>
              <a:rPr lang="en-US" sz="1800" dirty="0" smtClean="0"/>
              <a:t>State Senator Michael Moore’s Office</a:t>
            </a:r>
          </a:p>
          <a:p>
            <a:pPr lvl="1"/>
            <a:r>
              <a:rPr lang="en-US" sz="1800" dirty="0" smtClean="0"/>
              <a:t>Fallon Clinic Physical Therapy &amp; Comprehensive Physical Therapy</a:t>
            </a:r>
          </a:p>
          <a:p>
            <a:pPr lvl="1"/>
            <a:r>
              <a:rPr lang="en-US" sz="1800" dirty="0" smtClean="0"/>
              <a:t>St. Vincent’s Hospital including the ED &amp; Women’s &amp; Infants</a:t>
            </a:r>
          </a:p>
          <a:p>
            <a:pPr lvl="1"/>
            <a:r>
              <a:rPr lang="en-US" sz="1800" dirty="0" smtClean="0"/>
              <a:t>UMass University Campus Hospital &amp; Research Labs</a:t>
            </a:r>
          </a:p>
          <a:p>
            <a:pPr lvl="1"/>
            <a:r>
              <a:rPr lang="en-US" sz="1800" dirty="0" smtClean="0"/>
              <a:t>Town Departments, including LPD,  Utility Dept., and EMH</a:t>
            </a:r>
          </a:p>
          <a:p>
            <a:pPr lvl="1"/>
            <a:r>
              <a:rPr lang="en-US" sz="1800" dirty="0" smtClean="0"/>
              <a:t>Leicester Primary , Memorial and Middle Schools</a:t>
            </a:r>
          </a:p>
          <a:p>
            <a:pPr lvl="1"/>
            <a:r>
              <a:rPr lang="en-US" sz="1800" dirty="0" smtClean="0"/>
              <a:t>Joe Dolan Photography</a:t>
            </a:r>
          </a:p>
          <a:p>
            <a:pPr lvl="1"/>
            <a:r>
              <a:rPr lang="en-US" sz="1800" dirty="0" smtClean="0"/>
              <a:t>Crown Bakery &amp; Giovanni’s Bakery</a:t>
            </a:r>
          </a:p>
          <a:p>
            <a:pPr lvl="1"/>
            <a:r>
              <a:rPr lang="en-US" sz="1800" dirty="0" smtClean="0"/>
              <a:t>McKenna Insurance </a:t>
            </a:r>
          </a:p>
          <a:p>
            <a:pPr lvl="1"/>
            <a:r>
              <a:rPr lang="en-US" sz="1800" dirty="0" smtClean="0"/>
              <a:t>Goddard Early Learning Center</a:t>
            </a:r>
          </a:p>
          <a:p>
            <a:pPr lvl="1"/>
            <a:r>
              <a:rPr lang="en-US" sz="1800" dirty="0" smtClean="0"/>
              <a:t>Becker College Office of Admission</a:t>
            </a:r>
          </a:p>
          <a:p>
            <a:pPr lvl="1"/>
            <a:endParaRPr lang="en-US" sz="1800" dirty="0" smtClean="0"/>
          </a:p>
          <a:p>
            <a:pPr lvl="1"/>
            <a:endParaRPr lang="en-US" dirty="0" smtClean="0"/>
          </a:p>
          <a:p>
            <a:pPr lvl="1"/>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LHS Dual Enrollment : </a:t>
            </a:r>
            <a:br>
              <a:rPr lang="en-US" dirty="0" smtClean="0"/>
            </a:br>
            <a:r>
              <a:rPr lang="en-US" sz="3600" i="1" dirty="0" smtClean="0"/>
              <a:t>Becker College, QCC, College of the Holy Cross</a:t>
            </a:r>
            <a:endParaRPr lang="en-US" sz="3600" i="1" dirty="0"/>
          </a:p>
        </p:txBody>
      </p:sp>
      <p:sp>
        <p:nvSpPr>
          <p:cNvPr id="3" name="Content Placeholder 2"/>
          <p:cNvSpPr>
            <a:spLocks noGrp="1"/>
          </p:cNvSpPr>
          <p:nvPr>
            <p:ph idx="1"/>
          </p:nvPr>
        </p:nvSpPr>
        <p:spPr/>
        <p:txBody>
          <a:bodyPr>
            <a:normAutofit fontScale="62500" lnSpcReduction="20000"/>
          </a:bodyPr>
          <a:lstStyle/>
          <a:p>
            <a:r>
              <a:rPr lang="en-US" dirty="0" smtClean="0"/>
              <a:t>Dual enrollment courses give students an opportunity to learn at a college institution while earning both college &amp; high school credits.</a:t>
            </a:r>
          </a:p>
          <a:p>
            <a:r>
              <a:rPr lang="en-US" dirty="0" smtClean="0"/>
              <a:t>QCC offers programs with and without a fee for students looking to do an entire semester or year as well as just looking to take one or two classes.</a:t>
            </a:r>
          </a:p>
          <a:p>
            <a:r>
              <a:rPr lang="en-US" dirty="0" smtClean="0"/>
              <a:t>The Gifted Student Program at </a:t>
            </a:r>
            <a:r>
              <a:rPr lang="en-US" dirty="0" smtClean="0"/>
              <a:t>The College </a:t>
            </a:r>
            <a:r>
              <a:rPr lang="en-US" dirty="0" smtClean="0"/>
              <a:t>of the Holy Cross allows selected students to take one of their courses for </a:t>
            </a:r>
            <a:r>
              <a:rPr lang="en-US" dirty="0" smtClean="0"/>
              <a:t>free.</a:t>
            </a:r>
            <a:endParaRPr lang="en-US" dirty="0" smtClean="0"/>
          </a:p>
          <a:p>
            <a:r>
              <a:rPr lang="en-US" dirty="0" smtClean="0"/>
              <a:t>Becker Dual Enrollment offers a free course to students in either Fall or Spring semester. </a:t>
            </a:r>
            <a:r>
              <a:rPr lang="en-US" dirty="0" smtClean="0"/>
              <a:t> Students </a:t>
            </a:r>
            <a:r>
              <a:rPr lang="en-US" dirty="0" smtClean="0"/>
              <a:t>have taken: </a:t>
            </a:r>
          </a:p>
          <a:p>
            <a:pPr lvl="1"/>
            <a:r>
              <a:rPr lang="en-US" sz="2200" dirty="0" smtClean="0"/>
              <a:t>Intro to Psychology</a:t>
            </a:r>
          </a:p>
          <a:p>
            <a:pPr lvl="1"/>
            <a:r>
              <a:rPr lang="en-US" sz="2200" dirty="0" smtClean="0"/>
              <a:t>Principles of Drawing</a:t>
            </a:r>
          </a:p>
          <a:p>
            <a:pPr lvl="1"/>
            <a:r>
              <a:rPr lang="en-US" sz="2200" dirty="0" smtClean="0"/>
              <a:t>American Cinema</a:t>
            </a:r>
          </a:p>
          <a:p>
            <a:pPr lvl="1"/>
            <a:r>
              <a:rPr lang="en-US" sz="2200" dirty="0" smtClean="0"/>
              <a:t>Technology &amp; Society</a:t>
            </a:r>
          </a:p>
          <a:p>
            <a:pPr lvl="1"/>
            <a:r>
              <a:rPr lang="en-US" sz="2200" dirty="0" smtClean="0"/>
              <a:t>Intro to Sociology</a:t>
            </a:r>
          </a:p>
          <a:p>
            <a:pPr lvl="1"/>
            <a:r>
              <a:rPr lang="en-US" sz="2200" dirty="0" smtClean="0"/>
              <a:t>Criminal Law</a:t>
            </a:r>
          </a:p>
          <a:p>
            <a:pPr lvl="1"/>
            <a:endParaRPr lang="en-US" dirty="0" smtClean="0"/>
          </a:p>
          <a:p>
            <a:pPr lv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LHS Forensics (LPD)</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Leicester Police Department, in conjunction with Leicester High School, offers a ten week Forensic Science class.</a:t>
            </a:r>
          </a:p>
          <a:p>
            <a:endParaRPr lang="en-US" dirty="0" smtClean="0"/>
          </a:p>
          <a:p>
            <a:r>
              <a:rPr lang="en-US" dirty="0" smtClean="0"/>
              <a:t>Classes meet for 2 hours once a week, in the evenings, for the length of the spring semester. Students earn 2.5 credits.</a:t>
            </a:r>
          </a:p>
          <a:p>
            <a:endParaRPr lang="en-US" dirty="0" smtClean="0"/>
          </a:p>
          <a:p>
            <a:r>
              <a:rPr lang="en-US" dirty="0" smtClean="0"/>
              <a:t>Over 20 LHS students take this course each time it is offered. </a:t>
            </a:r>
          </a:p>
          <a:p>
            <a:endParaRPr lang="en-US" dirty="0" smtClean="0"/>
          </a:p>
          <a:p>
            <a:r>
              <a:rPr lang="en-US" dirty="0" smtClean="0"/>
              <a:t>This class has been an incredibly big hit with students and has been a great bridge between LPD and LHS.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VHS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Students are able to take virtual high school classes in their junior and senior year of high </a:t>
            </a:r>
            <a:r>
              <a:rPr lang="en-US" dirty="0" smtClean="0"/>
              <a:t>school.</a:t>
            </a:r>
            <a:endParaRPr lang="en-US" dirty="0" smtClean="0"/>
          </a:p>
          <a:p>
            <a:r>
              <a:rPr lang="en-US" dirty="0" smtClean="0"/>
              <a:t>Classes are taught by teachers across the country in a variety of topics including:</a:t>
            </a:r>
          </a:p>
          <a:p>
            <a:pPr lvl="1"/>
            <a:r>
              <a:rPr lang="en-US" sz="2000" dirty="0" smtClean="0"/>
              <a:t>Preventative Medicine</a:t>
            </a:r>
          </a:p>
          <a:p>
            <a:pPr lvl="1"/>
            <a:r>
              <a:rPr lang="en-US" sz="2000" dirty="0" smtClean="0"/>
              <a:t>Parenting in the 21</a:t>
            </a:r>
            <a:r>
              <a:rPr lang="en-US" sz="2000" baseline="30000" dirty="0" smtClean="0"/>
              <a:t>st</a:t>
            </a:r>
            <a:r>
              <a:rPr lang="en-US" sz="2000" dirty="0" smtClean="0"/>
              <a:t> Century</a:t>
            </a:r>
          </a:p>
          <a:p>
            <a:pPr lvl="1"/>
            <a:r>
              <a:rPr lang="en-US" sz="2000" dirty="0" smtClean="0"/>
              <a:t>Philosophy</a:t>
            </a:r>
          </a:p>
          <a:p>
            <a:pPr lvl="1"/>
            <a:r>
              <a:rPr lang="en-US" sz="2000" dirty="0" smtClean="0"/>
              <a:t>Oceanography</a:t>
            </a:r>
          </a:p>
          <a:p>
            <a:pPr lvl="1"/>
            <a:r>
              <a:rPr lang="en-US" sz="2000" dirty="0" smtClean="0"/>
              <a:t>Bioethics</a:t>
            </a:r>
          </a:p>
          <a:p>
            <a:pPr lvl="1"/>
            <a:r>
              <a:rPr lang="en-US" sz="2000" dirty="0" smtClean="0"/>
              <a:t>Business and Personal Law</a:t>
            </a:r>
          </a:p>
          <a:p>
            <a:pPr lvl="1"/>
            <a:r>
              <a:rPr lang="en-US" sz="2000" dirty="0" smtClean="0"/>
              <a:t>Italian Language &amp; Culture</a:t>
            </a:r>
          </a:p>
          <a:p>
            <a:pPr lvl="1"/>
            <a:r>
              <a:rPr lang="en-US" sz="2000" dirty="0" smtClean="0"/>
              <a:t>Video Game Design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Community Service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LHS students are all required to complete 40 hours of community service in order to graduate.</a:t>
            </a:r>
          </a:p>
          <a:p>
            <a:endParaRPr lang="en-US" sz="1100" dirty="0" smtClean="0"/>
          </a:p>
          <a:p>
            <a:r>
              <a:rPr lang="en-US" dirty="0" smtClean="0"/>
              <a:t>Community Service allows students to broaden their horizons.  It can offer students a practical application of lessons learned in the school setting, it can expose them to possible career interests, they can begin networking, and most of all it sets the stage for giving back to their community.</a:t>
            </a:r>
          </a:p>
          <a:p>
            <a:endParaRPr lang="en-US" sz="1100" dirty="0" smtClean="0"/>
          </a:p>
          <a:p>
            <a:r>
              <a:rPr lang="en-US" dirty="0" smtClean="0"/>
              <a:t>Service can be done at the school, in the Leicester community or other neighboring communities, and with church groups, town offices, or for special causes.</a:t>
            </a:r>
          </a:p>
          <a:p>
            <a:endParaRPr lang="en-US" sz="1100" dirty="0" smtClean="0"/>
          </a:p>
          <a:p>
            <a:r>
              <a:rPr lang="en-US" dirty="0" smtClean="0"/>
              <a:t>Students cannot get paid for their service and have to submit their hours to Mr. Smith, the school’s adjustment counselor.</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Guidance &amp; Student Support:</a:t>
            </a:r>
            <a:endParaRPr lang="en-US" dirty="0"/>
          </a:p>
        </p:txBody>
      </p:sp>
      <p:sp>
        <p:nvSpPr>
          <p:cNvPr id="6" name="Content Placeholder 5"/>
          <p:cNvSpPr>
            <a:spLocks noGrp="1"/>
          </p:cNvSpPr>
          <p:nvPr>
            <p:ph idx="1"/>
          </p:nvPr>
        </p:nvSpPr>
        <p:spPr/>
        <p:txBody>
          <a:bodyPr>
            <a:normAutofit fontScale="70000" lnSpcReduction="20000"/>
          </a:bodyPr>
          <a:lstStyle/>
          <a:p>
            <a:r>
              <a:rPr lang="en-US" dirty="0" smtClean="0"/>
              <a:t>The LHS Guidance Mission: Guidance strives to support each student in their journey of self discovery &amp; to assist them in developing and achieving their educational and career goals. </a:t>
            </a:r>
          </a:p>
          <a:p>
            <a:r>
              <a:rPr lang="en-US" dirty="0" smtClean="0"/>
              <a:t>Support Services are offered by both Guidance Counselors Mrs. </a:t>
            </a:r>
            <a:r>
              <a:rPr lang="en-US" dirty="0" err="1" smtClean="0"/>
              <a:t>Warnken</a:t>
            </a:r>
            <a:r>
              <a:rPr lang="en-US" dirty="0" smtClean="0"/>
              <a:t> (A-K) &amp; Mr. Bowes (L-Z) as well as our full time Adjustment Counselor Mr. Smith, who is available to ALL students. </a:t>
            </a:r>
          </a:p>
          <a:p>
            <a:r>
              <a:rPr lang="en-US" dirty="0" smtClean="0"/>
              <a:t>In the Class of 2014: </a:t>
            </a:r>
          </a:p>
          <a:p>
            <a:pPr lvl="1"/>
            <a:r>
              <a:rPr lang="en-US" dirty="0" smtClean="0"/>
              <a:t>Approximately 90% of students went on to post-secondary training or college;</a:t>
            </a:r>
          </a:p>
          <a:p>
            <a:pPr lvl="2"/>
            <a:r>
              <a:rPr lang="en-US" dirty="0" smtClean="0"/>
              <a:t> 61% going on to 4 year and,</a:t>
            </a:r>
          </a:p>
          <a:p>
            <a:pPr lvl="2"/>
            <a:r>
              <a:rPr lang="en-US" dirty="0" smtClean="0"/>
              <a:t> 29% going on to 2 year college.</a:t>
            </a:r>
            <a:endParaRPr lang="en-US" dirty="0"/>
          </a:p>
          <a:p>
            <a:r>
              <a:rPr lang="en-US" dirty="0" smtClean="0"/>
              <a:t>LHS has one of the most well-developed curriculum based Student Mentor Programs. It’s called STOMP.  This offers ongoing support and continuity for students throughout their four years at LHS.</a:t>
            </a:r>
          </a:p>
          <a:p>
            <a:pPr lvl="2"/>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LHS </a:t>
            </a:r>
            <a:r>
              <a:rPr lang="en-US" dirty="0"/>
              <a:t>AP data 2014</a:t>
            </a:r>
          </a:p>
        </p:txBody>
      </p:sp>
      <p:sp>
        <p:nvSpPr>
          <p:cNvPr id="3" name="Content Placeholder 2"/>
          <p:cNvSpPr>
            <a:spLocks noGrp="1"/>
          </p:cNvSpPr>
          <p:nvPr>
            <p:ph idx="1"/>
          </p:nvPr>
        </p:nvSpPr>
        <p:spPr/>
        <p:txBody>
          <a:bodyPr/>
          <a:lstStyle/>
          <a:p>
            <a:pPr lvl="1">
              <a:buFont typeface="Wingdings" pitchFamily="2" charset="2"/>
              <a:buChar char="Ø"/>
            </a:pPr>
            <a:endParaRPr lang="en-US" sz="2400" dirty="0" smtClean="0">
              <a:latin typeface="Franklin Gothic Book" pitchFamily="34" charset="0"/>
            </a:endParaRPr>
          </a:p>
          <a:p>
            <a:pPr lvl="1">
              <a:buFont typeface="Wingdings" pitchFamily="2" charset="2"/>
              <a:buChar char="Ø"/>
            </a:pPr>
            <a:r>
              <a:rPr lang="en-US" sz="2400" dirty="0" smtClean="0">
                <a:latin typeface="Franklin Gothic Book" pitchFamily="34" charset="0"/>
              </a:rPr>
              <a:t>Leicester </a:t>
            </a:r>
            <a:r>
              <a:rPr lang="en-US" sz="2400" dirty="0">
                <a:latin typeface="Franklin Gothic Book" pitchFamily="34" charset="0"/>
              </a:rPr>
              <a:t>High School offers 9 Advanced Placement (AP) classes.</a:t>
            </a:r>
          </a:p>
          <a:p>
            <a:pPr lvl="1">
              <a:buFont typeface="Wingdings" pitchFamily="2" charset="2"/>
              <a:buChar char="Ø"/>
            </a:pPr>
            <a:r>
              <a:rPr lang="en-US" sz="2400" dirty="0">
                <a:latin typeface="Franklin Gothic Book" pitchFamily="34" charset="0"/>
              </a:rPr>
              <a:t>Score on the exam is 1-5 with 5 being the best.</a:t>
            </a:r>
          </a:p>
          <a:p>
            <a:pPr lvl="1">
              <a:buFont typeface="Wingdings" pitchFamily="2" charset="2"/>
              <a:buChar char="Ø"/>
            </a:pPr>
            <a:r>
              <a:rPr lang="en-US" sz="2400" dirty="0" smtClean="0">
                <a:latin typeface="Franklin Gothic Book" pitchFamily="34" charset="0"/>
              </a:rPr>
              <a:t>With </a:t>
            </a:r>
            <a:r>
              <a:rPr lang="en-US" sz="2400" dirty="0">
                <a:latin typeface="Franklin Gothic Book" pitchFamily="34" charset="0"/>
              </a:rPr>
              <a:t>a score of 3 or higher students can earn college credit. </a:t>
            </a:r>
          </a:p>
          <a:p>
            <a:pPr lvl="1">
              <a:buFont typeface="Wingdings" pitchFamily="2" charset="2"/>
              <a:buChar char="Ø"/>
            </a:pPr>
            <a:r>
              <a:rPr lang="en-US" sz="2400" dirty="0">
                <a:latin typeface="Franklin Gothic Book" pitchFamily="34" charset="0"/>
              </a:rPr>
              <a:t>Scores of </a:t>
            </a:r>
            <a:r>
              <a:rPr lang="en-US" sz="2400" dirty="0" smtClean="0">
                <a:latin typeface="Franklin Gothic Book" pitchFamily="34" charset="0"/>
              </a:rPr>
              <a:t>3,4 </a:t>
            </a:r>
            <a:r>
              <a:rPr lang="en-US" sz="2400" dirty="0">
                <a:latin typeface="Franklin Gothic Book" pitchFamily="34" charset="0"/>
              </a:rPr>
              <a:t>or 5 are known as “qualifying scores”</a:t>
            </a:r>
          </a:p>
          <a:p>
            <a:endParaRPr lang="en-US" dirty="0"/>
          </a:p>
        </p:txBody>
      </p:sp>
    </p:spTree>
    <p:extLst>
      <p:ext uri="{BB962C8B-B14F-4D97-AF65-F5344CB8AC3E}">
        <p14:creationId xmlns:p14="http://schemas.microsoft.com/office/powerpoint/2010/main" val="39984189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Placeholder 11"/>
          <p:cNvGraphicFramePr>
            <a:graphicFrameLocks noGrp="1"/>
          </p:cNvGraphicFramePr>
          <p:nvPr>
            <p:ph type="chart" sz="quarter" idx="12"/>
            <p:extLst/>
          </p:nvPr>
        </p:nvGraphicFramePr>
        <p:xfrm>
          <a:off x="762000" y="1524000"/>
          <a:ext cx="70866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2"/>
          <p:cNvSpPr txBox="1">
            <a:spLocks noChangeArrowheads="1"/>
          </p:cNvSpPr>
          <p:nvPr/>
        </p:nvSpPr>
        <p:spPr>
          <a:xfrm>
            <a:off x="457199" y="28411"/>
            <a:ext cx="8229600" cy="1447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000" b="1" dirty="0" smtClean="0">
                <a:solidFill>
                  <a:srgbClr val="122C64"/>
                </a:solidFill>
                <a:latin typeface="Franklin Gothic Book" pitchFamily="34" charset="0"/>
                <a:ea typeface="+mj-ea"/>
                <a:cs typeface="+mj-cs"/>
              </a:rPr>
              <a:t>Leicester High School </a:t>
            </a:r>
            <a:r>
              <a:rPr kumimoji="0" lang="en-US" sz="3000" b="1" i="0" u="none" strike="noStrike" kern="1200" cap="none" spc="0" normalizeH="0" baseline="0" noProof="0" dirty="0" smtClean="0">
                <a:ln>
                  <a:noFill/>
                </a:ln>
                <a:solidFill>
                  <a:srgbClr val="122C64"/>
                </a:solidFill>
                <a:effectLst/>
                <a:uLnTx/>
                <a:uFillTx/>
                <a:latin typeface="Franklin Gothic Book" pitchFamily="34" charset="0"/>
                <a:ea typeface="+mj-ea"/>
                <a:cs typeface="+mj-cs"/>
              </a:rPr>
              <a:t>Enrollment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none" spc="0" normalizeH="0" baseline="0" noProof="0" dirty="0" smtClean="0">
                <a:ln>
                  <a:noFill/>
                </a:ln>
                <a:solidFill>
                  <a:srgbClr val="122C64"/>
                </a:solidFill>
                <a:effectLst/>
                <a:uLnTx/>
                <a:uFillTx/>
                <a:latin typeface="Franklin Gothic Book" pitchFamily="34" charset="0"/>
                <a:ea typeface="+mj-ea"/>
                <a:cs typeface="+mj-cs"/>
              </a:rPr>
              <a:t>In AP </a:t>
            </a:r>
            <a:r>
              <a:rPr lang="en-US" b="1" dirty="0" smtClean="0">
                <a:solidFill>
                  <a:srgbClr val="122C64"/>
                </a:solidFill>
                <a:latin typeface="Franklin Gothic Book" pitchFamily="34" charset="0"/>
                <a:ea typeface="+mj-ea"/>
                <a:cs typeface="+mj-cs"/>
              </a:rPr>
              <a:t>m</a:t>
            </a:r>
            <a:r>
              <a:rPr kumimoji="0" lang="en-US" b="1" i="0" u="none" strike="noStrike" kern="1200" cap="none" spc="0" normalizeH="0" baseline="0" noProof="0" dirty="0" err="1" smtClean="0">
                <a:ln>
                  <a:noFill/>
                </a:ln>
                <a:solidFill>
                  <a:srgbClr val="122C64"/>
                </a:solidFill>
                <a:effectLst/>
                <a:uLnTx/>
                <a:uFillTx/>
                <a:latin typeface="Franklin Gothic Book" pitchFamily="34" charset="0"/>
                <a:ea typeface="+mj-ea"/>
                <a:cs typeface="+mj-cs"/>
              </a:rPr>
              <a:t>ath</a:t>
            </a:r>
            <a:r>
              <a:rPr kumimoji="0" lang="en-US" b="1" i="0" u="none" strike="noStrike" kern="1200" cap="none" spc="0" normalizeH="0" baseline="0" noProof="0" dirty="0" smtClean="0">
                <a:ln>
                  <a:noFill/>
                </a:ln>
                <a:solidFill>
                  <a:srgbClr val="122C64"/>
                </a:solidFill>
                <a:effectLst/>
                <a:uLnTx/>
                <a:uFillTx/>
                <a:latin typeface="Franklin Gothic Book" pitchFamily="34" charset="0"/>
                <a:ea typeface="+mj-ea"/>
                <a:cs typeface="+mj-cs"/>
              </a:rPr>
              <a:t>, science  and English</a:t>
            </a:r>
            <a:r>
              <a:rPr kumimoji="0" lang="en-US" b="0" i="0" u="none" strike="noStrike" kern="1200" cap="none" spc="0" normalizeH="0" baseline="0" noProof="0" dirty="0" smtClean="0">
                <a:ln>
                  <a:noFill/>
                </a:ln>
                <a:solidFill>
                  <a:srgbClr val="122C64"/>
                </a:solidFill>
                <a:effectLst/>
                <a:uLnTx/>
                <a:uFillTx/>
                <a:latin typeface="Franklin Gothic Book" pitchFamily="34" charset="0"/>
                <a:ea typeface="+mj-ea"/>
                <a:cs typeface="+mj-cs"/>
              </a:rPr>
              <a:t/>
            </a:r>
            <a:br>
              <a:rPr kumimoji="0" lang="en-US" b="0" i="0" u="none" strike="noStrike" kern="1200" cap="none" spc="0" normalizeH="0" baseline="0" noProof="0" dirty="0" smtClean="0">
                <a:ln>
                  <a:noFill/>
                </a:ln>
                <a:solidFill>
                  <a:srgbClr val="122C64"/>
                </a:solidFill>
                <a:effectLst/>
                <a:uLnTx/>
                <a:uFillTx/>
                <a:latin typeface="Franklin Gothic Book" pitchFamily="34" charset="0"/>
                <a:ea typeface="+mj-ea"/>
                <a:cs typeface="+mj-cs"/>
              </a:rPr>
            </a:br>
            <a:endParaRPr kumimoji="0" lang="en-US" b="1" i="1" u="none" strike="noStrike" kern="1200" cap="none" spc="0" normalizeH="0" baseline="0" noProof="0" dirty="0" smtClean="0">
              <a:ln>
                <a:noFill/>
              </a:ln>
              <a:solidFill>
                <a:srgbClr val="122C64"/>
              </a:solidFill>
              <a:effectLst/>
              <a:uLnTx/>
              <a:uFillTx/>
              <a:latin typeface="Franklin Gothic Book" pitchFamily="34" charset="0"/>
              <a:ea typeface="+mj-ea"/>
              <a:cs typeface="+mj-cs"/>
            </a:endParaRPr>
          </a:p>
        </p:txBody>
      </p:sp>
      <p:sp>
        <p:nvSpPr>
          <p:cNvPr id="8" name="Line Callout 1 7"/>
          <p:cNvSpPr/>
          <p:nvPr/>
        </p:nvSpPr>
        <p:spPr bwMode="auto">
          <a:xfrm>
            <a:off x="7696200" y="914400"/>
            <a:ext cx="1143004" cy="738664"/>
          </a:xfrm>
          <a:prstGeom prst="borderCallout1">
            <a:avLst>
              <a:gd name="adj1" fmla="val 50670"/>
              <a:gd name="adj2" fmla="val 422"/>
              <a:gd name="adj3" fmla="val 170885"/>
              <a:gd name="adj4" fmla="val -22051"/>
            </a:avLst>
          </a:prstGeom>
          <a:solidFill>
            <a:srgbClr val="FEF6CE"/>
          </a:solidFill>
          <a:ln w="9525" cap="flat" cmpd="sng" algn="ctr">
            <a:solidFill>
              <a:srgbClr val="248C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lang="en-US" sz="1200" b="1" dirty="0" smtClean="0">
                <a:latin typeface="Minion Pro" pitchFamily="18" charset="0"/>
                <a:ea typeface="ＭＳ Ｐゴシック" pitchFamily="8" charset="-128"/>
              </a:rPr>
              <a:t>Three Year Increase</a:t>
            </a:r>
            <a:endParaRPr kumimoji="0" lang="en-US" sz="1200" b="1" i="0" u="none" strike="noStrike" cap="none" normalizeH="0" baseline="0" dirty="0" smtClean="0">
              <a:ln>
                <a:noFill/>
              </a:ln>
              <a:solidFill>
                <a:schemeClr val="tx1"/>
              </a:solidFill>
              <a:effectLst/>
              <a:latin typeface="Minion Pro" pitchFamily="18" charset="0"/>
              <a:ea typeface="ＭＳ Ｐゴシック" pitchFamily="8" charset="-128"/>
            </a:endParaRPr>
          </a:p>
          <a:p>
            <a:pPr marL="0" marR="0" indent="0" algn="ctr" defTabSz="914400" rtl="0" eaLnBrk="1" fontAlgn="base" latinLnBrk="0" hangingPunct="1">
              <a:lnSpc>
                <a:spcPct val="100000"/>
              </a:lnSpc>
              <a:spcBef>
                <a:spcPct val="50000"/>
              </a:spcBef>
              <a:spcAft>
                <a:spcPct val="0"/>
              </a:spcAft>
              <a:buClrTx/>
              <a:buSzTx/>
              <a:buFontTx/>
              <a:buNone/>
              <a:tabLst/>
            </a:pPr>
            <a:r>
              <a:rPr lang="en-US" sz="1200" b="1" dirty="0" smtClean="0">
                <a:latin typeface="Minion Pro" pitchFamily="18" charset="0"/>
                <a:ea typeface="ＭＳ Ｐゴシック" pitchFamily="8" charset="-128"/>
              </a:rPr>
              <a:t>+82 or 108%</a:t>
            </a:r>
            <a:endParaRPr kumimoji="0" lang="en-US" sz="1200" b="1" i="0" u="none" strike="noStrike" cap="none" normalizeH="0" baseline="0" dirty="0" smtClean="0">
              <a:ln>
                <a:noFill/>
              </a:ln>
              <a:solidFill>
                <a:schemeClr val="tx1"/>
              </a:solidFill>
              <a:effectLst/>
              <a:latin typeface="Minion Pro" pitchFamily="18" charset="0"/>
              <a:ea typeface="ＭＳ Ｐゴシック" pitchFamily="8" charset="-128"/>
            </a:endParaRPr>
          </a:p>
        </p:txBody>
      </p:sp>
    </p:spTree>
    <p:extLst>
      <p:ext uri="{BB962C8B-B14F-4D97-AF65-F5344CB8AC3E}">
        <p14:creationId xmlns:p14="http://schemas.microsoft.com/office/powerpoint/2010/main" val="206938428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Placeholder 11"/>
          <p:cNvGraphicFramePr>
            <a:graphicFrameLocks noGrp="1"/>
          </p:cNvGraphicFramePr>
          <p:nvPr>
            <p:ph type="chart" sz="quarter" idx="12"/>
            <p:extLst/>
          </p:nvPr>
        </p:nvGraphicFramePr>
        <p:xfrm>
          <a:off x="685800" y="1447800"/>
          <a:ext cx="70866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2"/>
          <p:cNvSpPr txBox="1">
            <a:spLocks noChangeArrowheads="1"/>
          </p:cNvSpPr>
          <p:nvPr/>
        </p:nvSpPr>
        <p:spPr>
          <a:xfrm>
            <a:off x="228600" y="0"/>
            <a:ext cx="8686800" cy="1447800"/>
          </a:xfrm>
          <a:prstGeom prst="rect">
            <a:avLst/>
          </a:prstGeom>
        </p:spPr>
        <p:txBody>
          <a:bodyPr vert="horz" lIns="91440" tIns="45720" rIns="91440" bIns="45720" rtlCol="0" anchor="ctr">
            <a:normAutofit/>
          </a:bodyPr>
          <a:lstStyle/>
          <a:p>
            <a:pPr algn="ctr">
              <a:spcBef>
                <a:spcPct val="0"/>
              </a:spcBef>
            </a:pPr>
            <a:r>
              <a:rPr lang="en-US" sz="3600" b="1" dirty="0" smtClean="0">
                <a:solidFill>
                  <a:srgbClr val="122C64"/>
                </a:solidFill>
                <a:latin typeface="Franklin Gothic Book" pitchFamily="34" charset="0"/>
                <a:ea typeface="+mj-ea"/>
                <a:cs typeface="+mj-cs"/>
              </a:rPr>
              <a:t>Leicester High School</a:t>
            </a:r>
          </a:p>
          <a:p>
            <a:pPr algn="ctr">
              <a:spcBef>
                <a:spcPct val="0"/>
              </a:spcBef>
            </a:pPr>
            <a:r>
              <a:rPr lang="en-US" b="1" dirty="0" smtClean="0">
                <a:solidFill>
                  <a:srgbClr val="122C64"/>
                </a:solidFill>
                <a:latin typeface="Franklin Gothic Book" pitchFamily="34" charset="0"/>
                <a:ea typeface="+mj-ea"/>
                <a:cs typeface="+mj-cs"/>
              </a:rPr>
              <a:t>Scores of 3 or Greater</a:t>
            </a:r>
          </a:p>
          <a:p>
            <a:pPr algn="ctr">
              <a:spcBef>
                <a:spcPct val="0"/>
              </a:spcBef>
            </a:pPr>
            <a:r>
              <a:rPr lang="en-US" dirty="0" smtClean="0">
                <a:solidFill>
                  <a:srgbClr val="122C64"/>
                </a:solidFill>
                <a:latin typeface="Franklin Gothic Book" pitchFamily="34" charset="0"/>
              </a:rPr>
              <a:t>in AP math, science and English</a:t>
            </a:r>
            <a:endParaRPr lang="en-US" dirty="0" smtClean="0">
              <a:solidFill>
                <a:srgbClr val="122C64"/>
              </a:solidFill>
              <a:latin typeface="Franklin Gothic Book" pitchFamily="34" charset="0"/>
              <a:ea typeface="+mj-ea"/>
              <a:cs typeface="+mj-cs"/>
            </a:endParaRPr>
          </a:p>
        </p:txBody>
      </p:sp>
    </p:spTree>
    <p:extLst>
      <p:ext uri="{BB962C8B-B14F-4D97-AF65-F5344CB8AC3E}">
        <p14:creationId xmlns:p14="http://schemas.microsoft.com/office/powerpoint/2010/main" val="23987599"/>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Enrollment &amp; Qualifying Scores</a:t>
            </a:r>
            <a:endParaRPr lang="en-US" dirty="0"/>
          </a:p>
        </p:txBody>
      </p:sp>
      <p:sp>
        <p:nvSpPr>
          <p:cNvPr id="3" name="Content Placeholder 2"/>
          <p:cNvSpPr>
            <a:spLocks noGrp="1"/>
          </p:cNvSpPr>
          <p:nvPr>
            <p:ph idx="1"/>
          </p:nvPr>
        </p:nvSpPr>
        <p:spPr/>
        <p:txBody>
          <a:bodyPr>
            <a:normAutofit/>
          </a:bodyPr>
          <a:lstStyle/>
          <a:p>
            <a:endParaRPr lang="en-US" dirty="0"/>
          </a:p>
          <a:p>
            <a:pPr marL="457200" indent="-457200" algn="ctr">
              <a:buFont typeface="Arial" panose="020B0604020202020204" pitchFamily="34" charset="0"/>
              <a:buChar char="•"/>
            </a:pPr>
            <a:r>
              <a:rPr lang="en-US" dirty="0" smtClean="0"/>
              <a:t>158 LHS students were enrolled in AP courses covering English, mathematics and science in 2014.</a:t>
            </a:r>
          </a:p>
          <a:p>
            <a:pPr marL="457200" indent="-457200" algn="ctr">
              <a:buFont typeface="Arial" panose="020B0604020202020204" pitchFamily="34" charset="0"/>
              <a:buChar char="•"/>
            </a:pPr>
            <a:r>
              <a:rPr lang="en-US" dirty="0" smtClean="0"/>
              <a:t>88 of these students (59%) received one or more qualifying score.</a:t>
            </a:r>
          </a:p>
          <a:p>
            <a:pPr marL="457200" indent="-457200" algn="ctr">
              <a:buFont typeface="Arial" panose="020B0604020202020204" pitchFamily="34" charset="0"/>
              <a:buChar char="•"/>
            </a:pPr>
            <a:r>
              <a:rPr lang="en-US" dirty="0" smtClean="0"/>
              <a:t>Additionally, 14/38 qualified in history/social studies and 2/2 qualified in foreign languages.</a:t>
            </a:r>
            <a:endParaRPr lang="en-US" dirty="0"/>
          </a:p>
        </p:txBody>
      </p:sp>
    </p:spTree>
    <p:extLst>
      <p:ext uri="{BB962C8B-B14F-4D97-AF65-F5344CB8AC3E}">
        <p14:creationId xmlns:p14="http://schemas.microsoft.com/office/powerpoint/2010/main" val="1902375909"/>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Where Recent LHS Graduates </a:t>
            </a:r>
            <a:br>
              <a:rPr lang="en-US" dirty="0" smtClean="0"/>
            </a:br>
            <a:r>
              <a:rPr lang="en-US" dirty="0" smtClean="0"/>
              <a:t>were accepted:</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Includes:</a:t>
            </a:r>
          </a:p>
          <a:p>
            <a:pPr lvl="1"/>
            <a:r>
              <a:rPr lang="en-US" sz="2000" dirty="0" smtClean="0"/>
              <a:t>Northeastern University: (Pharmacy program)</a:t>
            </a:r>
          </a:p>
          <a:p>
            <a:pPr lvl="1"/>
            <a:r>
              <a:rPr lang="en-US" sz="2000" dirty="0" smtClean="0"/>
              <a:t>WPI</a:t>
            </a:r>
          </a:p>
          <a:p>
            <a:pPr lvl="1"/>
            <a:r>
              <a:rPr lang="en-US" sz="2000" dirty="0" smtClean="0"/>
              <a:t>Boston College</a:t>
            </a:r>
          </a:p>
          <a:p>
            <a:pPr lvl="1"/>
            <a:r>
              <a:rPr lang="en-US" sz="2000" dirty="0" smtClean="0"/>
              <a:t>Quinnipiac University</a:t>
            </a:r>
          </a:p>
          <a:p>
            <a:pPr lvl="1"/>
            <a:r>
              <a:rPr lang="en-US" sz="2000" dirty="0" smtClean="0"/>
              <a:t>Bryant University</a:t>
            </a:r>
          </a:p>
          <a:p>
            <a:pPr lvl="1"/>
            <a:r>
              <a:rPr lang="en-US" sz="2000" dirty="0" smtClean="0"/>
              <a:t>College of the Holy Cross</a:t>
            </a:r>
          </a:p>
          <a:p>
            <a:pPr lvl="1"/>
            <a:r>
              <a:rPr lang="en-US" sz="2000" dirty="0" smtClean="0"/>
              <a:t>Rensselaer Polytechnic Institute </a:t>
            </a:r>
          </a:p>
          <a:p>
            <a:pPr lvl="1"/>
            <a:r>
              <a:rPr lang="en-US" sz="2000" dirty="0" smtClean="0"/>
              <a:t>Roger Williams University</a:t>
            </a:r>
          </a:p>
          <a:p>
            <a:pPr lvl="1"/>
            <a:r>
              <a:rPr lang="en-US" sz="2000" dirty="0" smtClean="0"/>
              <a:t>Providence College</a:t>
            </a:r>
          </a:p>
          <a:p>
            <a:pPr lvl="1"/>
            <a:r>
              <a:rPr lang="en-US" sz="2000" dirty="0" smtClean="0"/>
              <a:t>Babson College </a:t>
            </a:r>
          </a:p>
          <a:p>
            <a:pPr lvl="1"/>
            <a:r>
              <a:rPr lang="en-US" sz="2000" dirty="0" smtClean="0"/>
              <a:t>Fordham University</a:t>
            </a:r>
          </a:p>
          <a:p>
            <a:pPr lvl="1"/>
            <a:r>
              <a:rPr lang="en-US" sz="2000" dirty="0" smtClean="0"/>
              <a:t>SUNY Albany</a:t>
            </a:r>
          </a:p>
        </p:txBody>
      </p:sp>
      <p:sp>
        <p:nvSpPr>
          <p:cNvPr id="4" name="Content Placeholder 3"/>
          <p:cNvSpPr>
            <a:spLocks noGrp="1"/>
          </p:cNvSpPr>
          <p:nvPr>
            <p:ph sz="half" idx="2"/>
          </p:nvPr>
        </p:nvSpPr>
        <p:spPr/>
        <p:txBody>
          <a:bodyPr>
            <a:normAutofit fontScale="92500" lnSpcReduction="20000"/>
          </a:bodyPr>
          <a:lstStyle/>
          <a:p>
            <a:endParaRPr lang="en-US" dirty="0" smtClean="0"/>
          </a:p>
          <a:p>
            <a:pPr lvl="1"/>
            <a:r>
              <a:rPr lang="en-US" sz="2000" dirty="0" smtClean="0"/>
              <a:t>Bentley University</a:t>
            </a:r>
          </a:p>
          <a:p>
            <a:pPr lvl="1"/>
            <a:r>
              <a:rPr lang="en-US" sz="2000" dirty="0" smtClean="0"/>
              <a:t>Brigham Young University</a:t>
            </a:r>
          </a:p>
          <a:p>
            <a:pPr lvl="1"/>
            <a:r>
              <a:rPr lang="en-US" sz="2000" dirty="0" smtClean="0"/>
              <a:t>Syracuse University</a:t>
            </a:r>
          </a:p>
          <a:p>
            <a:pPr lvl="1"/>
            <a:r>
              <a:rPr lang="en-US" sz="2000" dirty="0" smtClean="0"/>
              <a:t>Assumption College</a:t>
            </a:r>
          </a:p>
          <a:p>
            <a:pPr lvl="1"/>
            <a:r>
              <a:rPr lang="en-US" sz="2000" dirty="0" smtClean="0"/>
              <a:t>James Madison University</a:t>
            </a:r>
          </a:p>
          <a:p>
            <a:pPr lvl="1"/>
            <a:r>
              <a:rPr lang="en-US" sz="2000" dirty="0" smtClean="0"/>
              <a:t>University of New Hampshire</a:t>
            </a:r>
          </a:p>
          <a:p>
            <a:pPr lvl="1"/>
            <a:r>
              <a:rPr lang="en-US" sz="2000" dirty="0" smtClean="0"/>
              <a:t>University </a:t>
            </a:r>
            <a:r>
              <a:rPr lang="en-US" sz="2000" dirty="0" smtClean="0"/>
              <a:t>of  </a:t>
            </a:r>
            <a:r>
              <a:rPr lang="en-US" sz="2000" dirty="0" smtClean="0"/>
              <a:t>Vermont</a:t>
            </a:r>
          </a:p>
          <a:p>
            <a:pPr lvl="1"/>
            <a:r>
              <a:rPr lang="en-US" sz="2000" dirty="0" smtClean="0"/>
              <a:t>Worcester State University</a:t>
            </a:r>
          </a:p>
          <a:p>
            <a:pPr lvl="1"/>
            <a:r>
              <a:rPr lang="en-US" sz="2000" dirty="0" smtClean="0"/>
              <a:t>UMASS – Amherst, Boston, Dartmouth, Lowell</a:t>
            </a:r>
          </a:p>
          <a:p>
            <a:pPr lvl="1"/>
            <a:r>
              <a:rPr lang="en-US" sz="2000" dirty="0" smtClean="0"/>
              <a:t>University of Connecticut</a:t>
            </a:r>
          </a:p>
          <a:p>
            <a:pPr lvl="1"/>
            <a:r>
              <a:rPr lang="en-US" sz="2000" dirty="0" smtClean="0"/>
              <a:t>Clark University</a:t>
            </a:r>
          </a:p>
          <a:p>
            <a:pPr lvl="1"/>
            <a:r>
              <a:rPr lang="en-US" sz="2000" dirty="0" smtClean="0"/>
              <a:t>Boston University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LHS Athletics</a:t>
            </a:r>
            <a:endParaRPr lang="en-US" dirty="0"/>
          </a:p>
        </p:txBody>
      </p:sp>
      <p:sp>
        <p:nvSpPr>
          <p:cNvPr id="3" name="Content Placeholder 2"/>
          <p:cNvSpPr>
            <a:spLocks noGrp="1"/>
          </p:cNvSpPr>
          <p:nvPr>
            <p:ph sz="half" idx="1"/>
          </p:nvPr>
        </p:nvSpPr>
        <p:spPr/>
        <p:txBody>
          <a:bodyPr>
            <a:normAutofit/>
          </a:bodyPr>
          <a:lstStyle/>
          <a:p>
            <a:r>
              <a:rPr lang="en-US" dirty="0" smtClean="0"/>
              <a:t>Baseball</a:t>
            </a:r>
          </a:p>
          <a:p>
            <a:r>
              <a:rPr lang="en-US" dirty="0" smtClean="0"/>
              <a:t>Basketball</a:t>
            </a:r>
          </a:p>
          <a:p>
            <a:r>
              <a:rPr lang="en-US" dirty="0" smtClean="0"/>
              <a:t>Cheerleading </a:t>
            </a:r>
          </a:p>
          <a:p>
            <a:r>
              <a:rPr lang="en-US" dirty="0" smtClean="0"/>
              <a:t>Field Hockey</a:t>
            </a:r>
          </a:p>
          <a:p>
            <a:r>
              <a:rPr lang="en-US" dirty="0" smtClean="0"/>
              <a:t>Football</a:t>
            </a:r>
          </a:p>
          <a:p>
            <a:r>
              <a:rPr lang="en-US" dirty="0" smtClean="0"/>
              <a:t>Golf    </a:t>
            </a:r>
            <a:endParaRPr lang="en-US" dirty="0"/>
          </a:p>
        </p:txBody>
      </p:sp>
      <p:sp>
        <p:nvSpPr>
          <p:cNvPr id="10" name="Content Placeholder 9"/>
          <p:cNvSpPr>
            <a:spLocks noGrp="1"/>
          </p:cNvSpPr>
          <p:nvPr>
            <p:ph sz="half" idx="2"/>
          </p:nvPr>
        </p:nvSpPr>
        <p:spPr/>
        <p:txBody>
          <a:bodyPr>
            <a:normAutofit/>
          </a:bodyPr>
          <a:lstStyle/>
          <a:p>
            <a:r>
              <a:rPr lang="en-US" dirty="0" smtClean="0"/>
              <a:t>Soccer</a:t>
            </a:r>
          </a:p>
          <a:p>
            <a:r>
              <a:rPr lang="en-US" dirty="0" smtClean="0"/>
              <a:t>Softball</a:t>
            </a:r>
          </a:p>
          <a:p>
            <a:r>
              <a:rPr lang="en-US" dirty="0" smtClean="0"/>
              <a:t>Tennis</a:t>
            </a:r>
          </a:p>
          <a:p>
            <a:r>
              <a:rPr lang="en-US" dirty="0" smtClean="0"/>
              <a:t>Track</a:t>
            </a:r>
          </a:p>
          <a:p>
            <a:r>
              <a:rPr lang="en-US" dirty="0" smtClean="0"/>
              <a:t>Cross Country</a:t>
            </a:r>
            <a:endParaRPr lang="en-US" dirty="0" smtClean="0"/>
          </a:p>
          <a:p>
            <a:r>
              <a:rPr lang="en-US" dirty="0" smtClean="0"/>
              <a:t>Boys' Ice Hockey</a:t>
            </a:r>
          </a:p>
          <a:p>
            <a:r>
              <a:rPr lang="en-US" dirty="0" smtClean="0"/>
              <a:t>Girls' Ice Hockey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Get Involved!  LHS Clubs:</a:t>
            </a:r>
            <a:endParaRPr lang="en-US" dirty="0"/>
          </a:p>
        </p:txBody>
      </p:sp>
      <p:sp>
        <p:nvSpPr>
          <p:cNvPr id="3" name="Content Placeholder 2"/>
          <p:cNvSpPr>
            <a:spLocks noGrp="1"/>
          </p:cNvSpPr>
          <p:nvPr>
            <p:ph sz="half" idx="1"/>
          </p:nvPr>
        </p:nvSpPr>
        <p:spPr>
          <a:xfrm>
            <a:off x="1435608" y="1143000"/>
            <a:ext cx="3657600" cy="4724400"/>
          </a:xfrm>
        </p:spPr>
        <p:txBody>
          <a:bodyPr>
            <a:normAutofit fontScale="92500"/>
          </a:bodyPr>
          <a:lstStyle/>
          <a:p>
            <a:pPr>
              <a:buNone/>
            </a:pPr>
            <a:r>
              <a:rPr lang="en-US" dirty="0" smtClean="0"/>
              <a:t>               </a:t>
            </a:r>
          </a:p>
          <a:p>
            <a:r>
              <a:rPr lang="en-US" dirty="0" smtClean="0"/>
              <a:t>National Honor Society</a:t>
            </a:r>
          </a:p>
          <a:p>
            <a:r>
              <a:rPr lang="en-US" dirty="0" smtClean="0"/>
              <a:t>Student Council      </a:t>
            </a:r>
          </a:p>
          <a:p>
            <a:r>
              <a:rPr lang="en-US" dirty="0" smtClean="0"/>
              <a:t>Student Government</a:t>
            </a:r>
          </a:p>
          <a:p>
            <a:r>
              <a:rPr lang="en-US" dirty="0" smtClean="0"/>
              <a:t>Drama Club            </a:t>
            </a:r>
          </a:p>
          <a:p>
            <a:r>
              <a:rPr lang="en-US" dirty="0" smtClean="0"/>
              <a:t>Band</a:t>
            </a:r>
            <a:r>
              <a:rPr lang="en-US" dirty="0" smtClean="0"/>
              <a:t>                     </a:t>
            </a:r>
          </a:p>
          <a:p>
            <a:r>
              <a:rPr lang="en-US" dirty="0" smtClean="0"/>
              <a:t>Chorus</a:t>
            </a:r>
          </a:p>
          <a:p>
            <a:r>
              <a:rPr lang="en-US" dirty="0" smtClean="0"/>
              <a:t>Environmental Club </a:t>
            </a:r>
          </a:p>
          <a:p>
            <a:r>
              <a:rPr lang="en-US" dirty="0" smtClean="0"/>
              <a:t>Ukulele Club (new)   </a:t>
            </a:r>
          </a:p>
          <a:p>
            <a:endParaRPr lang="en-US" dirty="0" smtClean="0"/>
          </a:p>
        </p:txBody>
      </p:sp>
      <p:sp>
        <p:nvSpPr>
          <p:cNvPr id="4" name="Content Placeholder 3"/>
          <p:cNvSpPr>
            <a:spLocks noGrp="1"/>
          </p:cNvSpPr>
          <p:nvPr>
            <p:ph sz="half" idx="2"/>
          </p:nvPr>
        </p:nvSpPr>
        <p:spPr/>
        <p:txBody>
          <a:bodyPr>
            <a:normAutofit fontScale="92500"/>
          </a:bodyPr>
          <a:lstStyle/>
          <a:p>
            <a:r>
              <a:rPr lang="en-US" dirty="0" smtClean="0"/>
              <a:t>Tri-M (Music NHS)</a:t>
            </a:r>
          </a:p>
          <a:p>
            <a:r>
              <a:rPr lang="en-US" dirty="0" smtClean="0"/>
              <a:t>GSA                      </a:t>
            </a:r>
          </a:p>
          <a:p>
            <a:r>
              <a:rPr lang="en-US" dirty="0" smtClean="0"/>
              <a:t>Math Team &amp; Number Theory Club</a:t>
            </a:r>
          </a:p>
          <a:p>
            <a:r>
              <a:rPr lang="en-US" dirty="0" smtClean="0"/>
              <a:t>History Club    </a:t>
            </a:r>
          </a:p>
          <a:p>
            <a:r>
              <a:rPr lang="en-US" dirty="0" smtClean="0"/>
              <a:t>Foreign Travel Club</a:t>
            </a:r>
          </a:p>
          <a:p>
            <a:r>
              <a:rPr lang="en-US" dirty="0" smtClean="0"/>
              <a:t>Art Club                 </a:t>
            </a:r>
          </a:p>
          <a:p>
            <a:r>
              <a:rPr lang="en-US" dirty="0" smtClean="0"/>
              <a:t>International Club</a:t>
            </a:r>
          </a:p>
          <a:p>
            <a:r>
              <a:rPr lang="en-US" dirty="0" smtClean="0"/>
              <a:t>Ski Club</a:t>
            </a:r>
          </a:p>
          <a:p>
            <a:r>
              <a:rPr lang="en-US" dirty="0" smtClean="0"/>
              <a:t>Film Club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The Wolverine Spirit!</a:t>
            </a:r>
            <a:endParaRPr lang="en-US" dirty="0"/>
          </a:p>
        </p:txBody>
      </p:sp>
      <p:sp>
        <p:nvSpPr>
          <p:cNvPr id="3" name="Content Placeholder 2"/>
          <p:cNvSpPr>
            <a:spLocks noGrp="1"/>
          </p:cNvSpPr>
          <p:nvPr>
            <p:ph idx="1"/>
          </p:nvPr>
        </p:nvSpPr>
        <p:spPr/>
        <p:txBody>
          <a:bodyPr/>
          <a:lstStyle/>
          <a:p>
            <a:endParaRPr lang="en-US" dirty="0"/>
          </a:p>
        </p:txBody>
      </p:sp>
      <p:pic>
        <p:nvPicPr>
          <p:cNvPr id="105475" name="Picture 3"/>
          <p:cNvPicPr>
            <a:picLocks noChangeAspect="1" noChangeArrowheads="1"/>
          </p:cNvPicPr>
          <p:nvPr/>
        </p:nvPicPr>
        <p:blipFill>
          <a:blip r:embed="rId2"/>
          <a:srcRect/>
          <a:stretch>
            <a:fillRect/>
          </a:stretch>
        </p:blipFill>
        <p:spPr bwMode="auto">
          <a:xfrm>
            <a:off x="1219200" y="1219200"/>
            <a:ext cx="7714488" cy="5437409"/>
          </a:xfrm>
          <a:prstGeom prst="rect">
            <a:avLst/>
          </a:prstGeom>
          <a:noFill/>
          <a:ln w="9525">
            <a:noFill/>
            <a:miter lim="800000"/>
            <a:headEnd/>
            <a:tailEnd/>
          </a:ln>
          <a:effectLst/>
        </p:spPr>
      </p:pic>
    </p:spTree>
    <p:extLst>
      <p:ext uri="{BB962C8B-B14F-4D97-AF65-F5344CB8AC3E}">
        <p14:creationId xmlns:p14="http://schemas.microsoft.com/office/powerpoint/2010/main" val="31719154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Solstice.thmx</Template>
  <TotalTime>1641</TotalTime>
  <Words>1052</Words>
  <Application>Microsoft Office PowerPoint</Application>
  <PresentationFormat>On-screen Show (4:3)</PresentationFormat>
  <Paragraphs>206</Paragraphs>
  <Slides>20</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20</vt:i4>
      </vt:variant>
    </vt:vector>
  </HeadingPairs>
  <TitlesOfParts>
    <vt:vector size="33" baseType="lpstr">
      <vt:lpstr>ＭＳ Ｐゴシック</vt:lpstr>
      <vt:lpstr>Arial</vt:lpstr>
      <vt:lpstr>Calibri</vt:lpstr>
      <vt:lpstr>Franklin Gothic Book</vt:lpstr>
      <vt:lpstr>Gill Sans MT</vt:lpstr>
      <vt:lpstr>Minion Pro</vt:lpstr>
      <vt:lpstr>Times New Roman</vt:lpstr>
      <vt:lpstr>TimesNewRomanPSMT</vt:lpstr>
      <vt:lpstr>Times-Roman</vt:lpstr>
      <vt:lpstr>Verdana</vt:lpstr>
      <vt:lpstr>Wingdings</vt:lpstr>
      <vt:lpstr>Wingdings 2</vt:lpstr>
      <vt:lpstr>Solstice</vt:lpstr>
      <vt:lpstr>Leicester High School</vt:lpstr>
      <vt:lpstr>LHS Profile - Courses</vt:lpstr>
      <vt:lpstr>LHS Block Schedule: </vt:lpstr>
      <vt:lpstr>Electives &amp; Fun Classes:</vt:lpstr>
      <vt:lpstr>LHS Special Programs:</vt:lpstr>
      <vt:lpstr>LHS Senior Internship Program</vt:lpstr>
      <vt:lpstr>LHS Senior Internship Program</vt:lpstr>
      <vt:lpstr>LHS Dual Enrollment :  Becker College, QCC, College of the Holy Cross</vt:lpstr>
      <vt:lpstr>LHS Forensics (LPD)</vt:lpstr>
      <vt:lpstr>VHS </vt:lpstr>
      <vt:lpstr>Community Service  </vt:lpstr>
      <vt:lpstr>Guidance &amp; Student Support:</vt:lpstr>
      <vt:lpstr>          LHS AP data 2014</vt:lpstr>
      <vt:lpstr>PowerPoint Presentation</vt:lpstr>
      <vt:lpstr>PowerPoint Presentation</vt:lpstr>
      <vt:lpstr>Enrollment &amp; Qualifying Scores</vt:lpstr>
      <vt:lpstr>Where Recent LHS Graduates  were accepted:</vt:lpstr>
      <vt:lpstr>LHS Athletics</vt:lpstr>
      <vt:lpstr>Get Involved!  LHS Clubs:</vt:lpstr>
      <vt:lpstr>The Wolverine Spirit!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Leicester High School</dc:title>
  <dc:creator>Jordan Ruggeri</dc:creator>
  <cp:lastModifiedBy>Bowes, Thomas</cp:lastModifiedBy>
  <cp:revision>168</cp:revision>
  <cp:lastPrinted>2014-09-19T12:14:18Z</cp:lastPrinted>
  <dcterms:created xsi:type="dcterms:W3CDTF">2011-02-08T20:46:04Z</dcterms:created>
  <dcterms:modified xsi:type="dcterms:W3CDTF">2014-09-19T14:08:01Z</dcterms:modified>
</cp:coreProperties>
</file>