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553DE691-E624-4AD6-91BC-14E9CE1E8CE2}" type="datetimeFigureOut">
              <a:rPr lang="en-US" smtClean="0"/>
              <a:t>1/27/2011</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797D8858-1E97-4B78-BA04-18DF7F70D285}" type="slidenum">
              <a:rPr lang="en-US" smtClean="0"/>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53DE691-E624-4AD6-91BC-14E9CE1E8CE2}" type="datetimeFigureOut">
              <a:rPr lang="en-US" smtClean="0"/>
              <a:t>1/27/2011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97D8858-1E97-4B78-BA04-18DF7F70D28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53DE691-E624-4AD6-91BC-14E9CE1E8CE2}" type="datetimeFigureOut">
              <a:rPr lang="en-US" smtClean="0"/>
              <a:t>1/27/2011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97D8858-1E97-4B78-BA04-18DF7F70D285}" type="slidenum">
              <a:rPr lang="en-US" smtClean="0"/>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53DE691-E624-4AD6-91BC-14E9CE1E8CE2}" type="datetimeFigureOut">
              <a:rPr lang="en-US" smtClean="0"/>
              <a:t>1/27/2011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97D8858-1E97-4B78-BA04-18DF7F70D28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53DE691-E624-4AD6-91BC-14E9CE1E8CE2}" type="datetimeFigureOut">
              <a:rPr lang="en-US" smtClean="0"/>
              <a:t>1/27/2011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97D8858-1E97-4B78-BA04-18DF7F70D285}" type="slidenum">
              <a:rPr lang="en-US" smtClean="0"/>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553DE691-E624-4AD6-91BC-14E9CE1E8CE2}" type="datetimeFigureOut">
              <a:rPr lang="en-US" smtClean="0"/>
              <a:t>1/27/2011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97D8858-1E97-4B78-BA04-18DF7F70D28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53DE691-E624-4AD6-91BC-14E9CE1E8CE2}" type="datetimeFigureOut">
              <a:rPr lang="en-US" smtClean="0"/>
              <a:t>1/27/2011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97D8858-1E97-4B78-BA04-18DF7F70D28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53DE691-E624-4AD6-91BC-14E9CE1E8CE2}" type="datetimeFigureOut">
              <a:rPr lang="en-US" smtClean="0"/>
              <a:t>1/27/2011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97D8858-1E97-4B78-BA04-18DF7F70D28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553DE691-E624-4AD6-91BC-14E9CE1E8CE2}" type="datetimeFigureOut">
              <a:rPr lang="en-US" smtClean="0"/>
              <a:t>1/27/2011</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797D8858-1E97-4B78-BA04-18DF7F70D28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53DE691-E624-4AD6-91BC-14E9CE1E8CE2}" type="datetimeFigureOut">
              <a:rPr lang="en-US" smtClean="0"/>
              <a:t>1/27/2011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97D8858-1E97-4B78-BA04-18DF7F70D28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53DE691-E624-4AD6-91BC-14E9CE1E8CE2}" type="datetimeFigureOut">
              <a:rPr lang="en-US" smtClean="0"/>
              <a:t>1/27/2011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97D8858-1E97-4B78-BA04-18DF7F70D28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553DE691-E624-4AD6-91BC-14E9CE1E8CE2}" type="datetimeFigureOut">
              <a:rPr lang="en-US" smtClean="0"/>
              <a:t>1/27/2011</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797D8858-1E97-4B78-BA04-18DF7F70D285}"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i="1" dirty="0" smtClean="0"/>
              <a:t>Optimization</a:t>
            </a:r>
            <a:endParaRPr lang="en-US" b="1" i="1" dirty="0"/>
          </a:p>
        </p:txBody>
      </p:sp>
      <p:sp>
        <p:nvSpPr>
          <p:cNvPr id="3" name="Subtitle 2"/>
          <p:cNvSpPr>
            <a:spLocks noGrp="1"/>
          </p:cNvSpPr>
          <p:nvPr>
            <p:ph type="subTitle" idx="1"/>
          </p:nvPr>
        </p:nvSpPr>
        <p:spPr/>
        <p:txBody>
          <a:bodyPr/>
          <a:lstStyle/>
          <a:p>
            <a:r>
              <a:rPr lang="en-US" dirty="0" smtClean="0"/>
              <a:t>Section 4.7</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4400" y="512064"/>
            <a:ext cx="7772400" cy="1164336"/>
          </a:xfrm>
        </p:spPr>
        <p:txBody>
          <a:bodyPr>
            <a:noAutofit/>
          </a:bodyPr>
          <a:lstStyle/>
          <a:p>
            <a:r>
              <a:rPr lang="en-US" sz="2400" i="1" dirty="0" smtClean="0"/>
              <a:t>Optimization</a:t>
            </a:r>
            <a:r>
              <a:rPr lang="en-US" sz="2400" dirty="0" smtClean="0"/>
              <a:t> – </a:t>
            </a:r>
            <a:r>
              <a:rPr lang="en-US" sz="2400" dirty="0" smtClean="0">
                <a:solidFill>
                  <a:srgbClr val="FF0000"/>
                </a:solidFill>
              </a:rPr>
              <a:t>the process of finding an optimal value</a:t>
            </a:r>
            <a:r>
              <a:rPr lang="en-US" sz="2400" dirty="0" smtClean="0"/>
              <a:t>- either a maximum or a minimum under strict conditions</a:t>
            </a:r>
            <a:endParaRPr lang="en-US" sz="2400" dirty="0"/>
          </a:p>
        </p:txBody>
      </p:sp>
      <p:sp>
        <p:nvSpPr>
          <p:cNvPr id="5" name="Content Placeholder 4"/>
          <p:cNvSpPr>
            <a:spLocks noGrp="1"/>
          </p:cNvSpPr>
          <p:nvPr>
            <p:ph idx="1"/>
          </p:nvPr>
        </p:nvSpPr>
        <p:spPr/>
        <p:txBody>
          <a:bodyPr>
            <a:normAutofit fontScale="92500" lnSpcReduction="20000"/>
          </a:bodyPr>
          <a:lstStyle/>
          <a:p>
            <a:pPr>
              <a:buNone/>
            </a:pPr>
            <a:endParaRPr lang="en-US" sz="2600" b="1" dirty="0" smtClean="0"/>
          </a:p>
          <a:p>
            <a:pPr>
              <a:buNone/>
            </a:pPr>
            <a:r>
              <a:rPr lang="en-US" sz="2600" b="1" dirty="0" smtClean="0"/>
              <a:t>Problem Solving Strategy </a:t>
            </a:r>
            <a:r>
              <a:rPr lang="en-US" dirty="0" smtClean="0"/>
              <a:t>–</a:t>
            </a:r>
          </a:p>
          <a:p>
            <a:endParaRPr lang="en-US" dirty="0" smtClean="0"/>
          </a:p>
          <a:p>
            <a:r>
              <a:rPr lang="en-US" sz="2400" dirty="0" smtClean="0"/>
              <a:t>1.  Assign symbols to all given quantities and quantities to be determined ( make a sketch</a:t>
            </a:r>
            <a:r>
              <a:rPr lang="en-US" dirty="0" smtClean="0"/>
              <a:t>)</a:t>
            </a:r>
          </a:p>
          <a:p>
            <a:r>
              <a:rPr lang="en-US" sz="2400" dirty="0" smtClean="0"/>
              <a:t>2.  Write a primary equation for the quantity that is to be maximized or minimized.</a:t>
            </a:r>
          </a:p>
          <a:p>
            <a:r>
              <a:rPr lang="en-US" sz="2400" dirty="0" smtClean="0"/>
              <a:t>3.  Reduce the primary equation to one single independent variable.</a:t>
            </a:r>
          </a:p>
          <a:p>
            <a:r>
              <a:rPr lang="en-US" sz="2400" dirty="0" smtClean="0"/>
              <a:t>4.  Determine the domain</a:t>
            </a:r>
            <a:r>
              <a:rPr lang="en-US" dirty="0" smtClean="0"/>
              <a:t>.</a:t>
            </a:r>
          </a:p>
          <a:p>
            <a:r>
              <a:rPr lang="en-US" sz="2400" dirty="0" smtClean="0"/>
              <a:t>5.  Use calculus to find max or min.</a:t>
            </a:r>
          </a:p>
          <a:p>
            <a:r>
              <a:rPr lang="en-US" sz="2400" dirty="0" smtClean="0"/>
              <a:t>6.  VERIFY!!</a:t>
            </a:r>
          </a:p>
          <a:p>
            <a:endParaRPr lang="en-US"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Problems</a:t>
            </a:r>
            <a:endParaRPr lang="en-US" dirty="0"/>
          </a:p>
        </p:txBody>
      </p:sp>
      <p:sp>
        <p:nvSpPr>
          <p:cNvPr id="3" name="Content Placeholder 2"/>
          <p:cNvSpPr>
            <a:spLocks noGrp="1"/>
          </p:cNvSpPr>
          <p:nvPr>
            <p:ph sz="half" idx="1"/>
          </p:nvPr>
        </p:nvSpPr>
        <p:spPr/>
        <p:txBody>
          <a:bodyPr>
            <a:normAutofit/>
          </a:bodyPr>
          <a:lstStyle/>
          <a:p>
            <a:pPr marL="514350" indent="-514350">
              <a:buAutoNum type="arabicPeriod"/>
            </a:pPr>
            <a:r>
              <a:rPr lang="en-US" sz="2400" dirty="0" smtClean="0"/>
              <a:t>A farmer has 160 ft of fencing to enclose 2 adjacent rectangular pig pens.  What dimensions should be used for each pig pen so that the enclosed area will be a minimum?</a:t>
            </a:r>
            <a:endParaRPr lang="en-US" sz="2400" dirty="0"/>
          </a:p>
        </p:txBody>
      </p:sp>
      <p:sp>
        <p:nvSpPr>
          <p:cNvPr id="4" name="Content Placeholder 3"/>
          <p:cNvSpPr>
            <a:spLocks noGrp="1"/>
          </p:cNvSpPr>
          <p:nvPr>
            <p:ph sz="half" idx="2"/>
          </p:nvPr>
        </p:nvSpPr>
        <p:spPr/>
        <p:txBody>
          <a:bodyPr>
            <a:normAutofit/>
          </a:bodyPr>
          <a:lstStyle/>
          <a:p>
            <a:pPr>
              <a:buNone/>
            </a:pPr>
            <a:r>
              <a:rPr lang="en-US" dirty="0" smtClean="0"/>
              <a:t>2.  </a:t>
            </a:r>
            <a:r>
              <a:rPr lang="en-US" sz="2400" dirty="0" smtClean="0"/>
              <a:t>A man wants to plant a rectangular garden along one side of his house, with a picket fence on the other three sides of the garden.  Find the dimensions of the largest garden that can be enclosed using 40 feet of fencing</a:t>
            </a:r>
            <a:r>
              <a:rPr lang="en-US" dirty="0" smtClean="0"/>
              <a:t>.</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696200" cy="411162"/>
          </a:xfrm>
        </p:spPr>
        <p:txBody>
          <a:bodyPr>
            <a:normAutofit fontScale="90000"/>
          </a:bodyPr>
          <a:lstStyle/>
          <a:p>
            <a:endParaRPr lang="en-US" dirty="0"/>
          </a:p>
        </p:txBody>
      </p:sp>
      <p:sp>
        <p:nvSpPr>
          <p:cNvPr id="3" name="Content Placeholder 2"/>
          <p:cNvSpPr>
            <a:spLocks noGrp="1"/>
          </p:cNvSpPr>
          <p:nvPr>
            <p:ph sz="half" idx="1"/>
          </p:nvPr>
        </p:nvSpPr>
        <p:spPr>
          <a:xfrm>
            <a:off x="457200" y="838200"/>
            <a:ext cx="4038600" cy="5287963"/>
          </a:xfrm>
        </p:spPr>
        <p:txBody>
          <a:bodyPr>
            <a:normAutofit/>
          </a:bodyPr>
          <a:lstStyle/>
          <a:p>
            <a:pPr>
              <a:buNone/>
            </a:pPr>
            <a:r>
              <a:rPr lang="en-US" dirty="0" smtClean="0"/>
              <a:t>3</a:t>
            </a:r>
            <a:r>
              <a:rPr lang="en-US" sz="2400" dirty="0" smtClean="0"/>
              <a:t>.  A rectangular page is to contain 24 square inches of print.  The margins at the top and bottom of the page are to be 1.5 inches, and the margins on the left and right are to 1 inch.  What should be the dimensions of the page so that the least amount of paper is used?</a:t>
            </a:r>
            <a:endParaRPr lang="en-US" sz="2400" dirty="0"/>
          </a:p>
        </p:txBody>
      </p:sp>
      <p:sp>
        <p:nvSpPr>
          <p:cNvPr id="4" name="Content Placeholder 3"/>
          <p:cNvSpPr>
            <a:spLocks noGrp="1"/>
          </p:cNvSpPr>
          <p:nvPr>
            <p:ph sz="half" idx="2"/>
          </p:nvPr>
        </p:nvSpPr>
        <p:spPr>
          <a:xfrm>
            <a:off x="4648200" y="838200"/>
            <a:ext cx="4038600" cy="5257800"/>
          </a:xfrm>
        </p:spPr>
        <p:txBody>
          <a:bodyPr>
            <a:normAutofit/>
          </a:bodyPr>
          <a:lstStyle/>
          <a:p>
            <a:pPr marL="457200" indent="-457200">
              <a:buAutoNum type="arabicPeriod" startAt="4"/>
            </a:pPr>
            <a:r>
              <a:rPr lang="en-US" sz="2400" dirty="0" smtClean="0"/>
              <a:t>Which points on the graph            </a:t>
            </a:r>
          </a:p>
          <a:p>
            <a:pPr marL="457200" indent="-457200">
              <a:buNone/>
            </a:pPr>
            <a:endParaRPr lang="en-US" sz="2400" dirty="0"/>
          </a:p>
          <a:p>
            <a:pPr marL="457200" indent="-457200">
              <a:buNone/>
            </a:pPr>
            <a:r>
              <a:rPr lang="en-US" sz="2400" dirty="0" smtClean="0"/>
              <a:t>     are closest to the point (0,2)?</a:t>
            </a:r>
            <a:endParaRPr lang="en-US" sz="2400" dirty="0"/>
          </a:p>
        </p:txBody>
      </p:sp>
      <p:graphicFrame>
        <p:nvGraphicFramePr>
          <p:cNvPr id="5" name="Object 4"/>
          <p:cNvGraphicFramePr>
            <a:graphicFrameLocks noChangeAspect="1"/>
          </p:cNvGraphicFramePr>
          <p:nvPr/>
        </p:nvGraphicFramePr>
        <p:xfrm>
          <a:off x="6019800" y="1295400"/>
          <a:ext cx="1143000" cy="381000"/>
        </p:xfrm>
        <a:graphic>
          <a:graphicData uri="http://schemas.openxmlformats.org/presentationml/2006/ole">
            <p:oleObj spid="_x0000_s1026" name="Equation" r:id="rId3" imgW="622080" imgH="228600" progId="Equation.DSMT4">
              <p:embed/>
            </p:oleObj>
          </a:graphicData>
        </a:graphic>
      </p:graphicFrame>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18</TotalTime>
  <Words>250</Words>
  <Application>Microsoft Office PowerPoint</Application>
  <PresentationFormat>On-screen Show (4:3)</PresentationFormat>
  <Paragraphs>19</Paragraphs>
  <Slides>4</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vt:i4>
      </vt:variant>
    </vt:vector>
  </HeadingPairs>
  <TitlesOfParts>
    <vt:vector size="6" baseType="lpstr">
      <vt:lpstr>Metro</vt:lpstr>
      <vt:lpstr>MathType 6.0 Equation</vt:lpstr>
      <vt:lpstr>Optimization</vt:lpstr>
      <vt:lpstr>Optimization – the process of finding an optimal value- either a maximum or a minimum under strict conditions</vt:lpstr>
      <vt:lpstr>Practice Problems</vt:lpstr>
      <vt:lpstr>Slide 4</vt:lpstr>
    </vt:vector>
  </TitlesOfParts>
  <Company>School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Optimization</dc:title>
  <dc:creator>fruitsk</dc:creator>
  <cp:lastModifiedBy>fruitsk</cp:lastModifiedBy>
  <cp:revision>2</cp:revision>
  <dcterms:created xsi:type="dcterms:W3CDTF">2011-01-27T13:00:17Z</dcterms:created>
  <dcterms:modified xsi:type="dcterms:W3CDTF">2011-01-27T13:18:32Z</dcterms:modified>
</cp:coreProperties>
</file>