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0" d="100"/>
          <a:sy n="100" d="100"/>
        </p:scale>
        <p:origin x="-28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0112CD97-3A8B-4E31-9B05-8AD07EA9EB88}" type="datetimeFigureOut">
              <a:rPr lang="en-US" smtClean="0"/>
              <a:t>7/31/2009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2DCDF1C8-4D5D-48BA-B402-316CAC6A552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112CD97-3A8B-4E31-9B05-8AD07EA9EB88}" type="datetimeFigureOut">
              <a:rPr lang="en-US" smtClean="0"/>
              <a:t>7/31/2009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DCDF1C8-4D5D-48BA-B402-316CAC6A552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112CD97-3A8B-4E31-9B05-8AD07EA9EB88}" type="datetimeFigureOut">
              <a:rPr lang="en-US" smtClean="0"/>
              <a:t>7/31/2009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DCDF1C8-4D5D-48BA-B402-316CAC6A552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112CD97-3A8B-4E31-9B05-8AD07EA9EB88}" type="datetimeFigureOut">
              <a:rPr lang="en-US" smtClean="0"/>
              <a:t>7/31/2009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DCDF1C8-4D5D-48BA-B402-316CAC6A552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112CD97-3A8B-4E31-9B05-8AD07EA9EB88}" type="datetimeFigureOut">
              <a:rPr lang="en-US" smtClean="0"/>
              <a:t>7/31/2009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2DCDF1C8-4D5D-48BA-B402-316CAC6A552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112CD97-3A8B-4E31-9B05-8AD07EA9EB88}" type="datetimeFigureOut">
              <a:rPr lang="en-US" smtClean="0"/>
              <a:t>7/31/2009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DCDF1C8-4D5D-48BA-B402-316CAC6A552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0112CD97-3A8B-4E31-9B05-8AD07EA9EB88}" type="datetimeFigureOut">
              <a:rPr lang="en-US" smtClean="0"/>
              <a:t>7/31/2009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DCDF1C8-4D5D-48BA-B402-316CAC6A552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112CD97-3A8B-4E31-9B05-8AD07EA9EB88}" type="datetimeFigureOut">
              <a:rPr lang="en-US" smtClean="0"/>
              <a:t>7/31/2009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DCDF1C8-4D5D-48BA-B402-316CAC6A552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112CD97-3A8B-4E31-9B05-8AD07EA9EB88}" type="datetimeFigureOut">
              <a:rPr lang="en-US" smtClean="0"/>
              <a:t>7/31/2009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DCDF1C8-4D5D-48BA-B402-316CAC6A5525}" type="slidenum">
              <a:rPr lang="en-US" smtClean="0"/>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112CD97-3A8B-4E31-9B05-8AD07EA9EB88}" type="datetimeFigureOut">
              <a:rPr lang="en-US" smtClean="0"/>
              <a:t>7/31/2009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DCDF1C8-4D5D-48BA-B402-316CAC6A552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112CD97-3A8B-4E31-9B05-8AD07EA9EB88}" type="datetimeFigureOut">
              <a:rPr lang="en-US" smtClean="0"/>
              <a:t>7/31/2009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DCDF1C8-4D5D-48BA-B402-316CAC6A552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0112CD97-3A8B-4E31-9B05-8AD07EA9EB88}" type="datetimeFigureOut">
              <a:rPr lang="en-US" smtClean="0"/>
              <a:t>7/31/2009</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2DCDF1C8-4D5D-48BA-B402-316CAC6A552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Optimization</a:t>
            </a:r>
            <a:endParaRPr lang="en-US" dirty="0"/>
          </a:p>
        </p:txBody>
      </p:sp>
      <p:sp>
        <p:nvSpPr>
          <p:cNvPr id="3" name="Subtitle 2"/>
          <p:cNvSpPr>
            <a:spLocks noGrp="1"/>
          </p:cNvSpPr>
          <p:nvPr>
            <p:ph type="subTitle" idx="1"/>
          </p:nvPr>
        </p:nvSpPr>
        <p:spPr/>
        <p:txBody>
          <a:bodyPr/>
          <a:lstStyle/>
          <a:p>
            <a:r>
              <a:rPr lang="en-US" dirty="0" smtClean="0"/>
              <a:t>Section 4.7</a:t>
            </a:r>
            <a:endParaRPr lang="en-US" dirty="0"/>
          </a:p>
        </p:txBody>
      </p:sp>
    </p:spTree>
  </p:cSld>
  <p:clrMapOvr>
    <a:masterClrMapping/>
  </p:clrMapOvr>
  <p:transition spd="slow">
    <p:strips dir="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Optimization</a:t>
            </a:r>
            <a:endParaRPr lang="en-US" dirty="0"/>
          </a:p>
        </p:txBody>
      </p:sp>
      <p:sp>
        <p:nvSpPr>
          <p:cNvPr id="3" name="Content Placeholder 2"/>
          <p:cNvSpPr>
            <a:spLocks noGrp="1"/>
          </p:cNvSpPr>
          <p:nvPr>
            <p:ph idx="1"/>
          </p:nvPr>
        </p:nvSpPr>
        <p:spPr/>
        <p:txBody>
          <a:bodyPr/>
          <a:lstStyle/>
          <a:p>
            <a:r>
              <a:rPr lang="en-US" dirty="0" smtClean="0"/>
              <a:t> </a:t>
            </a:r>
          </a:p>
          <a:p>
            <a:pPr>
              <a:buNone/>
            </a:pPr>
            <a:r>
              <a:rPr lang="en-US" dirty="0" smtClean="0"/>
              <a:t> </a:t>
            </a:r>
            <a:r>
              <a:rPr lang="en-US" dirty="0" smtClean="0"/>
              <a:t> </a:t>
            </a:r>
            <a:r>
              <a:rPr lang="en-US" sz="4000" dirty="0" smtClean="0">
                <a:latin typeface="Arial Rounded MT Bold" pitchFamily="34" charset="0"/>
              </a:rPr>
              <a:t>the process of finding an optimal value – either a maximum or a minimum under strict conditions</a:t>
            </a:r>
            <a:endParaRPr lang="en-US" sz="4000" dirty="0">
              <a:latin typeface="Arial Rounded MT Bold" pitchFamily="34" charset="0"/>
            </a:endParaRPr>
          </a:p>
        </p:txBody>
      </p:sp>
    </p:spTree>
  </p:cSld>
  <p:clrMapOvr>
    <a:masterClrMapping/>
  </p:clrMapOvr>
  <p:transition spd="slow">
    <p:split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Solving Strategies</a:t>
            </a:r>
            <a:endParaRPr lang="en-US" dirty="0"/>
          </a:p>
        </p:txBody>
      </p:sp>
      <p:sp>
        <p:nvSpPr>
          <p:cNvPr id="3" name="Content Placeholder 2"/>
          <p:cNvSpPr>
            <a:spLocks noGrp="1"/>
          </p:cNvSpPr>
          <p:nvPr>
            <p:ph idx="1"/>
          </p:nvPr>
        </p:nvSpPr>
        <p:spPr/>
        <p:txBody>
          <a:bodyPr>
            <a:normAutofit fontScale="92500"/>
          </a:bodyPr>
          <a:lstStyle/>
          <a:p>
            <a:r>
              <a:rPr lang="en-US" dirty="0" smtClean="0"/>
              <a:t>1.  Assign symbols to all given quantities and quantities to be determined - make sketch.</a:t>
            </a:r>
          </a:p>
          <a:p>
            <a:r>
              <a:rPr lang="en-US" dirty="0" smtClean="0"/>
              <a:t>2.  Write a primary equation for the quantity that is to be maximized or minimized.</a:t>
            </a:r>
          </a:p>
          <a:p>
            <a:r>
              <a:rPr lang="en-US" dirty="0" smtClean="0"/>
              <a:t>3.  Reduce the primary equation to one single independent variable.</a:t>
            </a:r>
          </a:p>
          <a:p>
            <a:r>
              <a:rPr lang="en-US" dirty="0" smtClean="0"/>
              <a:t>4.  Determine the domain</a:t>
            </a:r>
          </a:p>
          <a:p>
            <a:r>
              <a:rPr lang="en-US" dirty="0" smtClean="0"/>
              <a:t>5.  Use calculus to find the max or min</a:t>
            </a:r>
          </a:p>
          <a:p>
            <a:r>
              <a:rPr lang="en-US" dirty="0" smtClean="0"/>
              <a:t>6.   VERIFY!!!!!!</a:t>
            </a:r>
            <a:endParaRPr lang="en-US" dirty="0"/>
          </a:p>
        </p:txBody>
      </p:sp>
    </p:spTree>
  </p:cSld>
  <p:clrMapOvr>
    <a:masterClrMapping/>
  </p:clrMapOvr>
  <p:transition spd="slow">
    <p:cover dir="ru"/>
    <p:sndAc>
      <p:stSnd>
        <p:snd r:embed="rId2" name="voltage.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a:t>
            </a:r>
            <a:endParaRPr lang="en-US" dirty="0"/>
          </a:p>
        </p:txBody>
      </p:sp>
      <p:sp>
        <p:nvSpPr>
          <p:cNvPr id="3" name="Content Placeholder 2"/>
          <p:cNvSpPr>
            <a:spLocks noGrp="1"/>
          </p:cNvSpPr>
          <p:nvPr>
            <p:ph idx="1"/>
          </p:nvPr>
        </p:nvSpPr>
        <p:spPr/>
        <p:txBody>
          <a:bodyPr/>
          <a:lstStyle/>
          <a:p>
            <a:r>
              <a:rPr lang="en-US" dirty="0" smtClean="0"/>
              <a:t>A man wants to plant a rectangular garden along one side of his house, with a picket fence on the other three sides of the garden.  Find the dimensions of the largest garden that can be enclosed using 40 feet of fencing.</a:t>
            </a:r>
            <a:endParaRPr lang="en-US" dirty="0"/>
          </a:p>
        </p:txBody>
      </p:sp>
    </p:spTree>
  </p:cSld>
  <p:clrMapOvr>
    <a:masterClrMapping/>
  </p:clrMapOvr>
  <p:transition spd="slow">
    <p:zoom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a:t>
            </a:r>
            <a:endParaRPr lang="en-US" dirty="0"/>
          </a:p>
        </p:txBody>
      </p:sp>
      <p:sp>
        <p:nvSpPr>
          <p:cNvPr id="3" name="Content Placeholder 2"/>
          <p:cNvSpPr>
            <a:spLocks noGrp="1"/>
          </p:cNvSpPr>
          <p:nvPr>
            <p:ph idx="1"/>
          </p:nvPr>
        </p:nvSpPr>
        <p:spPr/>
        <p:txBody>
          <a:bodyPr/>
          <a:lstStyle/>
          <a:p>
            <a:r>
              <a:rPr lang="en-US" dirty="0" smtClean="0"/>
              <a:t>A rectangular page is to contain 24 square inches of print.  The margins at the top and bottom of the page are to be 1.5 inches, and the margins on the left and right are to be 1 inch.  What should be the dimensions of the page so that the least amount of paper is used.</a:t>
            </a:r>
            <a:endParaRPr lang="en-US" dirty="0"/>
          </a:p>
        </p:txBody>
      </p:sp>
    </p:spTree>
  </p:cSld>
  <p:clrMapOvr>
    <a:masterClrMapping/>
  </p:clrMapOvr>
  <p:transition spd="slow">
    <p:split orient="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a:t>
            </a:r>
            <a:endParaRPr lang="en-US" dirty="0"/>
          </a:p>
        </p:txBody>
      </p:sp>
      <p:sp>
        <p:nvSpPr>
          <p:cNvPr id="3" name="Content Placeholder 2"/>
          <p:cNvSpPr>
            <a:spLocks noGrp="1"/>
          </p:cNvSpPr>
          <p:nvPr>
            <p:ph idx="1"/>
          </p:nvPr>
        </p:nvSpPr>
        <p:spPr/>
        <p:txBody>
          <a:bodyPr/>
          <a:lstStyle/>
          <a:p>
            <a:r>
              <a:rPr lang="en-US" dirty="0" smtClean="0"/>
              <a:t>Which points on the graph</a:t>
            </a:r>
          </a:p>
          <a:p>
            <a:pPr>
              <a:buNone/>
            </a:pPr>
            <a:r>
              <a:rPr lang="en-US" dirty="0" smtClean="0"/>
              <a:t> </a:t>
            </a:r>
            <a:r>
              <a:rPr lang="en-US" dirty="0" smtClean="0"/>
              <a:t>  are closest to the point        ?  </a:t>
            </a:r>
            <a:endParaRPr lang="en-US" dirty="0"/>
          </a:p>
        </p:txBody>
      </p:sp>
      <p:graphicFrame>
        <p:nvGraphicFramePr>
          <p:cNvPr id="4" name="Object 3"/>
          <p:cNvGraphicFramePr>
            <a:graphicFrameLocks noChangeAspect="1"/>
          </p:cNvGraphicFramePr>
          <p:nvPr/>
        </p:nvGraphicFramePr>
        <p:xfrm>
          <a:off x="5867400" y="609600"/>
          <a:ext cx="1143000" cy="419878"/>
        </p:xfrm>
        <a:graphic>
          <a:graphicData uri="http://schemas.openxmlformats.org/presentationml/2006/ole">
            <p:oleObj spid="_x0000_s1026" name="Equation" r:id="rId3" imgW="622080" imgH="228600" progId="Equation.DSMT4">
              <p:embed/>
            </p:oleObj>
          </a:graphicData>
        </a:graphic>
      </p:graphicFrame>
      <p:graphicFrame>
        <p:nvGraphicFramePr>
          <p:cNvPr id="5" name="Object 4"/>
          <p:cNvGraphicFramePr>
            <a:graphicFrameLocks noChangeAspect="1"/>
          </p:cNvGraphicFramePr>
          <p:nvPr/>
        </p:nvGraphicFramePr>
        <p:xfrm>
          <a:off x="5410200" y="1143000"/>
          <a:ext cx="609600" cy="348343"/>
        </p:xfrm>
        <a:graphic>
          <a:graphicData uri="http://schemas.openxmlformats.org/presentationml/2006/ole">
            <p:oleObj spid="_x0000_s1027" name="Equation" r:id="rId4" imgW="355320" imgH="203040" progId="Equation.DSMT4">
              <p:embed/>
            </p:oleObj>
          </a:graphicData>
        </a:graphic>
      </p:graphicFrame>
    </p:spTree>
  </p:cSld>
  <p:clrMapOvr>
    <a:masterClrMapping/>
  </p:clrMapOvr>
  <p:transition spd="slow">
    <p:plu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#4</a:t>
            </a:r>
            <a:endParaRPr lang="en-US" dirty="0"/>
          </a:p>
        </p:txBody>
      </p:sp>
      <p:sp>
        <p:nvSpPr>
          <p:cNvPr id="3" name="Content Placeholder 2"/>
          <p:cNvSpPr>
            <a:spLocks noGrp="1"/>
          </p:cNvSpPr>
          <p:nvPr>
            <p:ph idx="1"/>
          </p:nvPr>
        </p:nvSpPr>
        <p:spPr/>
        <p:txBody>
          <a:bodyPr/>
          <a:lstStyle/>
          <a:p>
            <a:r>
              <a:rPr lang="en-US" dirty="0" smtClean="0"/>
              <a:t>Four feet of wire is to be used to form a square and a circle.  How much of the wire should be used for the circle to enclose the maximum total area?</a:t>
            </a:r>
            <a:endParaRPr lang="en-US" dirty="0"/>
          </a:p>
        </p:txBody>
      </p:sp>
    </p:spTree>
  </p:cSld>
  <p:clrMapOvr>
    <a:masterClrMapping/>
  </p:clrMapOvr>
  <p:transition spd="slow">
    <p:circl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43</TotalTime>
  <Words>254</Words>
  <Application>Microsoft Office PowerPoint</Application>
  <PresentationFormat>On-screen Show (4:3)</PresentationFormat>
  <Paragraphs>21</Paragraphs>
  <Slides>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9" baseType="lpstr">
      <vt:lpstr>Aspect</vt:lpstr>
      <vt:lpstr>MathType 6.0 Equation</vt:lpstr>
      <vt:lpstr>Optimization</vt:lpstr>
      <vt:lpstr>Optimization</vt:lpstr>
      <vt:lpstr>Problem Solving Strategies</vt:lpstr>
      <vt:lpstr>Example #1</vt:lpstr>
      <vt:lpstr>Example #2</vt:lpstr>
      <vt:lpstr>Example #3</vt:lpstr>
      <vt:lpstr>Example #4</vt:lpstr>
    </vt:vector>
  </TitlesOfParts>
  <Company>Community School Corp.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Optimization</dc:title>
  <dc:creator>Center Grove</dc:creator>
  <cp:lastModifiedBy>Center Grove</cp:lastModifiedBy>
  <cp:revision>5</cp:revision>
  <dcterms:created xsi:type="dcterms:W3CDTF">2009-07-31T13:16:10Z</dcterms:created>
  <dcterms:modified xsi:type="dcterms:W3CDTF">2009-07-31T13:59:35Z</dcterms:modified>
</cp:coreProperties>
</file>