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6" r:id="rId10"/>
    <p:sldId id="268" r:id="rId11"/>
    <p:sldId id="272" r:id="rId12"/>
    <p:sldId id="274" r:id="rId13"/>
    <p:sldId id="275" r:id="rId14"/>
    <p:sldId id="276" r:id="rId15"/>
    <p:sldId id="278" r:id="rId16"/>
    <p:sldId id="280" r:id="rId17"/>
  </p:sldIdLst>
  <p:sldSz cx="9144000" cy="6858000" type="screen4x3"/>
  <p:notesSz cx="9313863" cy="6858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38" d="100"/>
          <a:sy n="38" d="100"/>
        </p:scale>
        <p:origin x="-870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image" Target="../media/image2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wmf"/><Relationship Id="rId1" Type="http://schemas.openxmlformats.org/officeDocument/2006/relationships/image" Target="../media/image5.wmf"/><Relationship Id="rId4" Type="http://schemas.openxmlformats.org/officeDocument/2006/relationships/image" Target="../media/image8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image" Target="../media/image11.w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.wmf"/><Relationship Id="rId1" Type="http://schemas.openxmlformats.org/officeDocument/2006/relationships/image" Target="../media/image13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5.wmf"/><Relationship Id="rId7" Type="http://schemas.openxmlformats.org/officeDocument/2006/relationships/image" Target="../media/image29.wmf"/><Relationship Id="rId2" Type="http://schemas.openxmlformats.org/officeDocument/2006/relationships/image" Target="../media/image24.wmf"/><Relationship Id="rId1" Type="http://schemas.openxmlformats.org/officeDocument/2006/relationships/image" Target="../media/image23.wmf"/><Relationship Id="rId6" Type="http://schemas.openxmlformats.org/officeDocument/2006/relationships/image" Target="../media/image28.wmf"/><Relationship Id="rId5" Type="http://schemas.openxmlformats.org/officeDocument/2006/relationships/image" Target="../media/image27.wmf"/><Relationship Id="rId4" Type="http://schemas.openxmlformats.org/officeDocument/2006/relationships/image" Target="../media/image26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36007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275701" y="0"/>
            <a:ext cx="4036007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55DD52-721C-449F-A8B3-1B53DA801E41}" type="datetimeFigureOut">
              <a:rPr lang="en-US" smtClean="0"/>
              <a:t>1/4/2015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4036007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275701" y="6513910"/>
            <a:ext cx="4036007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9C6D47-DFFD-45AA-83CD-7677E6AE35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335381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036007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275701" y="0"/>
            <a:ext cx="4036007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61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941638" y="514350"/>
            <a:ext cx="3430587" cy="25717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1387" y="3257550"/>
            <a:ext cx="7451090" cy="308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513910"/>
            <a:ext cx="4036007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275701" y="6513910"/>
            <a:ext cx="4036007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8EB29B41-908E-4D18-BA93-B613FD006DA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68728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60282BB-05C6-485F-975B-F65592C0A673}" type="slidenum">
              <a:rPr lang="en-US"/>
              <a:pPr/>
              <a:t>1</a:t>
            </a:fld>
            <a:endParaRPr lang="en-US"/>
          </a:p>
        </p:txBody>
      </p:sp>
      <p:sp>
        <p:nvSpPr>
          <p:cNvPr id="71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 bwMode="auto"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79525" y="1600200"/>
            <a:ext cx="7085013" cy="10668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79525" y="2819400"/>
            <a:ext cx="5256213" cy="11430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612CF8EA-BD0D-4D7D-AC87-63114062859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1A85D4-8D25-4A27-956D-ED4CFA3F598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A46FC8C-7F0D-438E-86E3-40DFB697E89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79525" y="1600200"/>
            <a:ext cx="25527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84625" y="1600200"/>
            <a:ext cx="25527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C94F2E7-EBF7-4A74-B0D0-CEA67DAC415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AFD04C-765C-4C5E-9C55-D71CEE30378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B8B204-1471-4223-B14D-26155629210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D9ABB0-1940-47E6-9F16-A0A56C66101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1F7C2C5-346B-4EFC-9478-2329C4AB6AF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3A1BC25-9BA7-4936-A890-BE91B24EA7F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27A361-CADC-4098-ADCC-174A6B8C3E1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94475" y="685800"/>
            <a:ext cx="1771650" cy="54403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79525" y="685800"/>
            <a:ext cx="5162550" cy="54403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154774-C3CC-4301-8554-48DA0E642AF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9810D421-AD3E-4D6B-9066-E355FE941C5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279525" y="685800"/>
            <a:ext cx="7086600" cy="73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79525" y="1600200"/>
            <a:ext cx="5257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429375"/>
            <a:ext cx="213360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1032" name="Rectangle 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429375"/>
            <a:ext cx="289560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1033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429375"/>
            <a:ext cx="213360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+mn-lt"/>
              </a:defRPr>
            </a:lvl1pPr>
          </a:lstStyle>
          <a:p>
            <a:fld id="{16FFF863-B531-40A7-8C18-C7028A029216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w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7" Type="http://schemas.openxmlformats.org/officeDocument/2006/relationships/image" Target="../media/image3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4.bin"/><Relationship Id="rId5" Type="http://schemas.openxmlformats.org/officeDocument/2006/relationships/oleObject" Target="../embeddings/oleObject3.bin"/><Relationship Id="rId4" Type="http://schemas.openxmlformats.org/officeDocument/2006/relationships/image" Target="../media/image2.w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wmf"/><Relationship Id="rId3" Type="http://schemas.openxmlformats.org/officeDocument/2006/relationships/oleObject" Target="../embeddings/oleObject5.bin"/><Relationship Id="rId7" Type="http://schemas.openxmlformats.org/officeDocument/2006/relationships/oleObject" Target="../embeddings/oleObject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6.wmf"/><Relationship Id="rId5" Type="http://schemas.openxmlformats.org/officeDocument/2006/relationships/oleObject" Target="../embeddings/oleObject6.bin"/><Relationship Id="rId10" Type="http://schemas.openxmlformats.org/officeDocument/2006/relationships/image" Target="../media/image8.wmf"/><Relationship Id="rId4" Type="http://schemas.openxmlformats.org/officeDocument/2006/relationships/image" Target="../media/image5.wmf"/><Relationship Id="rId9" Type="http://schemas.openxmlformats.org/officeDocument/2006/relationships/oleObject" Target="../embeddings/oleObject8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9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9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10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12.wmf"/><Relationship Id="rId5" Type="http://schemas.openxmlformats.org/officeDocument/2006/relationships/oleObject" Target="../embeddings/oleObject13.bin"/><Relationship Id="rId4" Type="http://schemas.openxmlformats.org/officeDocument/2006/relationships/image" Target="../media/image11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14.wmf"/><Relationship Id="rId5" Type="http://schemas.openxmlformats.org/officeDocument/2006/relationships/oleObject" Target="../embeddings/oleObject15.bin"/><Relationship Id="rId4" Type="http://schemas.openxmlformats.org/officeDocument/2006/relationships/image" Target="../media/image13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15.w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18.wmf"/><Relationship Id="rId5" Type="http://schemas.openxmlformats.org/officeDocument/2006/relationships/image" Target="../media/image16.wmf"/><Relationship Id="rId4" Type="http://schemas.openxmlformats.org/officeDocument/2006/relationships/oleObject" Target="../embeddings/oleObject17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4" Type="http://schemas.openxmlformats.org/officeDocument/2006/relationships/image" Target="../media/image19.w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5" Type="http://schemas.openxmlformats.org/officeDocument/2006/relationships/image" Target="../media/image21.wmf"/><Relationship Id="rId4" Type="http://schemas.openxmlformats.org/officeDocument/2006/relationships/image" Target="../media/image20.w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4" Type="http://schemas.openxmlformats.org/officeDocument/2006/relationships/image" Target="../media/image22.wm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wmf"/><Relationship Id="rId13" Type="http://schemas.openxmlformats.org/officeDocument/2006/relationships/oleObject" Target="../embeddings/oleObject26.bin"/><Relationship Id="rId3" Type="http://schemas.openxmlformats.org/officeDocument/2006/relationships/oleObject" Target="../embeddings/oleObject21.bin"/><Relationship Id="rId7" Type="http://schemas.openxmlformats.org/officeDocument/2006/relationships/oleObject" Target="../embeddings/oleObject23.bin"/><Relationship Id="rId12" Type="http://schemas.openxmlformats.org/officeDocument/2006/relationships/image" Target="../media/image27.wmf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9.wmf"/><Relationship Id="rId1" Type="http://schemas.openxmlformats.org/officeDocument/2006/relationships/vmlDrawing" Target="../drawings/vmlDrawing14.vml"/><Relationship Id="rId6" Type="http://schemas.openxmlformats.org/officeDocument/2006/relationships/image" Target="../media/image24.wmf"/><Relationship Id="rId11" Type="http://schemas.openxmlformats.org/officeDocument/2006/relationships/oleObject" Target="../embeddings/oleObject25.bin"/><Relationship Id="rId5" Type="http://schemas.openxmlformats.org/officeDocument/2006/relationships/oleObject" Target="../embeddings/oleObject22.bin"/><Relationship Id="rId15" Type="http://schemas.openxmlformats.org/officeDocument/2006/relationships/oleObject" Target="../embeddings/oleObject27.bin"/><Relationship Id="rId10" Type="http://schemas.openxmlformats.org/officeDocument/2006/relationships/image" Target="../media/image26.wmf"/><Relationship Id="rId4" Type="http://schemas.openxmlformats.org/officeDocument/2006/relationships/image" Target="../media/image23.wmf"/><Relationship Id="rId9" Type="http://schemas.openxmlformats.org/officeDocument/2006/relationships/oleObject" Target="../embeddings/oleObject24.bin"/><Relationship Id="rId14" Type="http://schemas.openxmlformats.org/officeDocument/2006/relationships/image" Target="../media/image28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b="1" dirty="0" smtClean="0"/>
              <a:t>Integration/</a:t>
            </a:r>
            <a:r>
              <a:rPr lang="en-US" b="1" dirty="0" err="1" smtClean="0"/>
              <a:t>Antiderivative</a:t>
            </a:r>
            <a:endParaRPr lang="en-US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762000"/>
            <a:ext cx="7086600" cy="731838"/>
          </a:xfrm>
        </p:spPr>
        <p:txBody>
          <a:bodyPr/>
          <a:lstStyle/>
          <a:p>
            <a:r>
              <a:rPr lang="en-US" dirty="0"/>
              <a:t>First let’s talk about what the integral means!</a:t>
            </a:r>
          </a:p>
        </p:txBody>
      </p:sp>
      <p:sp>
        <p:nvSpPr>
          <p:cNvPr id="6" name="Rectangle 5"/>
          <p:cNvSpPr/>
          <p:nvPr/>
        </p:nvSpPr>
        <p:spPr>
          <a:xfrm>
            <a:off x="1219200" y="1905000"/>
            <a:ext cx="5943600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None/>
            </a:pPr>
            <a:r>
              <a:rPr lang="en-US" sz="2800" dirty="0" smtClean="0"/>
              <a:t>Can you list some interpretations of the definite integral?</a:t>
            </a:r>
          </a:p>
          <a:p>
            <a:pPr>
              <a:buFontTx/>
              <a:buNone/>
            </a:pPr>
            <a:endParaRPr lang="en-US" dirty="0"/>
          </a:p>
        </p:txBody>
      </p:sp>
      <p:graphicFrame>
        <p:nvGraphicFramePr>
          <p:cNvPr id="8194" name="Object 2"/>
          <p:cNvGraphicFramePr>
            <a:graphicFrameLocks noChangeAspect="1"/>
          </p:cNvGraphicFramePr>
          <p:nvPr/>
        </p:nvGraphicFramePr>
        <p:xfrm>
          <a:off x="2209800" y="3657600"/>
          <a:ext cx="3962400" cy="175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5" name="Equation" r:id="rId3" imgW="622030" imgH="330057" progId="Equation.3">
                  <p:embed/>
                </p:oleObj>
              </mc:Choice>
              <mc:Fallback>
                <p:oleObj name="Equation" r:id="rId3" imgW="622030" imgH="330057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9800" y="3657600"/>
                        <a:ext cx="3962400" cy="1752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371600" y="838200"/>
            <a:ext cx="533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 smtClean="0"/>
              <a:t>Here’s a few facts</a:t>
            </a:r>
            <a:r>
              <a:rPr lang="en-US" dirty="0" smtClean="0"/>
              <a:t>: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990600" y="2362200"/>
            <a:ext cx="586740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09600" indent="-609600">
              <a:lnSpc>
                <a:spcPct val="90000"/>
              </a:lnSpc>
              <a:buFontTx/>
              <a:buNone/>
            </a:pPr>
            <a:r>
              <a:rPr lang="en-US" sz="2000" dirty="0" smtClean="0"/>
              <a:t>1. If f(x) &gt; 0, then 		    returns the </a:t>
            </a:r>
          </a:p>
          <a:p>
            <a:pPr marL="609600" indent="-609600">
              <a:lnSpc>
                <a:spcPct val="90000"/>
              </a:lnSpc>
              <a:buFontTx/>
              <a:buNone/>
            </a:pPr>
            <a:r>
              <a:rPr lang="en-US" sz="2000" dirty="0" smtClean="0"/>
              <a:t>    numerical value of the area between</a:t>
            </a:r>
          </a:p>
          <a:p>
            <a:pPr marL="609600" indent="-609600">
              <a:lnSpc>
                <a:spcPct val="90000"/>
              </a:lnSpc>
              <a:buFontTx/>
              <a:buNone/>
            </a:pPr>
            <a:r>
              <a:rPr lang="en-US" sz="2000" dirty="0" smtClean="0"/>
              <a:t>    f(x) and the x-axis (area “under” the curve)</a:t>
            </a:r>
          </a:p>
          <a:p>
            <a:pPr marL="609600" indent="-609600">
              <a:lnSpc>
                <a:spcPct val="90000"/>
              </a:lnSpc>
              <a:buFontTx/>
              <a:buNone/>
            </a:pPr>
            <a:endParaRPr lang="en-US" sz="2000" dirty="0" smtClean="0"/>
          </a:p>
          <a:p>
            <a:pPr marL="609600" indent="-609600">
              <a:lnSpc>
                <a:spcPct val="90000"/>
              </a:lnSpc>
              <a:buFontTx/>
              <a:buAutoNum type="arabicPeriod" startAt="2"/>
            </a:pPr>
            <a:r>
              <a:rPr lang="en-US" sz="2000" dirty="0" smtClean="0"/>
              <a:t>                   = F(b) – F(a) where F(x) is</a:t>
            </a:r>
          </a:p>
          <a:p>
            <a:pPr marL="609600" indent="-609600">
              <a:lnSpc>
                <a:spcPct val="90000"/>
              </a:lnSpc>
              <a:buFontTx/>
              <a:buNone/>
            </a:pPr>
            <a:r>
              <a:rPr lang="en-US" sz="2000" dirty="0" smtClean="0"/>
              <a:t>     any anti-derivative of f(x). </a:t>
            </a:r>
          </a:p>
          <a:p>
            <a:pPr marL="609600" indent="-609600">
              <a:lnSpc>
                <a:spcPct val="90000"/>
              </a:lnSpc>
              <a:buFontTx/>
              <a:buNone/>
            </a:pPr>
            <a:r>
              <a:rPr lang="en-US" sz="2000" dirty="0" smtClean="0"/>
              <a:t>    (Fundamental Theorem of Calculus)</a:t>
            </a:r>
          </a:p>
          <a:p>
            <a:pPr marL="609600" indent="-609600">
              <a:lnSpc>
                <a:spcPct val="90000"/>
              </a:lnSpc>
              <a:buFontTx/>
              <a:buNone/>
            </a:pPr>
            <a:endParaRPr lang="en-US" sz="2000" dirty="0" smtClean="0"/>
          </a:p>
          <a:p>
            <a:pPr marL="609600" indent="-609600">
              <a:lnSpc>
                <a:spcPct val="90000"/>
              </a:lnSpc>
              <a:buFontTx/>
              <a:buNone/>
            </a:pPr>
            <a:r>
              <a:rPr lang="en-US" sz="2000" dirty="0" smtClean="0"/>
              <a:t>3. Basically                     gives the total cumulative </a:t>
            </a:r>
          </a:p>
          <a:p>
            <a:pPr marL="609600" indent="-609600">
              <a:lnSpc>
                <a:spcPct val="90000"/>
              </a:lnSpc>
              <a:buFontTx/>
              <a:buNone/>
            </a:pPr>
            <a:endParaRPr lang="en-US" sz="2000" dirty="0" smtClean="0"/>
          </a:p>
          <a:p>
            <a:pPr marL="609600" indent="-609600">
              <a:lnSpc>
                <a:spcPct val="90000"/>
              </a:lnSpc>
              <a:buFontTx/>
              <a:buNone/>
            </a:pPr>
            <a:r>
              <a:rPr lang="en-US" sz="2000" dirty="0" smtClean="0"/>
              <a:t>     change in f(x) over the interval [</a:t>
            </a:r>
            <a:r>
              <a:rPr lang="en-US" sz="2000" dirty="0" err="1" smtClean="0"/>
              <a:t>a,b</a:t>
            </a:r>
            <a:r>
              <a:rPr lang="en-US" sz="2000" dirty="0" smtClean="0"/>
              <a:t>]</a:t>
            </a:r>
            <a:endParaRPr lang="en-US" sz="2000" dirty="0"/>
          </a:p>
        </p:txBody>
      </p:sp>
      <p:graphicFrame>
        <p:nvGraphicFramePr>
          <p:cNvPr id="9218" name="Object 2"/>
          <p:cNvGraphicFramePr>
            <a:graphicFrameLocks noChangeAspect="1"/>
          </p:cNvGraphicFramePr>
          <p:nvPr/>
        </p:nvGraphicFramePr>
        <p:xfrm>
          <a:off x="3200400" y="1981200"/>
          <a:ext cx="1524000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1" name="Equation" r:id="rId3" imgW="622030" imgH="330057" progId="Equation.3">
                  <p:embed/>
                </p:oleObj>
              </mc:Choice>
              <mc:Fallback>
                <p:oleObj name="Equation" r:id="rId3" imgW="622030" imgH="330057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0400" y="1981200"/>
                        <a:ext cx="1524000" cy="76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19" name="Object 3"/>
          <p:cNvGraphicFramePr>
            <a:graphicFrameLocks noChangeAspect="1"/>
          </p:cNvGraphicFramePr>
          <p:nvPr/>
        </p:nvGraphicFramePr>
        <p:xfrm>
          <a:off x="1447800" y="3124200"/>
          <a:ext cx="1524000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2" name="Equation" r:id="rId5" imgW="622030" imgH="330057" progId="Equation.3">
                  <p:embed/>
                </p:oleObj>
              </mc:Choice>
              <mc:Fallback>
                <p:oleObj name="Equation" r:id="rId5" imgW="622030" imgH="330057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7800" y="3124200"/>
                        <a:ext cx="1524000" cy="76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20" name="Object 4"/>
          <p:cNvGraphicFramePr>
            <a:graphicFrameLocks noChangeAspect="1"/>
          </p:cNvGraphicFramePr>
          <p:nvPr/>
        </p:nvGraphicFramePr>
        <p:xfrm>
          <a:off x="2239963" y="4343400"/>
          <a:ext cx="1617662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3" name="Equation" r:id="rId6" imgW="660240" imgH="330120" progId="Equation.3">
                  <p:embed/>
                </p:oleObj>
              </mc:Choice>
              <mc:Fallback>
                <p:oleObj name="Equation" r:id="rId6" imgW="660240" imgH="33012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39963" y="4343400"/>
                        <a:ext cx="1617662" cy="76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057400" y="990600"/>
            <a:ext cx="483177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 smtClean="0"/>
              <a:t>What is a Riemann Sum?</a:t>
            </a:r>
            <a:endParaRPr lang="en-US" sz="3200" dirty="0"/>
          </a:p>
        </p:txBody>
      </p:sp>
      <p:pic>
        <p:nvPicPr>
          <p:cNvPr id="3" name="Picture 4" descr="Riemann Su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1752600" y="2286000"/>
            <a:ext cx="4953000" cy="4107366"/>
          </a:xfrm>
          <a:prstGeom prst="rect">
            <a:avLst/>
          </a:prstGeom>
          <a:noFill/>
          <a:ln/>
        </p:spPr>
      </p:pic>
      <p:sp>
        <p:nvSpPr>
          <p:cNvPr id="4" name="Rectangle 3"/>
          <p:cNvSpPr/>
          <p:nvPr/>
        </p:nvSpPr>
        <p:spPr>
          <a:xfrm>
            <a:off x="2133600" y="1676400"/>
            <a:ext cx="355738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None/>
            </a:pPr>
            <a:r>
              <a:rPr lang="en-US" dirty="0" smtClean="0"/>
              <a:t>Hint:  Here’s a picture!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19200" y="685800"/>
            <a:ext cx="71628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/>
              <a:t>A Riemann sum is the area of n rectangles used to approximate the definite integral.</a:t>
            </a:r>
            <a:endParaRPr lang="en-US" sz="2400" dirty="0"/>
          </a:p>
        </p:txBody>
      </p:sp>
      <p:graphicFrame>
        <p:nvGraphicFramePr>
          <p:cNvPr id="10242" name="Object 2"/>
          <p:cNvGraphicFramePr>
            <a:graphicFrameLocks noChangeAspect="1"/>
          </p:cNvGraphicFramePr>
          <p:nvPr/>
        </p:nvGraphicFramePr>
        <p:xfrm>
          <a:off x="914400" y="1524000"/>
          <a:ext cx="1905000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6" name="Equation" r:id="rId3" imgW="825500" imgH="431800" progId="Equation.3">
                  <p:embed/>
                </p:oleObj>
              </mc:Choice>
              <mc:Fallback>
                <p:oleObj name="Equation" r:id="rId3" imgW="825500" imgH="4318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1524000"/>
                        <a:ext cx="1905000" cy="1066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/>
          <p:cNvSpPr/>
          <p:nvPr/>
        </p:nvSpPr>
        <p:spPr>
          <a:xfrm>
            <a:off x="685800" y="1600200"/>
            <a:ext cx="6781800" cy="48628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2">
              <a:buFontTx/>
              <a:buNone/>
            </a:pPr>
            <a:r>
              <a:rPr lang="en-US" sz="2000" dirty="0" smtClean="0"/>
              <a:t>                </a:t>
            </a:r>
            <a:r>
              <a:rPr lang="en-US" sz="3200" dirty="0" smtClean="0"/>
              <a:t>=    area of n rectangles</a:t>
            </a:r>
          </a:p>
          <a:p>
            <a:pPr lvl="2">
              <a:buFontTx/>
              <a:buNone/>
            </a:pPr>
            <a:endParaRPr lang="en-US" sz="3200" dirty="0" smtClean="0"/>
          </a:p>
          <a:p>
            <a:pPr marL="0" lvl="2">
              <a:buFont typeface="Arial" charset="0"/>
              <a:buNone/>
            </a:pPr>
            <a:r>
              <a:rPr lang="en-US" sz="3200" dirty="0" smtClean="0"/>
              <a:t>As n approaches infinity… </a:t>
            </a:r>
          </a:p>
          <a:p>
            <a:pPr lvl="2">
              <a:buFont typeface="Arial" charset="0"/>
              <a:buNone/>
            </a:pPr>
            <a:r>
              <a:rPr lang="en-US" sz="3200" dirty="0" smtClean="0"/>
              <a:t>and </a:t>
            </a:r>
          </a:p>
          <a:p>
            <a:pPr lvl="2">
              <a:buFont typeface="Arial" charset="0"/>
              <a:buNone/>
            </a:pPr>
            <a:endParaRPr lang="en-US" sz="3200" dirty="0" smtClean="0"/>
          </a:p>
          <a:p>
            <a:pPr marL="58738" lvl="2"/>
            <a:r>
              <a:rPr lang="en-US" sz="3200" dirty="0" smtClean="0"/>
              <a:t>So the definite integral sums infinitely many infinitely thin rectangles! (</a:t>
            </a:r>
            <a:r>
              <a:rPr lang="en-US" dirty="0" smtClean="0"/>
              <a:t>Calculus trivia:  as n (number of rectangles) goes to        the summation sign becomes the integral sign and       x  becomes </a:t>
            </a:r>
            <a:r>
              <a:rPr lang="en-US" dirty="0" err="1" smtClean="0"/>
              <a:t>dx</a:t>
            </a:r>
            <a:r>
              <a:rPr lang="en-US" dirty="0" smtClean="0"/>
              <a:t>)</a:t>
            </a:r>
          </a:p>
          <a:p>
            <a:pPr lvl="2">
              <a:buFont typeface="Arial" charset="0"/>
              <a:buNone/>
            </a:pPr>
            <a:endParaRPr lang="en-US" dirty="0"/>
          </a:p>
        </p:txBody>
      </p:sp>
      <p:graphicFrame>
        <p:nvGraphicFramePr>
          <p:cNvPr id="10243" name="Object 3"/>
          <p:cNvGraphicFramePr>
            <a:graphicFrameLocks noChangeAspect="1"/>
          </p:cNvGraphicFramePr>
          <p:nvPr/>
        </p:nvGraphicFramePr>
        <p:xfrm>
          <a:off x="2743200" y="2971800"/>
          <a:ext cx="2590800" cy="962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7" name="Equation" r:id="rId5" imgW="1244600" imgH="431800" progId="Equation.3">
                  <p:embed/>
                </p:oleObj>
              </mc:Choice>
              <mc:Fallback>
                <p:oleObj name="Equation" r:id="rId5" imgW="1244600" imgH="4318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3200" y="2971800"/>
                        <a:ext cx="2590800" cy="9620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4" name="Object 4"/>
          <p:cNvGraphicFramePr>
            <a:graphicFrameLocks noChangeAspect="1"/>
          </p:cNvGraphicFramePr>
          <p:nvPr/>
        </p:nvGraphicFramePr>
        <p:xfrm>
          <a:off x="5562600" y="3200400"/>
          <a:ext cx="10668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8" name="Equation" r:id="rId7" imgW="583693" imgH="177646" progId="Equation.3">
                  <p:embed/>
                </p:oleObj>
              </mc:Choice>
              <mc:Fallback>
                <p:oleObj name="Equation" r:id="rId7" imgW="583693" imgH="177646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62600" y="3200400"/>
                        <a:ext cx="1066800" cy="381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5" name="Object 5"/>
          <p:cNvGraphicFramePr>
            <a:graphicFrameLocks noChangeAspect="1"/>
          </p:cNvGraphicFramePr>
          <p:nvPr/>
        </p:nvGraphicFramePr>
        <p:xfrm>
          <a:off x="2819400" y="5486400"/>
          <a:ext cx="4572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9" name="Equation" r:id="rId9" imgW="152280" imgH="126720" progId="Equation.3">
                  <p:embed/>
                </p:oleObj>
              </mc:Choice>
              <mc:Fallback>
                <p:oleObj name="Equation" r:id="rId9" imgW="152280" imgH="12672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19400" y="5486400"/>
                        <a:ext cx="457200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371600" y="762000"/>
            <a:ext cx="6172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 smtClean="0"/>
              <a:t>The indefinite integral</a:t>
            </a:r>
            <a:endParaRPr lang="en-US" sz="3600" dirty="0"/>
          </a:p>
        </p:txBody>
      </p:sp>
      <p:graphicFrame>
        <p:nvGraphicFramePr>
          <p:cNvPr id="11266" name="Object 2"/>
          <p:cNvGraphicFramePr>
            <a:graphicFrameLocks noChangeAspect="1"/>
          </p:cNvGraphicFramePr>
          <p:nvPr/>
        </p:nvGraphicFramePr>
        <p:xfrm>
          <a:off x="1752600" y="2362200"/>
          <a:ext cx="2362200" cy="15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7" name="Equation" r:id="rId3" imgW="583947" imgH="279279" progId="Equation.3">
                  <p:embed/>
                </p:oleObj>
              </mc:Choice>
              <mc:Fallback>
                <p:oleObj name="Equation" r:id="rId3" imgW="583947" imgH="279279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2600" y="2362200"/>
                        <a:ext cx="2362200" cy="152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/>
          <p:cNvSpPr/>
          <p:nvPr/>
        </p:nvSpPr>
        <p:spPr>
          <a:xfrm>
            <a:off x="4419600" y="2667000"/>
            <a:ext cx="13716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None/>
            </a:pPr>
            <a:r>
              <a:rPr lang="en-US" sz="4800" dirty="0" smtClean="0"/>
              <a:t>=  ?</a:t>
            </a:r>
            <a:endParaRPr lang="en-US" sz="4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66800" y="762000"/>
            <a:ext cx="66652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 smtClean="0"/>
              <a:t>Well…hard to write; easy to say</a:t>
            </a:r>
            <a:endParaRPr lang="en-US" sz="3600" dirty="0"/>
          </a:p>
        </p:txBody>
      </p:sp>
      <p:sp>
        <p:nvSpPr>
          <p:cNvPr id="3" name="Rectangle 2"/>
          <p:cNvSpPr/>
          <p:nvPr/>
        </p:nvSpPr>
        <p:spPr>
          <a:xfrm>
            <a:off x="1219200" y="1447800"/>
            <a:ext cx="69342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None/>
            </a:pPr>
            <a:r>
              <a:rPr lang="en-US" sz="3200" dirty="0" smtClean="0"/>
              <a:t>The indefinite integral equals the general </a:t>
            </a:r>
            <a:r>
              <a:rPr lang="en-US" sz="3200" dirty="0" err="1" smtClean="0"/>
              <a:t>antiderivative</a:t>
            </a:r>
            <a:r>
              <a:rPr lang="en-US" sz="3200" dirty="0" smtClean="0"/>
              <a:t>…</a:t>
            </a:r>
            <a:endParaRPr lang="en-US" sz="3200" dirty="0"/>
          </a:p>
        </p:txBody>
      </p:sp>
      <p:graphicFrame>
        <p:nvGraphicFramePr>
          <p:cNvPr id="12290" name="Object 2"/>
          <p:cNvGraphicFramePr>
            <a:graphicFrameLocks noChangeAspect="1"/>
          </p:cNvGraphicFramePr>
          <p:nvPr/>
        </p:nvGraphicFramePr>
        <p:xfrm>
          <a:off x="838200" y="2590800"/>
          <a:ext cx="2209800" cy="1295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1" name="Equation" r:id="rId3" imgW="583947" imgH="279279" progId="Equation.3">
                  <p:embed/>
                </p:oleObj>
              </mc:Choice>
              <mc:Fallback>
                <p:oleObj name="Equation" r:id="rId3" imgW="583947" imgH="279279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2590800"/>
                        <a:ext cx="2209800" cy="1295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/>
          <p:cNvSpPr/>
          <p:nvPr/>
        </p:nvSpPr>
        <p:spPr>
          <a:xfrm>
            <a:off x="3124200" y="2895600"/>
            <a:ext cx="4191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None/>
            </a:pPr>
            <a:r>
              <a:rPr lang="en-US" sz="3600" dirty="0" smtClean="0"/>
              <a:t>=  F(x) + C</a:t>
            </a:r>
          </a:p>
          <a:p>
            <a:pPr>
              <a:buFontTx/>
              <a:buNone/>
            </a:pPr>
            <a:r>
              <a:rPr lang="en-US" sz="3600" dirty="0" smtClean="0"/>
              <a:t>Where  F’(x) = f(x)</a:t>
            </a:r>
            <a:endParaRPr lang="en-US" sz="3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79524" y="1600201"/>
            <a:ext cx="7102475" cy="1905000"/>
          </a:xfrm>
        </p:spPr>
        <p:txBody>
          <a:bodyPr/>
          <a:lstStyle/>
          <a:p>
            <a:pPr>
              <a:buFontTx/>
              <a:buNone/>
            </a:pPr>
            <a:r>
              <a:rPr lang="en-US" sz="7200" dirty="0">
                <a:latin typeface="Arial Narrow" pitchFamily="34" charset="0"/>
              </a:rPr>
              <a:t>            </a:t>
            </a:r>
            <a:r>
              <a:rPr lang="en-US" sz="7200" dirty="0" smtClean="0">
                <a:latin typeface="Arial Narrow" pitchFamily="34" charset="0"/>
              </a:rPr>
              <a:t> </a:t>
            </a:r>
            <a:r>
              <a:rPr lang="en-US" sz="7200" dirty="0" smtClean="0">
                <a:latin typeface="Times New Roman" pitchFamily="18" charset="0"/>
                <a:cs typeface="Times New Roman" pitchFamily="18" charset="0"/>
              </a:rPr>
              <a:t>=  ax + C</a:t>
            </a:r>
            <a:endParaRPr lang="en-US" sz="7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485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20484" name="Object 4"/>
          <p:cNvGraphicFramePr>
            <a:graphicFrameLocks noChangeAspect="1"/>
          </p:cNvGraphicFramePr>
          <p:nvPr/>
        </p:nvGraphicFramePr>
        <p:xfrm>
          <a:off x="533400" y="1219200"/>
          <a:ext cx="4049712" cy="1981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5" name="Equation" r:id="rId3" imgW="393480" imgH="279360" progId="Equation.3">
                  <p:embed/>
                </p:oleObj>
              </mc:Choice>
              <mc:Fallback>
                <p:oleObj name="Equation" r:id="rId3" imgW="393480" imgH="27936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1219200"/>
                        <a:ext cx="4049712" cy="1981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>
              <a:buFontTx/>
              <a:buNone/>
            </a:pPr>
            <a:r>
              <a:rPr lang="en-US" sz="8000" dirty="0" smtClean="0"/>
              <a:t>     = </a:t>
            </a:r>
            <a:endParaRPr lang="en-US" sz="8000" dirty="0"/>
          </a:p>
        </p:txBody>
      </p:sp>
      <p:sp>
        <p:nvSpPr>
          <p:cNvPr id="2355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23556" name="Object 4"/>
          <p:cNvGraphicFramePr>
            <a:graphicFrameLocks noChangeAspect="1"/>
          </p:cNvGraphicFramePr>
          <p:nvPr/>
        </p:nvGraphicFramePr>
        <p:xfrm>
          <a:off x="1143000" y="1295400"/>
          <a:ext cx="3124200" cy="205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0" name="Equation" r:id="rId3" imgW="431613" imgH="279279" progId="Equation.3">
                  <p:embed/>
                </p:oleObj>
              </mc:Choice>
              <mc:Fallback>
                <p:oleObj name="Equation" r:id="rId3" imgW="431613" imgH="279279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1295400"/>
                        <a:ext cx="3124200" cy="2057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39" name="Object 3"/>
          <p:cNvGraphicFramePr>
            <a:graphicFrameLocks noChangeAspect="1"/>
          </p:cNvGraphicFramePr>
          <p:nvPr/>
        </p:nvGraphicFramePr>
        <p:xfrm>
          <a:off x="4953000" y="1219200"/>
          <a:ext cx="3048000" cy="190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1" name="Equation" r:id="rId5" imgW="457200" imgH="241300" progId="Equation.3">
                  <p:embed/>
                </p:oleObj>
              </mc:Choice>
              <mc:Fallback>
                <p:oleObj name="Equation" r:id="rId5" imgW="457200" imgH="2413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53000" y="1219200"/>
                        <a:ext cx="3048000" cy="1905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/>
          <p:cNvSpPr/>
          <p:nvPr/>
        </p:nvSpPr>
        <p:spPr>
          <a:xfrm flipH="1">
            <a:off x="7696200" y="2286000"/>
            <a:ext cx="202294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+ C</a:t>
            </a:r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3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27652" name="Object 4"/>
          <p:cNvGraphicFramePr>
            <a:graphicFrameLocks noChangeAspect="1"/>
          </p:cNvGraphicFramePr>
          <p:nvPr/>
        </p:nvGraphicFramePr>
        <p:xfrm>
          <a:off x="1116013" y="762000"/>
          <a:ext cx="3255962" cy="1577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88" name="Equation" r:id="rId3" imgW="596880" imgH="279360" progId="Equation.3">
                  <p:embed/>
                </p:oleObj>
              </mc:Choice>
              <mc:Fallback>
                <p:oleObj name="Equation" r:id="rId3" imgW="596880" imgH="27936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6013" y="762000"/>
                        <a:ext cx="3255962" cy="15779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495800" y="1143000"/>
            <a:ext cx="5257800" cy="2087563"/>
          </a:xfrm>
        </p:spPr>
        <p:txBody>
          <a:bodyPr/>
          <a:lstStyle/>
          <a:p>
            <a:pPr>
              <a:buNone/>
            </a:pP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=  -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cos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x + C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6387" name="Object 3"/>
          <p:cNvGraphicFramePr>
            <a:graphicFrameLocks noChangeAspect="1"/>
          </p:cNvGraphicFramePr>
          <p:nvPr/>
        </p:nvGraphicFramePr>
        <p:xfrm>
          <a:off x="1312863" y="2514600"/>
          <a:ext cx="2862262" cy="15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89" name="Equation" r:id="rId5" imgW="609480" imgH="279360" progId="Equation.3">
                  <p:embed/>
                </p:oleObj>
              </mc:Choice>
              <mc:Fallback>
                <p:oleObj name="Equation" r:id="rId5" imgW="609480" imgH="27936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12863" y="2514600"/>
                        <a:ext cx="2862262" cy="152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/>
          <p:cNvSpPr/>
          <p:nvPr/>
        </p:nvSpPr>
        <p:spPr>
          <a:xfrm>
            <a:off x="2209800" y="1905000"/>
            <a:ext cx="63246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Tx/>
              <a:buNone/>
            </a:pPr>
            <a:r>
              <a:rPr lang="en-US" dirty="0" smtClean="0"/>
              <a:t>Don’t forget we are going backwards!  </a:t>
            </a:r>
          </a:p>
          <a:p>
            <a:pPr algn="ctr">
              <a:buFontTx/>
              <a:buNone/>
            </a:pPr>
            <a:r>
              <a:rPr lang="en-US" dirty="0" smtClean="0"/>
              <a:t>So if the derivative was positive, the </a:t>
            </a:r>
          </a:p>
          <a:p>
            <a:pPr algn="ctr">
              <a:buFontTx/>
              <a:buNone/>
            </a:pPr>
            <a:r>
              <a:rPr lang="en-US" dirty="0" smtClean="0"/>
              <a:t>anti-derivative is negative.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4495800" y="2971800"/>
            <a:ext cx="235833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= sin x  + C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36725" y="1600200"/>
            <a:ext cx="7407275" cy="4525963"/>
          </a:xfrm>
        </p:spPr>
        <p:txBody>
          <a:bodyPr/>
          <a:lstStyle/>
          <a:p>
            <a:pPr algn="ctr">
              <a:buFontTx/>
              <a:buNone/>
            </a:pPr>
            <a:r>
              <a:rPr lang="en-US" sz="9600" dirty="0" smtClean="0"/>
              <a:t>    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= 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ln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|x| +C 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4037" name="Rectangle 5"/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44036" name="Object 4"/>
          <p:cNvGraphicFramePr>
            <a:graphicFrameLocks noChangeAspect="1"/>
          </p:cNvGraphicFramePr>
          <p:nvPr/>
        </p:nvGraphicFramePr>
        <p:xfrm>
          <a:off x="1676400" y="1447800"/>
          <a:ext cx="2971800" cy="241108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35" name="Equation" r:id="rId3" imgW="406048" imgH="393359" progId="Equation.3">
                  <p:embed/>
                </p:oleObj>
              </mc:Choice>
              <mc:Fallback>
                <p:oleObj name="Equation" r:id="rId3" imgW="406048" imgH="393359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6400" y="1447800"/>
                        <a:ext cx="2971800" cy="241108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/>
          <p:cNvSpPr/>
          <p:nvPr/>
        </p:nvSpPr>
        <p:spPr>
          <a:xfrm>
            <a:off x="2209800" y="4343400"/>
            <a:ext cx="43249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dirty="0" smtClean="0"/>
              <a:t>You need the absolute value in case x&lt;0</a:t>
            </a: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153400" cy="4525963"/>
          </a:xfrm>
        </p:spPr>
        <p:txBody>
          <a:bodyPr/>
          <a:lstStyle/>
          <a:p>
            <a:pPr>
              <a:buFontTx/>
              <a:buNone/>
            </a:pPr>
            <a:r>
              <a:rPr lang="en-US" sz="2800" dirty="0"/>
              <a:t>                                where  n &gt; 1</a:t>
            </a:r>
          </a:p>
          <a:p>
            <a:endParaRPr lang="en-US" sz="2800" dirty="0"/>
          </a:p>
          <a:p>
            <a:pPr>
              <a:buFontTx/>
              <a:buNone/>
            </a:pPr>
            <a:endParaRPr lang="en-US" sz="2800" dirty="0"/>
          </a:p>
          <a:p>
            <a:pPr>
              <a:buFontTx/>
              <a:buNone/>
            </a:pPr>
            <a:endParaRPr lang="en-US" sz="2800" dirty="0"/>
          </a:p>
          <a:p>
            <a:pPr>
              <a:buFontTx/>
              <a:buNone/>
            </a:pPr>
            <a:r>
              <a:rPr lang="en-US" sz="2800" dirty="0" smtClean="0"/>
              <a:t>		Hint</a:t>
            </a:r>
            <a:r>
              <a:rPr lang="en-US" sz="2800" dirty="0"/>
              <a:t>:</a:t>
            </a:r>
          </a:p>
          <a:p>
            <a:endParaRPr lang="en-US" sz="2800" dirty="0"/>
          </a:p>
          <a:p>
            <a:pPr>
              <a:buFontTx/>
              <a:buNone/>
            </a:pPr>
            <a:endParaRPr lang="en-US" sz="2800" dirty="0"/>
          </a:p>
        </p:txBody>
      </p:sp>
      <p:pic>
        <p:nvPicPr>
          <p:cNvPr id="47110" name="Picture 6" descr="MCj03113400000[1]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2286000" y="3581400"/>
            <a:ext cx="1819275" cy="1379538"/>
          </a:xfrm>
          <a:noFill/>
          <a:ln/>
        </p:spPr>
      </p:pic>
      <p:sp>
        <p:nvSpPr>
          <p:cNvPr id="47109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47108" name="Object 4"/>
          <p:cNvGraphicFramePr>
            <a:graphicFrameLocks noChangeAspect="1"/>
          </p:cNvGraphicFramePr>
          <p:nvPr/>
        </p:nvGraphicFramePr>
        <p:xfrm>
          <a:off x="914400" y="990600"/>
          <a:ext cx="2514600" cy="175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59" name="Equation" r:id="rId4" imgW="482391" imgH="393529" progId="Equation.3">
                  <p:embed/>
                </p:oleObj>
              </mc:Choice>
              <mc:Fallback>
                <p:oleObj name="Equation" r:id="rId4" imgW="482391" imgH="393529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990600"/>
                        <a:ext cx="2514600" cy="1752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7113" name="Picture 9" descr="MCj00978990000[1]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6" cstate="print"/>
          <a:srcRect/>
          <a:stretch>
            <a:fillRect/>
          </a:stretch>
        </p:blipFill>
        <p:spPr>
          <a:xfrm>
            <a:off x="5029200" y="3352800"/>
            <a:ext cx="1711325" cy="1779588"/>
          </a:xfrm>
          <a:noFill/>
          <a:ln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1/x</a:t>
            </a:r>
            <a:r>
              <a:rPr lang="en-US" baseline="30000"/>
              <a:t>n</a:t>
            </a:r>
            <a:r>
              <a:rPr lang="en-US"/>
              <a:t> = x</a:t>
            </a:r>
            <a:r>
              <a:rPr lang="en-US" baseline="30000"/>
              <a:t>-n</a:t>
            </a:r>
            <a:endParaRPr lang="en-US"/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724400"/>
          </a:xfrm>
        </p:spPr>
        <p:txBody>
          <a:bodyPr/>
          <a:lstStyle/>
          <a:p>
            <a:pPr algn="ctr">
              <a:lnSpc>
                <a:spcPct val="80000"/>
              </a:lnSpc>
              <a:buFontTx/>
              <a:buNone/>
            </a:pPr>
            <a:r>
              <a:rPr lang="en-US" sz="2800"/>
              <a:t>sooooooo…….</a:t>
            </a:r>
          </a:p>
          <a:p>
            <a:pPr algn="ctr">
              <a:lnSpc>
                <a:spcPct val="80000"/>
              </a:lnSpc>
              <a:buFontTx/>
              <a:buNone/>
            </a:pPr>
            <a:r>
              <a:rPr lang="en-US" sz="2800"/>
              <a:t>the answer is:</a:t>
            </a:r>
          </a:p>
          <a:p>
            <a:pPr algn="ctr">
              <a:lnSpc>
                <a:spcPct val="80000"/>
              </a:lnSpc>
              <a:buFontTx/>
              <a:buNone/>
            </a:pPr>
            <a:endParaRPr lang="en-US" sz="2800"/>
          </a:p>
          <a:p>
            <a:pPr algn="ctr">
              <a:lnSpc>
                <a:spcPct val="80000"/>
              </a:lnSpc>
              <a:buFontTx/>
              <a:buNone/>
            </a:pPr>
            <a:endParaRPr lang="en-US" sz="2800"/>
          </a:p>
          <a:p>
            <a:pPr algn="ctr">
              <a:lnSpc>
                <a:spcPct val="80000"/>
              </a:lnSpc>
              <a:buFontTx/>
              <a:buNone/>
            </a:pPr>
            <a:endParaRPr lang="en-US" sz="1400"/>
          </a:p>
          <a:p>
            <a:pPr algn="ctr">
              <a:lnSpc>
                <a:spcPct val="80000"/>
              </a:lnSpc>
              <a:buFontTx/>
              <a:buNone/>
            </a:pPr>
            <a:r>
              <a:rPr lang="en-US" sz="1400"/>
              <a:t>                                              </a:t>
            </a:r>
            <a:r>
              <a:rPr lang="en-US" sz="4800"/>
              <a:t>+ C</a:t>
            </a:r>
          </a:p>
          <a:p>
            <a:pPr algn="ctr">
              <a:lnSpc>
                <a:spcPct val="80000"/>
              </a:lnSpc>
              <a:buFontTx/>
              <a:buNone/>
            </a:pPr>
            <a:endParaRPr lang="en-US" sz="4800"/>
          </a:p>
          <a:p>
            <a:pPr algn="ctr">
              <a:lnSpc>
                <a:spcPct val="80000"/>
              </a:lnSpc>
              <a:buFontTx/>
              <a:buNone/>
            </a:pPr>
            <a:endParaRPr lang="en-US" sz="1400"/>
          </a:p>
          <a:p>
            <a:pPr algn="ctr">
              <a:lnSpc>
                <a:spcPct val="80000"/>
              </a:lnSpc>
              <a:buFontTx/>
              <a:buNone/>
            </a:pPr>
            <a:r>
              <a:rPr lang="en-US" sz="2400"/>
              <a:t>You didn’t say ln(x</a:t>
            </a:r>
            <a:r>
              <a:rPr lang="en-US" sz="2400" baseline="30000"/>
              <a:t>n</a:t>
            </a:r>
            <a:r>
              <a:rPr lang="en-US" sz="2400"/>
              <a:t>) did ya??</a:t>
            </a:r>
          </a:p>
          <a:p>
            <a:pPr algn="ctr">
              <a:lnSpc>
                <a:spcPct val="80000"/>
              </a:lnSpc>
              <a:buFontTx/>
              <a:buNone/>
            </a:pPr>
            <a:endParaRPr lang="en-US" sz="2400"/>
          </a:p>
          <a:p>
            <a:pPr algn="ctr">
              <a:lnSpc>
                <a:spcPct val="80000"/>
              </a:lnSpc>
              <a:buFontTx/>
              <a:buNone/>
            </a:pPr>
            <a:r>
              <a:rPr lang="en-US" sz="1400"/>
              <a:t> </a:t>
            </a:r>
          </a:p>
        </p:txBody>
      </p:sp>
      <p:sp>
        <p:nvSpPr>
          <p:cNvPr id="50181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50180" name="Object 4"/>
          <p:cNvGraphicFramePr>
            <a:graphicFrameLocks noChangeAspect="1"/>
          </p:cNvGraphicFramePr>
          <p:nvPr/>
        </p:nvGraphicFramePr>
        <p:xfrm>
          <a:off x="1828800" y="3048000"/>
          <a:ext cx="3352800" cy="144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83" name="Equation" r:id="rId3" imgW="558558" imgH="241195" progId="Equation.3">
                  <p:embed/>
                </p:oleObj>
              </mc:Choice>
              <mc:Fallback>
                <p:oleObj name="Equation" r:id="rId3" imgW="558558" imgH="241195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800" y="3048000"/>
                        <a:ext cx="3352800" cy="1447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895600" y="1600200"/>
            <a:ext cx="4724400" cy="2916688"/>
          </a:xfrm>
        </p:spPr>
        <p:txBody>
          <a:bodyPr/>
          <a:lstStyle/>
          <a:p>
            <a:pPr>
              <a:buFontTx/>
              <a:buNone/>
            </a:pP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= e</a:t>
            </a:r>
            <a:r>
              <a:rPr lang="en-US" sz="4800" baseline="30000" dirty="0" smtClean="0">
                <a:latin typeface="Times New Roman" pitchFamily="18" charset="0"/>
                <a:cs typeface="Times New Roman" pitchFamily="18" charset="0"/>
              </a:rPr>
              <a:t>x 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+ c   </a:t>
            </a:r>
            <a:endParaRPr lang="en-US" sz="4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205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51204" name="Object 4"/>
          <p:cNvGraphicFramePr>
            <a:graphicFrameLocks noChangeAspect="1"/>
          </p:cNvGraphicFramePr>
          <p:nvPr/>
        </p:nvGraphicFramePr>
        <p:xfrm>
          <a:off x="1143000" y="1143001"/>
          <a:ext cx="2438400" cy="1642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07" name="Equation" r:id="rId3" imgW="419100" imgH="279400" progId="Equation.3">
                  <p:embed/>
                </p:oleObj>
              </mc:Choice>
              <mc:Fallback>
                <p:oleObj name="Equation" r:id="rId3" imgW="419100" imgH="2794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1143001"/>
                        <a:ext cx="2438400" cy="16421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/>
          <p:cNvSpPr/>
          <p:nvPr/>
        </p:nvSpPr>
        <p:spPr>
          <a:xfrm>
            <a:off x="1905000" y="2590800"/>
            <a:ext cx="45191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buFontTx/>
              <a:buNone/>
            </a:pPr>
            <a:r>
              <a:rPr lang="en-US" dirty="0" smtClean="0"/>
              <a:t>Easiest anti-derivative in the universe, eh?</a:t>
            </a:r>
            <a:endParaRPr lang="en-US" dirty="0"/>
          </a:p>
        </p:txBody>
      </p:sp>
      <p:pic>
        <p:nvPicPr>
          <p:cNvPr id="6" name="Picture 4" descr="MCj01992330000[1]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>
          <a:xfrm>
            <a:off x="2514600" y="3200400"/>
            <a:ext cx="3962400" cy="3124200"/>
          </a:xfrm>
          <a:prstGeom prst="rect">
            <a:avLst/>
          </a:prstGeom>
          <a:noFill/>
          <a:ln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3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22531" name="Object 3"/>
          <p:cNvGraphicFramePr>
            <a:graphicFrameLocks noChangeAspect="1"/>
          </p:cNvGraphicFramePr>
          <p:nvPr/>
        </p:nvGraphicFramePr>
        <p:xfrm>
          <a:off x="762000" y="685800"/>
          <a:ext cx="8001000" cy="213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32" name="Equation" r:id="rId3" imgW="1117600" imgH="279400" progId="Equation.3">
                  <p:embed/>
                </p:oleObj>
              </mc:Choice>
              <mc:Fallback>
                <p:oleObj name="Equation" r:id="rId3" imgW="1117600" imgH="2794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685800"/>
                        <a:ext cx="8001000" cy="2133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Examples:</a:t>
            </a:r>
            <a:br>
              <a:rPr lang="en-US" dirty="0" smtClean="0"/>
            </a:br>
            <a:r>
              <a:rPr lang="en-US" dirty="0" smtClean="0"/>
              <a:t>	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 noChangeAspect="1"/>
          </p:cNvGraphicFramePr>
          <p:nvPr>
            <p:ph idx="1"/>
          </p:nvPr>
        </p:nvGraphicFramePr>
        <p:xfrm>
          <a:off x="1524000" y="2209800"/>
          <a:ext cx="1676399" cy="11175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162" name="Equation" r:id="rId3" imgW="419040" imgH="279360" progId="Equation.3">
                  <p:embed/>
                </p:oleObj>
              </mc:Choice>
              <mc:Fallback>
                <p:oleObj name="Equation" r:id="rId3" imgW="419040" imgH="279360" progId="Equation.3">
                  <p:embed/>
                  <p:pic>
                    <p:nvPicPr>
                      <p:cNvPr id="0" name="Content Placeholder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2209800"/>
                        <a:ext cx="1676399" cy="111759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1447800" y="4800600"/>
          <a:ext cx="1731817" cy="14653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163" name="Equation" r:id="rId5" imgW="495000" imgH="419040" progId="Equation.3">
                  <p:embed/>
                </p:oleObj>
              </mc:Choice>
              <mc:Fallback>
                <p:oleObj name="Equation" r:id="rId5" imgW="495000" imgH="41904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7800" y="4800600"/>
                        <a:ext cx="1731817" cy="146538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/>
        </p:nvGraphicFramePr>
        <p:xfrm>
          <a:off x="4419600" y="990600"/>
          <a:ext cx="4218710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164" name="Equation" r:id="rId7" imgW="1104840" imgH="279360" progId="Equation.3">
                  <p:embed/>
                </p:oleObj>
              </mc:Choice>
              <mc:Fallback>
                <p:oleObj name="Equation" r:id="rId7" imgW="1104840" imgH="27936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19600" y="990600"/>
                        <a:ext cx="4218710" cy="1066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/>
        </p:nvGraphicFramePr>
        <p:xfrm>
          <a:off x="4495800" y="3733800"/>
          <a:ext cx="1415845" cy="1219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165" name="Equation" r:id="rId9" imgW="457200" imgH="393480" progId="Equation.3">
                  <p:embed/>
                </p:oleObj>
              </mc:Choice>
              <mc:Fallback>
                <p:oleObj name="Equation" r:id="rId9" imgW="457200" imgH="39348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95800" y="3733800"/>
                        <a:ext cx="1415845" cy="1219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/>
        </p:nvGraphicFramePr>
        <p:xfrm>
          <a:off x="1524000" y="1066800"/>
          <a:ext cx="1371600" cy="10058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166" name="Equation" r:id="rId11" imgW="380880" imgH="279360" progId="Equation.3">
                  <p:embed/>
                </p:oleObj>
              </mc:Choice>
              <mc:Fallback>
                <p:oleObj name="Equation" r:id="rId11" imgW="380880" imgH="27936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066800"/>
                        <a:ext cx="1371600" cy="100584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/>
        </p:nvGraphicFramePr>
        <p:xfrm>
          <a:off x="1524000" y="3581400"/>
          <a:ext cx="2410691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167" name="Equation" r:id="rId13" imgW="736560" imgH="279360" progId="Equation.3">
                  <p:embed/>
                </p:oleObj>
              </mc:Choice>
              <mc:Fallback>
                <p:oleObj name="Equation" r:id="rId13" imgW="736560" imgH="279360" progId="Equation.3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3581400"/>
                        <a:ext cx="2410691" cy="914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/>
        </p:nvGraphicFramePr>
        <p:xfrm>
          <a:off x="4495800" y="2362199"/>
          <a:ext cx="2743200" cy="942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168" name="Equation" r:id="rId15" imgW="812520" imgH="279360" progId="Equation.3">
                  <p:embed/>
                </p:oleObj>
              </mc:Choice>
              <mc:Fallback>
                <p:oleObj name="Equation" r:id="rId15" imgW="812520" imgH="279360" progId="Equation.3">
                  <p:embed/>
                  <p:pic>
                    <p:nvPicPr>
                      <p:cNvPr id="0" name="Picture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95800" y="2362199"/>
                        <a:ext cx="2743200" cy="9429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Stack of books design template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Stack of books design template</Template>
  <TotalTime>6109</TotalTime>
  <Words>240</Words>
  <Application>Microsoft Office PowerPoint</Application>
  <PresentationFormat>On-screen Show (4:3)</PresentationFormat>
  <Paragraphs>61</Paragraphs>
  <Slides>16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8" baseType="lpstr">
      <vt:lpstr>Stack of books design template</vt:lpstr>
      <vt:lpstr>Equation</vt:lpstr>
      <vt:lpstr>Integration/Antiderivative</vt:lpstr>
      <vt:lpstr>First let’s talk about what the integral means!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1/xn = x-n</vt:lpstr>
      <vt:lpstr>PowerPoint Presentation</vt:lpstr>
      <vt:lpstr>PowerPoint Presentation</vt:lpstr>
      <vt:lpstr>Examples:  </vt:lpstr>
    </vt:vector>
  </TitlesOfParts>
  <Manager/>
  <Company>Glassboro Public Schools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Integrals</dc:title>
  <dc:subject/>
  <dc:creator>mkeating</dc:creator>
  <cp:keywords/>
  <dc:description/>
  <cp:lastModifiedBy>Glassboro Public Schools</cp:lastModifiedBy>
  <cp:revision>33</cp:revision>
  <cp:lastPrinted>2015-01-04T17:18:58Z</cp:lastPrinted>
  <dcterms:created xsi:type="dcterms:W3CDTF">2008-04-25T15:36:25Z</dcterms:created>
  <dcterms:modified xsi:type="dcterms:W3CDTF">2015-01-04T17:19:03Z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TC011594401033</vt:lpwstr>
  </property>
</Properties>
</file>