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charts/style2.xml" ContentType="application/vnd.ms-office.chartstyl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charts/colors3.xml" ContentType="application/vnd.ms-office.chartcolorstyle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olors1.xml" ContentType="application/vnd.ms-office.chartcolorstyle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gif" ContentType="image/gif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charts/style3.xml" ContentType="application/vnd.ms-office.chartstyle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style1.xml" ContentType="application/vnd.ms-office.chart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377" r:id="rId5"/>
    <p:sldId id="385" r:id="rId6"/>
    <p:sldId id="341" r:id="rId7"/>
    <p:sldId id="382" r:id="rId8"/>
    <p:sldId id="384" r:id="rId9"/>
    <p:sldId id="258" r:id="rId10"/>
    <p:sldId id="386" r:id="rId11"/>
    <p:sldId id="387" r:id="rId12"/>
    <p:sldId id="343" r:id="rId13"/>
    <p:sldId id="383" r:id="rId14"/>
    <p:sldId id="388" r:id="rId15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derson, Linda" initials="AL" lastIdx="5" clrIdx="0"/>
  <p:cmAuthor id="1" name="Windows User" initials="WU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65" autoAdjust="0"/>
    <p:restoredTop sz="86762" autoAdjust="0"/>
  </p:normalViewPr>
  <p:slideViewPr>
    <p:cSldViewPr>
      <p:cViewPr varScale="1">
        <p:scale>
          <a:sx n="68" d="100"/>
          <a:sy n="68" d="100"/>
        </p:scale>
        <p:origin x="-97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763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Office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Office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baseline="0"/>
              <a:t>Coordinate Algebra</a:t>
            </a:r>
          </a:p>
          <a:p>
            <a:pPr>
              <a:defRPr/>
            </a:pPr>
            <a:r>
              <a:rPr lang="en-US" i="1" baseline="0">
                <a:solidFill>
                  <a:srgbClr val="00B050"/>
                </a:solidFill>
              </a:rPr>
              <a:t>Spring - 2013</a:t>
            </a:r>
          </a:p>
          <a:p>
            <a:pPr>
              <a:defRPr/>
            </a:pPr>
            <a:r>
              <a:rPr lang="en-US" i="1" baseline="0">
                <a:solidFill>
                  <a:srgbClr val="0033CC"/>
                </a:solidFill>
              </a:rPr>
              <a:t>Percentage Passing</a:t>
            </a:r>
            <a:endParaRPr lang="en-US" i="1">
              <a:solidFill>
                <a:srgbClr val="0033CC"/>
              </a:solidFill>
            </a:endParaRPr>
          </a:p>
        </c:rich>
      </c:tx>
      <c:layout/>
    </c:title>
    <c:plotArea>
      <c:layout>
        <c:manualLayout>
          <c:layoutTarget val="inner"/>
          <c:xMode val="edge"/>
          <c:yMode val="edge"/>
          <c:x val="6.6323540774566342E-2"/>
          <c:y val="0.1948631648451257"/>
          <c:w val="0.92920904295331141"/>
          <c:h val="0.63279847535071831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FF9933"/>
            </a:solidFill>
            <a:ln>
              <a:solidFill>
                <a:schemeClr val="tx1"/>
              </a:solidFill>
            </a:ln>
          </c:spPr>
          <c:dPt>
            <c:idx val="2"/>
            <c:spPr>
              <a:solidFill>
                <a:srgbClr val="0033CC"/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</c:spPr>
          </c:dPt>
          <c:dPt>
            <c:idx val="5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8"/>
          </c:dPt>
          <c:dPt>
            <c:idx val="12"/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latin typeface="Arial" pitchFamily="34" charset="0"/>
                    <a:cs typeface="Arial" pitchFamily="34" charset="0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CAlg!$B$4:$B$26</c:f>
              <c:strCache>
                <c:ptCount val="23"/>
                <c:pt idx="0">
                  <c:v>Carver EC</c:v>
                </c:pt>
                <c:pt idx="1">
                  <c:v>Washington EC</c:v>
                </c:pt>
                <c:pt idx="2">
                  <c:v>Georgia</c:v>
                </c:pt>
                <c:pt idx="3">
                  <c:v>Grady</c:v>
                </c:pt>
                <c:pt idx="4">
                  <c:v>NORTH ATLANTA </c:v>
                </c:pt>
                <c:pt idx="5">
                  <c:v>APS</c:v>
                </c:pt>
                <c:pt idx="6">
                  <c:v>Washington BFI</c:v>
                </c:pt>
                <c:pt idx="7">
                  <c:v>THERRELL STEM</c:v>
                </c:pt>
                <c:pt idx="8">
                  <c:v>JACKSON </c:v>
                </c:pt>
                <c:pt idx="9">
                  <c:v>MAYS </c:v>
                </c:pt>
                <c:pt idx="10">
                  <c:v>B.E.S.T Academy</c:v>
                </c:pt>
                <c:pt idx="11">
                  <c:v>CSK YWLA </c:v>
                </c:pt>
                <c:pt idx="12">
                  <c:v>S ATL CAD</c:v>
                </c:pt>
                <c:pt idx="13">
                  <c:v>S ATL HEALTH</c:v>
                </c:pt>
                <c:pt idx="14">
                  <c:v>Carver Arts</c:v>
                </c:pt>
                <c:pt idx="15">
                  <c:v>Carver Tech</c:v>
                </c:pt>
                <c:pt idx="16">
                  <c:v>S ATL LAW</c:v>
                </c:pt>
                <c:pt idx="17">
                  <c:v>THERRELL HSR</c:v>
                </c:pt>
                <c:pt idx="18">
                  <c:v>DOUGLASS </c:v>
                </c:pt>
                <c:pt idx="19">
                  <c:v>Carver Health</c:v>
                </c:pt>
                <c:pt idx="20">
                  <c:v>Washington  HSN</c:v>
                </c:pt>
                <c:pt idx="21">
                  <c:v>FORREST HILLS</c:v>
                </c:pt>
                <c:pt idx="22">
                  <c:v>THERRELL LGPP</c:v>
                </c:pt>
              </c:strCache>
            </c:strRef>
          </c:cat>
          <c:val>
            <c:numRef>
              <c:f>CAlg!$J$4:$J$26</c:f>
              <c:numCache>
                <c:formatCode>#,##0</c:formatCode>
                <c:ptCount val="23"/>
                <c:pt idx="0">
                  <c:v>55.128205128205138</c:v>
                </c:pt>
                <c:pt idx="1">
                  <c:v>38.775510204081648</c:v>
                </c:pt>
                <c:pt idx="2">
                  <c:v>36.868708106607912</c:v>
                </c:pt>
                <c:pt idx="3">
                  <c:v>36.451612903225808</c:v>
                </c:pt>
                <c:pt idx="4">
                  <c:v>34.083601286173625</c:v>
                </c:pt>
                <c:pt idx="5">
                  <c:v>22.911140583554371</c:v>
                </c:pt>
                <c:pt idx="6">
                  <c:v>20.833333333333325</c:v>
                </c:pt>
                <c:pt idx="7">
                  <c:v>20.388349514563096</c:v>
                </c:pt>
                <c:pt idx="8">
                  <c:v>17.293233082706763</c:v>
                </c:pt>
                <c:pt idx="9">
                  <c:v>14.960629921259844</c:v>
                </c:pt>
                <c:pt idx="10">
                  <c:v>14.117647058823529</c:v>
                </c:pt>
                <c:pt idx="11">
                  <c:v>10.416666666666668</c:v>
                </c:pt>
                <c:pt idx="12">
                  <c:v>9.2105263157894726</c:v>
                </c:pt>
                <c:pt idx="13">
                  <c:v>9.1954022988505741</c:v>
                </c:pt>
                <c:pt idx="14">
                  <c:v>8.2474226804123667</c:v>
                </c:pt>
                <c:pt idx="15">
                  <c:v>7.8651685393258406</c:v>
                </c:pt>
                <c:pt idx="16">
                  <c:v>7.5949367088607573</c:v>
                </c:pt>
                <c:pt idx="17">
                  <c:v>5.7692307692307692</c:v>
                </c:pt>
                <c:pt idx="18">
                  <c:v>4.225352112676056</c:v>
                </c:pt>
                <c:pt idx="19">
                  <c:v>2.7397260273972601</c:v>
                </c:pt>
                <c:pt idx="20">
                  <c:v>2.5641025641025648</c:v>
                </c:pt>
                <c:pt idx="21">
                  <c:v>2.0833333333333339</c:v>
                </c:pt>
                <c:pt idx="22">
                  <c:v>1.9230769230769231</c:v>
                </c:pt>
              </c:numCache>
            </c:numRef>
          </c:val>
        </c:ser>
        <c:dLbls/>
        <c:axId val="73853952"/>
        <c:axId val="75383552"/>
      </c:barChart>
      <c:catAx>
        <c:axId val="73853952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050"/>
            </a:pPr>
            <a:endParaRPr lang="en-US"/>
          </a:p>
        </c:txPr>
        <c:crossAx val="75383552"/>
        <c:crosses val="autoZero"/>
        <c:auto val="1"/>
        <c:lblAlgn val="ctr"/>
        <c:lblOffset val="100"/>
      </c:catAx>
      <c:valAx>
        <c:axId val="75383552"/>
        <c:scaling>
          <c:orientation val="minMax"/>
          <c:max val="100"/>
        </c:scaling>
        <c:axPos val="l"/>
        <c:majorGridlines/>
        <c:numFmt formatCode="#,##0" sourceLinked="1"/>
        <c:tickLblPos val="nextTo"/>
        <c:crossAx val="73853952"/>
        <c:crosses val="autoZero"/>
        <c:crossBetween val="between"/>
      </c:valAx>
      <c:spPr>
        <a:gradFill>
          <a:gsLst>
            <a:gs pos="3000">
              <a:schemeClr val="accent1">
                <a:tint val="66000"/>
                <a:satMod val="160000"/>
              </a:schemeClr>
            </a:gs>
            <a:gs pos="22000">
              <a:schemeClr val="bg1"/>
            </a:gs>
          </a:gsLst>
          <a:lin ang="5400000" scaled="0"/>
        </a:gradFill>
      </c:spPr>
    </c:plotArea>
    <c:plotVisOnly val="1"/>
    <c:dispBlanksAs val="gap"/>
  </c:chart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Atlanta Public Schools 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>
                <a:solidFill>
                  <a:srgbClr val="00B050"/>
                </a:solidFill>
              </a:rPr>
              <a:t>Spring 2014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End</a:t>
            </a:r>
            <a:r>
              <a:rPr lang="en-US" baseline="0"/>
              <a:t> of Course Tests - </a:t>
            </a:r>
            <a:r>
              <a:rPr lang="en-US" baseline="0">
                <a:solidFill>
                  <a:srgbClr val="FF3300"/>
                </a:solidFill>
              </a:rPr>
              <a:t>Percent Meeting+Exceeding Standards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>
                <a:solidFill>
                  <a:srgbClr val="0000FF"/>
                </a:solidFill>
              </a:rPr>
              <a:t>Coordinate Algebra</a:t>
            </a:r>
            <a:endParaRPr lang="en-US">
              <a:solidFill>
                <a:srgbClr val="0000FF"/>
              </a:solidFill>
            </a:endParaRPr>
          </a:p>
        </c:rich>
      </c:tx>
      <c:layout/>
      <c:spPr>
        <a:noFill/>
        <a:ln>
          <a:noFill/>
        </a:ln>
        <a:effectLst/>
      </c:spPr>
    </c:title>
    <c:view3D>
      <c:depthPercent val="100"/>
      <c:rAngAx val="1"/>
    </c:view3D>
    <c:floor>
      <c:spPr>
        <a:solidFill>
          <a:schemeClr val="tx1"/>
        </a:solidFill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gradFill flip="none" rotWithShape="1">
          <a:gsLst>
            <a:gs pos="86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16200000" scaled="1"/>
          <a:tileRect/>
        </a:gradFill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spPr>
            <a:solidFill>
              <a:srgbClr val="00B050"/>
            </a:solidFill>
            <a:ln>
              <a:noFill/>
            </a:ln>
            <a:effectLst/>
            <a:sp3d/>
          </c:spPr>
          <c:dPt>
            <c:idx val="0"/>
          </c:dPt>
          <c:dPt>
            <c:idx val="1"/>
          </c:dPt>
          <c:dPt>
            <c:idx val="2"/>
            <c:spPr>
              <a:solidFill>
                <a:srgbClr val="0000FF"/>
              </a:solidFill>
              <a:ln>
                <a:noFill/>
              </a:ln>
              <a:effectLst/>
              <a:sp3d/>
            </c:spPr>
          </c:dPt>
          <c:dPt>
            <c:idx val="3"/>
            <c:spPr>
              <a:solidFill>
                <a:srgbClr val="C00000"/>
              </a:solidFill>
              <a:ln>
                <a:noFill/>
              </a:ln>
              <a:effectLst/>
              <a:sp3d/>
            </c:spPr>
          </c:dPt>
          <c:dPt>
            <c:idx val="5"/>
            <c:spPr>
              <a:solidFill>
                <a:schemeClr val="tx1"/>
              </a:solidFill>
              <a:ln>
                <a:noFill/>
              </a:ln>
              <a:effectLst/>
              <a:sp3d/>
            </c:spPr>
          </c:dPt>
          <c:dPt>
            <c:idx val="6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(CAlg!$L$7,CAlg!$L$9:$L$11,CAlg!$L$13:$L$32)</c:f>
              <c:strCache>
                <c:ptCount val="24"/>
                <c:pt idx="0">
                  <c:v>Washington EC</c:v>
                </c:pt>
                <c:pt idx="1">
                  <c:v>CARVER EC</c:v>
                </c:pt>
                <c:pt idx="2">
                  <c:v>Georgia</c:v>
                </c:pt>
                <c:pt idx="3">
                  <c:v>GRADY </c:v>
                </c:pt>
                <c:pt idx="4">
                  <c:v>NORTH ATLANTA </c:v>
                </c:pt>
                <c:pt idx="5">
                  <c:v>APS</c:v>
                </c:pt>
                <c:pt idx="6">
                  <c:v>THERRELL HSR</c:v>
                </c:pt>
                <c:pt idx="7">
                  <c:v>THERRELL STEMS</c:v>
                </c:pt>
                <c:pt idx="8">
                  <c:v>JACKSON </c:v>
                </c:pt>
                <c:pt idx="9">
                  <c:v>CSK YWLA </c:v>
                </c:pt>
                <c:pt idx="10">
                  <c:v>B.E.S.T Academy</c:v>
                </c:pt>
                <c:pt idx="11">
                  <c:v>MAYS </c:v>
                </c:pt>
                <c:pt idx="12">
                  <c:v>THERRELL LGPP</c:v>
                </c:pt>
                <c:pt idx="13">
                  <c:v>DOUGLASS </c:v>
                </c:pt>
                <c:pt idx="14">
                  <c:v>Washington BFI</c:v>
                </c:pt>
                <c:pt idx="15">
                  <c:v>Washington  HSN</c:v>
                </c:pt>
                <c:pt idx="16">
                  <c:v>CARVER Arts</c:v>
                </c:pt>
                <c:pt idx="17">
                  <c:v>CARVER Tech</c:v>
                </c:pt>
                <c:pt idx="18">
                  <c:v>CARVER Health</c:v>
                </c:pt>
                <c:pt idx="19">
                  <c:v>S ATL HEALTH </c:v>
                </c:pt>
                <c:pt idx="20">
                  <c:v>S ATL CAAD</c:v>
                </c:pt>
                <c:pt idx="21">
                  <c:v>CRIM</c:v>
                </c:pt>
                <c:pt idx="22">
                  <c:v>FORREST HILLS</c:v>
                </c:pt>
                <c:pt idx="23">
                  <c:v>S ATL LAW</c:v>
                </c:pt>
              </c:strCache>
              <c:extLst>
                <c:ext xmlns:c15="http://schemas.microsoft.com/office/drawing/2012/chart" uri="{02D57815-91ED-43cb-92C2-25804820EDAC}">
                  <c15:fullRef>
                    <c15:sqref>CAlg!$L$4:$L$32</c15:sqref>
                  </c15:fullRef>
                </c:ext>
              </c:extLst>
            </c:strRef>
          </c:cat>
          <c:val>
            <c:numRef>
              <c:f>(CAlg!$T$7,CAlg!$T$9:$T$11,CAlg!$T$13:$T$32)</c:f>
              <c:numCache>
                <c:formatCode>#,##0</c:formatCode>
                <c:ptCount val="24"/>
                <c:pt idx="0">
                  <c:v>81.481481481481481</c:v>
                </c:pt>
                <c:pt idx="1">
                  <c:v>45.833333333333329</c:v>
                </c:pt>
                <c:pt idx="2">
                  <c:v>40.268450984802243</c:v>
                </c:pt>
                <c:pt idx="3" formatCode="#,##0.0">
                  <c:v>40.247678018575868</c:v>
                </c:pt>
                <c:pt idx="4">
                  <c:v>32.901554404145074</c:v>
                </c:pt>
                <c:pt idx="5">
                  <c:v>28.048420431059927</c:v>
                </c:pt>
                <c:pt idx="6">
                  <c:v>21.621621621621621</c:v>
                </c:pt>
                <c:pt idx="7">
                  <c:v>21.276595744680851</c:v>
                </c:pt>
                <c:pt idx="8">
                  <c:v>16.129032258064516</c:v>
                </c:pt>
                <c:pt idx="9">
                  <c:v>16.049382716049383</c:v>
                </c:pt>
                <c:pt idx="10">
                  <c:v>14.457831325301207</c:v>
                </c:pt>
                <c:pt idx="11">
                  <c:v>14.087759815242496</c:v>
                </c:pt>
                <c:pt idx="12">
                  <c:v>12.643678160919537</c:v>
                </c:pt>
                <c:pt idx="13">
                  <c:v>11.627906976744185</c:v>
                </c:pt>
                <c:pt idx="14">
                  <c:v>10.606060606060606</c:v>
                </c:pt>
                <c:pt idx="15">
                  <c:v>9.5238095238095237</c:v>
                </c:pt>
                <c:pt idx="16">
                  <c:v>7.9365079365079367</c:v>
                </c:pt>
                <c:pt idx="17">
                  <c:v>7.6923076923076925</c:v>
                </c:pt>
                <c:pt idx="18">
                  <c:v>6.4516129032258069</c:v>
                </c:pt>
                <c:pt idx="19">
                  <c:v>4.5454545454545459</c:v>
                </c:pt>
                <c:pt idx="20">
                  <c:v>4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  <c:extLst>
                <c:ext xmlns:c15="http://schemas.microsoft.com/office/drawing/2012/chart" uri="{02D57815-91ED-43cb-92C2-25804820EDAC}">
                  <c15:fullRef>
                    <c15:sqref>CAlg!$T$4:$T$32</c15:sqref>
                  </c15:fullRef>
                </c:ext>
              </c:extLst>
            </c:numRef>
          </c:val>
          <c:shape val="cylinder"/>
          <c:extLst/>
        </c:ser>
        <c:dLbls/>
        <c:shape val="box"/>
        <c:axId val="103612416"/>
        <c:axId val="103613952"/>
        <c:axId val="0"/>
      </c:bar3DChart>
      <c:catAx>
        <c:axId val="10361241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613952"/>
        <c:crosses val="autoZero"/>
        <c:auto val="1"/>
        <c:lblAlgn val="ctr"/>
        <c:lblOffset val="100"/>
      </c:catAx>
      <c:valAx>
        <c:axId val="103613952"/>
        <c:scaling>
          <c:orientation val="minMax"/>
          <c:max val="100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612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Atlanta Public Schools 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>
                <a:solidFill>
                  <a:srgbClr val="00B050"/>
                </a:solidFill>
              </a:rPr>
              <a:t>Spring 2014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End</a:t>
            </a:r>
            <a:r>
              <a:rPr lang="en-US" baseline="0"/>
              <a:t> of Course Tests - </a:t>
            </a:r>
            <a:r>
              <a:rPr lang="en-US" baseline="0">
                <a:solidFill>
                  <a:srgbClr val="FF3300"/>
                </a:solidFill>
              </a:rPr>
              <a:t>Percent Meeting+Exceeding Standards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>
                <a:solidFill>
                  <a:srgbClr val="0000FF"/>
                </a:solidFill>
              </a:rPr>
              <a:t>Analytic Geometry</a:t>
            </a:r>
            <a:endParaRPr lang="en-US">
              <a:solidFill>
                <a:srgbClr val="0000FF"/>
              </a:solidFill>
            </a:endParaRPr>
          </a:p>
        </c:rich>
      </c:tx>
      <c:layout/>
      <c:spPr>
        <a:noFill/>
        <a:ln>
          <a:noFill/>
        </a:ln>
        <a:effectLst/>
      </c:spPr>
    </c:title>
    <c:view3D>
      <c:depthPercent val="100"/>
      <c:rAngAx val="1"/>
    </c:view3D>
    <c:floor>
      <c:spPr>
        <a:solidFill>
          <a:schemeClr val="tx1"/>
        </a:solidFill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gradFill flip="none" rotWithShape="1">
          <a:gsLst>
            <a:gs pos="86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16200000" scaled="1"/>
          <a:tileRect/>
        </a:gradFill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spPr>
            <a:solidFill>
              <a:srgbClr val="00B050"/>
            </a:solidFill>
            <a:ln>
              <a:noFill/>
            </a:ln>
            <a:effectLst/>
            <a:sp3d/>
          </c:spPr>
          <c:dPt>
            <c:idx val="3"/>
            <c:spPr>
              <a:solidFill>
                <a:srgbClr val="C00000"/>
              </a:solidFill>
              <a:ln>
                <a:noFill/>
              </a:ln>
              <a:effectLst/>
              <a:sp3d/>
            </c:spPr>
          </c:dPt>
          <c:dPt>
            <c:idx val="5"/>
            <c:spPr>
              <a:solidFill>
                <a:srgbClr val="0000FF"/>
              </a:solidFill>
              <a:ln>
                <a:noFill/>
              </a:ln>
              <a:effectLst/>
              <a:sp3d/>
            </c:spPr>
          </c:dPt>
          <c:dPt>
            <c:idx val="6"/>
          </c:dPt>
          <c:dPt>
            <c:idx val="8"/>
            <c:spPr>
              <a:solidFill>
                <a:schemeClr val="tx1"/>
              </a:solidFill>
              <a:ln>
                <a:noFill/>
              </a:ln>
              <a:effectLst/>
              <a:sp3d/>
            </c:spPr>
          </c:dPt>
          <c:dPt>
            <c:idx val="10"/>
          </c:dPt>
          <c:dPt>
            <c:idx val="11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AnGeo!$L$4:$L$28</c:f>
              <c:strCache>
                <c:ptCount val="25"/>
                <c:pt idx="0">
                  <c:v>DREW CHARTER</c:v>
                </c:pt>
                <c:pt idx="1">
                  <c:v>CARVER EC</c:v>
                </c:pt>
                <c:pt idx="2">
                  <c:v>NORTH ATLANTA </c:v>
                </c:pt>
                <c:pt idx="3">
                  <c:v>GRADY </c:v>
                </c:pt>
                <c:pt idx="4">
                  <c:v>Washington EC</c:v>
                </c:pt>
                <c:pt idx="5">
                  <c:v>Georgia</c:v>
                </c:pt>
                <c:pt idx="6">
                  <c:v>KIPP COLLEGIATE</c:v>
                </c:pt>
                <c:pt idx="7">
                  <c:v>B.E.S.T Academy</c:v>
                </c:pt>
                <c:pt idx="8">
                  <c:v>APS</c:v>
                </c:pt>
                <c:pt idx="9">
                  <c:v>THERRELL STEMS</c:v>
                </c:pt>
                <c:pt idx="10">
                  <c:v>Washington BFI</c:v>
                </c:pt>
                <c:pt idx="11">
                  <c:v>CSK YWLA </c:v>
                </c:pt>
                <c:pt idx="12">
                  <c:v>MAYS </c:v>
                </c:pt>
                <c:pt idx="13">
                  <c:v>CARVER Health</c:v>
                </c:pt>
                <c:pt idx="14">
                  <c:v>S ATL HEALTH </c:v>
                </c:pt>
                <c:pt idx="15">
                  <c:v>DOUGLASS </c:v>
                </c:pt>
                <c:pt idx="16">
                  <c:v>S ATL CAAD</c:v>
                </c:pt>
                <c:pt idx="17">
                  <c:v>S ATL LAW</c:v>
                </c:pt>
                <c:pt idx="18">
                  <c:v>JACKSON </c:v>
                </c:pt>
                <c:pt idx="19">
                  <c:v>Washington  HSN</c:v>
                </c:pt>
                <c:pt idx="20">
                  <c:v>THERRELL HSR</c:v>
                </c:pt>
                <c:pt idx="21">
                  <c:v>CARVER Arts</c:v>
                </c:pt>
                <c:pt idx="22">
                  <c:v>CARVER Tech</c:v>
                </c:pt>
                <c:pt idx="23">
                  <c:v>THERRELL LGPP</c:v>
                </c:pt>
                <c:pt idx="24">
                  <c:v>FORREST HILLS</c:v>
                </c:pt>
              </c:strCache>
            </c:strRef>
          </c:cat>
          <c:val>
            <c:numRef>
              <c:f>AnGeo!$T$4:$T$28</c:f>
              <c:numCache>
                <c:formatCode>#,##0</c:formatCode>
                <c:ptCount val="25"/>
                <c:pt idx="0">
                  <c:v>90.476190476190482</c:v>
                </c:pt>
                <c:pt idx="1">
                  <c:v>76.623376623376615</c:v>
                </c:pt>
                <c:pt idx="2">
                  <c:v>55.847953216374265</c:v>
                </c:pt>
                <c:pt idx="3">
                  <c:v>42.767295597484278</c:v>
                </c:pt>
                <c:pt idx="4">
                  <c:v>37.209302325581405</c:v>
                </c:pt>
                <c:pt idx="5">
                  <c:v>34.588721981589003</c:v>
                </c:pt>
                <c:pt idx="6">
                  <c:v>29.66101694915254</c:v>
                </c:pt>
                <c:pt idx="7">
                  <c:v>28.8135593220339</c:v>
                </c:pt>
                <c:pt idx="8">
                  <c:v>25.391370752195495</c:v>
                </c:pt>
                <c:pt idx="9">
                  <c:v>19.791666666666668</c:v>
                </c:pt>
                <c:pt idx="10">
                  <c:v>19.402985074626866</c:v>
                </c:pt>
                <c:pt idx="11">
                  <c:v>17.073170731707314</c:v>
                </c:pt>
                <c:pt idx="12">
                  <c:v>16.793893129770993</c:v>
                </c:pt>
                <c:pt idx="13">
                  <c:v>14.516129032258064</c:v>
                </c:pt>
                <c:pt idx="14">
                  <c:v>12.727272727272723</c:v>
                </c:pt>
                <c:pt idx="15">
                  <c:v>11.737089201877934</c:v>
                </c:pt>
                <c:pt idx="16">
                  <c:v>10.958904109589042</c:v>
                </c:pt>
                <c:pt idx="17">
                  <c:v>10.769230769230768</c:v>
                </c:pt>
                <c:pt idx="18">
                  <c:v>7.0270270270270263</c:v>
                </c:pt>
                <c:pt idx="19">
                  <c:v>6.25</c:v>
                </c:pt>
                <c:pt idx="20">
                  <c:v>5.4545454545454533</c:v>
                </c:pt>
                <c:pt idx="21">
                  <c:v>5.1282051282051286</c:v>
                </c:pt>
                <c:pt idx="22">
                  <c:v>4.2105263157894735</c:v>
                </c:pt>
                <c:pt idx="23">
                  <c:v>3.9215686274509798</c:v>
                </c:pt>
                <c:pt idx="24">
                  <c:v>0</c:v>
                </c:pt>
              </c:numCache>
            </c:numRef>
          </c:val>
          <c:shape val="cylinder"/>
          <c:extLst/>
        </c:ser>
        <c:dLbls/>
        <c:shape val="box"/>
        <c:axId val="75061888"/>
        <c:axId val="75063680"/>
        <c:axId val="0"/>
      </c:bar3DChart>
      <c:catAx>
        <c:axId val="7506188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063680"/>
        <c:crosses val="autoZero"/>
        <c:auto val="1"/>
        <c:lblAlgn val="ctr"/>
        <c:lblOffset val="100"/>
      </c:catAx>
      <c:valAx>
        <c:axId val="7506368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061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AP Math Course Data</a:t>
            </a:r>
          </a:p>
        </c:rich>
      </c:tx>
      <c:layout/>
      <c:spPr>
        <a:noFill/>
        <a:ln>
          <a:noFill/>
        </a:ln>
        <a:effectLst/>
      </c:spPr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AP Calculus AB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4.0999999999999996</c:v>
                </c:pt>
                <c:pt idx="1">
                  <c:v>3.2</c:v>
                </c:pt>
                <c:pt idx="2">
                  <c:v>4.4000000000000004</c:v>
                </c:pt>
                <c:pt idx="3">
                  <c:v>3.9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AP Calculus BC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4.2</c:v>
                </c:pt>
                <c:pt idx="1">
                  <c:v>4.0999999999999996</c:v>
                </c:pt>
                <c:pt idx="2">
                  <c:v>4.8</c:v>
                </c:pt>
                <c:pt idx="3">
                  <c:v>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AP Statistics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3.4</c:v>
                </c:pt>
                <c:pt idx="1">
                  <c:v>4</c:v>
                </c:pt>
                <c:pt idx="2">
                  <c:v>3.3</c:v>
                </c:pt>
                <c:pt idx="3">
                  <c:v>3.1</c:v>
                </c:pt>
              </c:numCache>
            </c:numRef>
          </c:val>
        </c:ser>
        <c:dLbls/>
        <c:gapWidth val="219"/>
        <c:overlap val="-27"/>
        <c:axId val="75079680"/>
        <c:axId val="75081216"/>
      </c:barChart>
      <c:catAx>
        <c:axId val="7507968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081216"/>
        <c:crosses val="autoZero"/>
        <c:auto val="1"/>
        <c:lblAlgn val="ctr"/>
        <c:lblOffset val="100"/>
      </c:catAx>
      <c:valAx>
        <c:axId val="7508121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079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6AB2A11-0466-451B-AA2A-B962B26A931D}" type="datetimeFigureOut">
              <a:rPr lang="en-US" smtClean="0"/>
              <a:pPr/>
              <a:t>4/23/2015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8F227F3-1142-4C4D-98E2-5FD91F375B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07961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pPr>
              <a:defRPr/>
            </a:pPr>
            <a:fld id="{EC5EFDB5-0758-473E-80AA-2BDA2FAFA221}" type="datetimeFigureOut">
              <a:rPr lang="en-US"/>
              <a:pPr>
                <a:defRPr/>
              </a:pPr>
              <a:t>4/23/2015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pPr>
              <a:defRPr/>
            </a:pPr>
            <a:fld id="{5664AB31-ACE4-4260-AC9D-D4005FDFCF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313305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64AB31-ACE4-4260-AC9D-D4005FDFCF9A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194657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9D157-0829-4A1B-89F1-DC57FF7ED2AA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147493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Grady</a:t>
            </a:r>
            <a:r>
              <a:rPr lang="en-US" baseline="0" dirty="0" smtClean="0"/>
              <a:t> is AP Scholar School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64AB31-ACE4-4260-AC9D-D4005FDFCF9A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43268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Times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Times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Times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Times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fld id="{AB666D83-5E11-413C-97B0-43A0B9A4A82C}" type="slidenum">
              <a:rPr lang="en-US" sz="1200"/>
              <a:pPr/>
              <a:t>6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28044849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64AB31-ACE4-4260-AC9D-D4005FDFCF9A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4607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2812E1-3FB8-47D0-B1FF-82AE0874D3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75274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B96A08-3B8C-415D-811E-91F99A6117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13234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924315-F0AA-4919-AD54-E8E65B3878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2421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590800"/>
            <a:ext cx="3810000" cy="3505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590800"/>
            <a:ext cx="3810000" cy="3505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370B17-11CF-4123-86AB-C9B21DA29B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5930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5E5DF6-3846-499B-92E0-CD0E72F390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1441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511529-62D2-4AF7-8340-3C983DF91D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4418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A3B966-9129-4DC0-B6B7-B53C5C9146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86510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CAD422-EE12-4D7C-9708-1D2190EC4B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90979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71D755-EAB6-4BBB-BDC2-77991727F1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36612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49F094-CEDC-487A-B3C1-0471D234DE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94284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295400"/>
            <a:ext cx="1943100" cy="4800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295400"/>
            <a:ext cx="5676900" cy="4800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F37430-52FA-4D2E-A31C-5A573447A1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07419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2954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590800"/>
            <a:ext cx="77724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46EFB396-BA97-4329-A784-C8DDBCE701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2"/>
          <p:cNvSpPr>
            <a:spLocks noGrp="1"/>
          </p:cNvSpPr>
          <p:nvPr>
            <p:ph type="ctrTitle"/>
          </p:nvPr>
        </p:nvSpPr>
        <p:spPr>
          <a:xfrm>
            <a:off x="1066800" y="152400"/>
            <a:ext cx="7772400" cy="1470025"/>
          </a:xfrm>
        </p:spPr>
        <p:txBody>
          <a:bodyPr/>
          <a:lstStyle/>
          <a:p>
            <a:r>
              <a:rPr lang="en-US" sz="3650" b="1" dirty="0" smtClean="0">
                <a:solidFill>
                  <a:srgbClr val="C00000"/>
                </a:solidFill>
                <a:latin typeface="Sylfaen" pitchFamily="18" charset="0"/>
              </a:rPr>
              <a:t>Grady High School </a:t>
            </a:r>
            <a:br>
              <a:rPr lang="en-US" sz="3650" b="1" dirty="0" smtClean="0">
                <a:solidFill>
                  <a:srgbClr val="C00000"/>
                </a:solidFill>
                <a:latin typeface="Sylfaen" pitchFamily="18" charset="0"/>
              </a:rPr>
            </a:br>
            <a:r>
              <a:rPr lang="en-US" sz="3650" b="1" dirty="0" smtClean="0">
                <a:solidFill>
                  <a:srgbClr val="C00000"/>
                </a:solidFill>
                <a:latin typeface="Sylfaen" pitchFamily="18" charset="0"/>
              </a:rPr>
              <a:t>Mathematics Department</a:t>
            </a:r>
            <a:r>
              <a:rPr lang="en-US" dirty="0" smtClean="0">
                <a:latin typeface="Sylfaen" pitchFamily="18" charset="0"/>
              </a:rPr>
              <a:t/>
            </a:r>
            <a:br>
              <a:rPr lang="en-US" dirty="0" smtClean="0">
                <a:latin typeface="Sylfaen" pitchFamily="18" charset="0"/>
              </a:rPr>
            </a:br>
            <a:endParaRPr lang="en-US" dirty="0" smtClean="0">
              <a:latin typeface="Sylfaen" pitchFamily="18" charset="0"/>
            </a:endParaRPr>
          </a:p>
        </p:txBody>
      </p:sp>
      <p:pic>
        <p:nvPicPr>
          <p:cNvPr id="1026" name="Picture 2" descr="Image result for Grady HS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37859" y="1450298"/>
            <a:ext cx="6171318" cy="4493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075" name="Subtitle 3"/>
          <p:cNvSpPr>
            <a:spLocks noGrp="1"/>
          </p:cNvSpPr>
          <p:nvPr>
            <p:ph type="subTitle" idx="1"/>
          </p:nvPr>
        </p:nvSpPr>
        <p:spPr>
          <a:xfrm>
            <a:off x="1637859" y="4191000"/>
            <a:ext cx="6400800" cy="1600200"/>
          </a:xfrm>
        </p:spPr>
        <p:txBody>
          <a:bodyPr/>
          <a:lstStyle/>
          <a:p>
            <a:endParaRPr lang="en-US" sz="2800" dirty="0" smtClean="0">
              <a:latin typeface="Sylfaen" pitchFamily="18" charset="0"/>
            </a:endParaRPr>
          </a:p>
          <a:p>
            <a:r>
              <a:rPr lang="en-US" sz="2800" b="1" dirty="0" smtClean="0">
                <a:solidFill>
                  <a:srgbClr val="FFFF00"/>
                </a:solidFill>
                <a:latin typeface="Sylfaen" pitchFamily="18" charset="0"/>
              </a:rPr>
              <a:t>Local School Council Meeting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March 2, 2014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898692" y="6027003"/>
            <a:ext cx="6705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/>
              <a:t>Presented by: Mr. Rives – Math Department Chair</a:t>
            </a:r>
          </a:p>
          <a:p>
            <a:r>
              <a:rPr lang="en-US" sz="1800" b="1" dirty="0"/>
              <a:t>	 </a:t>
            </a:r>
            <a:r>
              <a:rPr lang="en-US" sz="1800" b="1" dirty="0" smtClean="0"/>
              <a:t>       Dr. D. Stoner – Instructional Coach</a:t>
            </a:r>
          </a:p>
          <a:p>
            <a:r>
              <a:rPr lang="en-US" dirty="0"/>
              <a:t>	</a:t>
            </a:r>
            <a:r>
              <a:rPr lang="en-US" dirty="0" smtClean="0"/>
              <a:t>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04458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A3B966-9129-4DC0-B6B7-B53C5C91469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graphicFrame>
        <p:nvGraphicFramePr>
          <p:cNvPr id="3" name="Char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54051715"/>
              </p:ext>
            </p:extLst>
          </p:nvPr>
        </p:nvGraphicFramePr>
        <p:xfrm>
          <a:off x="257331" y="1106773"/>
          <a:ext cx="8229600" cy="57812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2286000" y="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3600" kern="0" dirty="0">
                <a:solidFill>
                  <a:srgbClr val="C00000"/>
                </a:solidFill>
              </a:rPr>
              <a:t>Coordinate Algebra</a:t>
            </a:r>
            <a:br>
              <a:rPr lang="en-US" sz="3600" kern="0" dirty="0">
                <a:solidFill>
                  <a:srgbClr val="C00000"/>
                </a:solidFill>
              </a:rPr>
            </a:br>
            <a:r>
              <a:rPr lang="en-US" sz="3600" kern="0" dirty="0">
                <a:solidFill>
                  <a:srgbClr val="C00000"/>
                </a:solidFill>
              </a:rPr>
              <a:t>Spring </a:t>
            </a:r>
            <a:r>
              <a:rPr lang="en-US" sz="3600" kern="0" dirty="0" smtClean="0">
                <a:solidFill>
                  <a:srgbClr val="C00000"/>
                </a:solidFill>
              </a:rPr>
              <a:t>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40287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7834" y="57149"/>
            <a:ext cx="6980732" cy="990600"/>
          </a:xfrm>
        </p:spPr>
        <p:txBody>
          <a:bodyPr/>
          <a:lstStyle/>
          <a:p>
            <a:r>
              <a:rPr lang="en-US" sz="3600" dirty="0" smtClean="0">
                <a:solidFill>
                  <a:srgbClr val="C00000"/>
                </a:solidFill>
              </a:rPr>
              <a:t>Coordinate Algebra</a:t>
            </a:r>
            <a:br>
              <a:rPr lang="en-US" sz="3600" dirty="0" smtClean="0">
                <a:solidFill>
                  <a:srgbClr val="C00000"/>
                </a:solidFill>
              </a:rPr>
            </a:br>
            <a:r>
              <a:rPr lang="en-US" sz="3600" dirty="0" smtClean="0">
                <a:solidFill>
                  <a:srgbClr val="C00000"/>
                </a:solidFill>
              </a:rPr>
              <a:t>Spring 2014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24000"/>
            <a:ext cx="7772400" cy="3505200"/>
          </a:xfrm>
        </p:spPr>
        <p:txBody>
          <a:bodyPr/>
          <a:lstStyle/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3074" name="Picture 2" descr="http://1.bp.blogspot.com/-KpymIC_YDfI/TkspqhU12xI/AAAAAAAAFgs/rlRwrV7LsYQ/s250/Grady%2BLogo%2B.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06884" y="57149"/>
            <a:ext cx="1333500" cy="102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Char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91245747"/>
              </p:ext>
            </p:extLst>
          </p:nvPr>
        </p:nvGraphicFramePr>
        <p:xfrm>
          <a:off x="434715" y="1371600"/>
          <a:ext cx="80772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13643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56453243"/>
              </p:ext>
            </p:extLst>
          </p:nvPr>
        </p:nvGraphicFramePr>
        <p:xfrm>
          <a:off x="609600" y="1417825"/>
          <a:ext cx="7848600" cy="5287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1219200" y="0"/>
            <a:ext cx="6980732" cy="9906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/>
              </a:defRPr>
            </a:lvl9pPr>
          </a:lstStyle>
          <a:p>
            <a:r>
              <a:rPr lang="en-US" sz="3600" kern="0" dirty="0" smtClean="0">
                <a:solidFill>
                  <a:srgbClr val="C00000"/>
                </a:solidFill>
              </a:rPr>
              <a:t>Analytic Geometry</a:t>
            </a:r>
            <a:br>
              <a:rPr lang="en-US" sz="3600" kern="0" dirty="0" smtClean="0">
                <a:solidFill>
                  <a:srgbClr val="C00000"/>
                </a:solidFill>
              </a:rPr>
            </a:br>
            <a:r>
              <a:rPr lang="en-US" sz="3600" kern="0" dirty="0" smtClean="0">
                <a:solidFill>
                  <a:srgbClr val="C00000"/>
                </a:solidFill>
              </a:rPr>
              <a:t>Spring 2014</a:t>
            </a:r>
            <a:endParaRPr lang="en-US" sz="3600" kern="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45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1236"/>
            <a:ext cx="7772400" cy="114300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AP Math Course Data</a:t>
            </a:r>
            <a:endParaRPr lang="en-US" dirty="0">
              <a:solidFill>
                <a:srgbClr val="C00000"/>
              </a:solidFill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235150967"/>
              </p:ext>
            </p:extLst>
          </p:nvPr>
        </p:nvGraphicFramePr>
        <p:xfrm>
          <a:off x="457200" y="1164236"/>
          <a:ext cx="8077200" cy="55413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3337080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title"/>
          </p:nvPr>
        </p:nvSpPr>
        <p:spPr>
          <a:xfrm>
            <a:off x="682052" y="304800"/>
            <a:ext cx="7772400" cy="1143000"/>
          </a:xfrm>
        </p:spPr>
        <p:txBody>
          <a:bodyPr/>
          <a:lstStyle/>
          <a:p>
            <a:r>
              <a:rPr lang="en-US" sz="4000" dirty="0" smtClean="0">
                <a:solidFill>
                  <a:srgbClr val="C00000"/>
                </a:solidFill>
              </a:rPr>
              <a:t>Continuous Improvement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6147" name="Content Placeholder 5"/>
          <p:cNvSpPr>
            <a:spLocks noGrp="1"/>
          </p:cNvSpPr>
          <p:nvPr>
            <p:ph idx="1"/>
          </p:nvPr>
        </p:nvSpPr>
        <p:spPr>
          <a:xfrm>
            <a:off x="533400" y="1295400"/>
            <a:ext cx="7772400" cy="4953000"/>
          </a:xfrm>
        </p:spPr>
        <p:txBody>
          <a:bodyPr/>
          <a:lstStyle/>
          <a:p>
            <a:r>
              <a:rPr lang="en-US" sz="3600" dirty="0" smtClean="0"/>
              <a:t>Vertical Teaming with Inman</a:t>
            </a:r>
          </a:p>
          <a:p>
            <a:r>
              <a:rPr lang="en-US" sz="3600" dirty="0" smtClean="0"/>
              <a:t>Generation Ready</a:t>
            </a:r>
          </a:p>
          <a:p>
            <a:r>
              <a:rPr lang="en-US" sz="3600" dirty="0" smtClean="0"/>
              <a:t>MRESA Courses</a:t>
            </a:r>
          </a:p>
          <a:p>
            <a:r>
              <a:rPr lang="en-US" sz="3600" dirty="0" smtClean="0"/>
              <a:t>Weekly Professional Learning Communities (PLC’s) </a:t>
            </a:r>
          </a:p>
        </p:txBody>
      </p:sp>
      <p:pic>
        <p:nvPicPr>
          <p:cNvPr id="4098" name="Picture 2" descr="http://1.bp.blogspot.com/-KpymIC_YDfI/TkspqhU12xI/AAAAAAAAFgs/rlRwrV7LsYQ/s250/Grady%2BLogo%2B.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39050" y="57150"/>
            <a:ext cx="1333500" cy="102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7772400" cy="114300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Interventions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5813" y="1600200"/>
            <a:ext cx="7772400" cy="3505200"/>
          </a:xfrm>
        </p:spPr>
        <p:txBody>
          <a:bodyPr/>
          <a:lstStyle/>
          <a:p>
            <a:r>
              <a:rPr lang="en-US" dirty="0" smtClean="0"/>
              <a:t>ALEKS – All Support Classes</a:t>
            </a:r>
          </a:p>
          <a:p>
            <a:r>
              <a:rPr lang="en-US" dirty="0" err="1" smtClean="0"/>
              <a:t>Edgenuity</a:t>
            </a:r>
            <a:r>
              <a:rPr lang="en-US" dirty="0" smtClean="0"/>
              <a:t> – Unit Recovery</a:t>
            </a:r>
          </a:p>
          <a:p>
            <a:r>
              <a:rPr lang="en-US" dirty="0" smtClean="0"/>
              <a:t>Tutorials – All Math Teachers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86904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0"/>
            <a:ext cx="77724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Math Teacher Support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47800"/>
            <a:ext cx="7772400" cy="3505200"/>
          </a:xfrm>
        </p:spPr>
        <p:txBody>
          <a:bodyPr/>
          <a:lstStyle/>
          <a:p>
            <a:r>
              <a:rPr lang="en-US" dirty="0" smtClean="0"/>
              <a:t>Monthly Department Meetings</a:t>
            </a:r>
          </a:p>
          <a:p>
            <a:r>
              <a:rPr lang="en-US" dirty="0" smtClean="0"/>
              <a:t>Faculty School-Wide Meetings</a:t>
            </a:r>
          </a:p>
          <a:p>
            <a:r>
              <a:rPr lang="en-US" dirty="0" smtClean="0"/>
              <a:t>Cluster Teachers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39904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2939" y="-31102"/>
            <a:ext cx="7772400" cy="114300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Integrated Versus Discrete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14728" y="1099534"/>
            <a:ext cx="8534400" cy="23622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The Georgia Department of Education is allowing districts to decide whether to remain with the integrated standards or to switch to the discrete standards</a:t>
            </a:r>
            <a:r>
              <a:rPr lang="en-US" sz="2800" dirty="0" smtClean="0"/>
              <a:t>.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b="1" u="sng" dirty="0"/>
              <a:t>CCGPS</a:t>
            </a:r>
            <a:r>
              <a:rPr lang="en-US" dirty="0"/>
              <a:t>: </a:t>
            </a:r>
            <a:r>
              <a:rPr lang="en-US" b="1" dirty="0"/>
              <a:t>discrete studies </a:t>
            </a:r>
            <a:r>
              <a:rPr lang="en-US" dirty="0"/>
              <a:t>of algebra and geometry with connectivity by linking algebra and geometry in each of the three </a:t>
            </a:r>
            <a:r>
              <a:rPr lang="en-US" dirty="0" smtClean="0"/>
              <a:t>courses</a:t>
            </a:r>
            <a:endParaRPr lang="en-US" dirty="0"/>
          </a:p>
          <a:p>
            <a:r>
              <a:rPr lang="en-US" b="1" u="sng" dirty="0" smtClean="0"/>
              <a:t>Proposed Traditional</a:t>
            </a:r>
            <a:r>
              <a:rPr lang="en-US" dirty="0" smtClean="0"/>
              <a:t>: </a:t>
            </a:r>
            <a:r>
              <a:rPr lang="en-US" b="1" dirty="0" smtClean="0"/>
              <a:t>discrete </a:t>
            </a:r>
            <a:r>
              <a:rPr lang="en-US" b="1" dirty="0"/>
              <a:t>studies </a:t>
            </a:r>
            <a:r>
              <a:rPr lang="en-US" dirty="0"/>
              <a:t>of algebra in two courses and a discrete study of geometry in one course.</a:t>
            </a:r>
          </a:p>
        </p:txBody>
      </p:sp>
      <p:pic>
        <p:nvPicPr>
          <p:cNvPr id="5124" name="Picture 4" descr="http://resources.georgiamath.org/file.php/1/GADOE_Logo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32414" y="5580244"/>
            <a:ext cx="1816714" cy="1277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42008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802"/>
            <a:ext cx="7772400" cy="114300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Next Steps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2026" y="1295400"/>
            <a:ext cx="7772400" cy="3505200"/>
          </a:xfrm>
        </p:spPr>
        <p:txBody>
          <a:bodyPr/>
          <a:lstStyle/>
          <a:p>
            <a:r>
              <a:rPr lang="en-US" sz="3600" dirty="0" smtClean="0"/>
              <a:t>Continuous Professional Development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- </a:t>
            </a:r>
            <a:r>
              <a:rPr lang="en-US" sz="2800" dirty="0" smtClean="0"/>
              <a:t>Greater emphasis on data analysis with      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   common assessment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 -  Practicing with constructed response  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  using template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 - More frequent opportunities for students  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  to assess on computers (constructed      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  response).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2" descr="http://1.bp.blogspot.com/-KpymIC_YDfI/TkspqhU12xI/AAAAAAAAFgs/rlRwrV7LsYQ/s250/Grady%2BLogo%2B.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39050" y="57150"/>
            <a:ext cx="1333500" cy="102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5881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308" y="2362200"/>
            <a:ext cx="7772400" cy="1143000"/>
          </a:xfrm>
        </p:spPr>
        <p:txBody>
          <a:bodyPr/>
          <a:lstStyle/>
          <a:p>
            <a:r>
              <a:rPr lang="en-US" sz="7200" dirty="0" smtClean="0"/>
              <a:t>Questions????</a:t>
            </a:r>
            <a:endParaRPr lang="en-US" sz="7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B96A08-3B8C-415D-811E-91F99A61171E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8346973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49DEAF8A3A23544A93EC73CA9BCBAD1" ma:contentTypeVersion="0" ma:contentTypeDescription="Create a new document." ma:contentTypeScope="" ma:versionID="d44c4a02d3072ad1553f24f6726701e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C09F615-C155-4B5F-B30A-6B83FA14BCE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D7272CA-9FBA-4631-8C23-2129CB085743}">
  <ds:schemaRefs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A08C235D-D05A-4CDF-ADD6-2EF8DE0CEB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3247</TotalTime>
  <Words>240</Words>
  <Application>Microsoft Office PowerPoint</Application>
  <PresentationFormat>On-screen Show (4:3)</PresentationFormat>
  <Paragraphs>476</Paragraphs>
  <Slides>11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Blank Presentation</vt:lpstr>
      <vt:lpstr>Grady High School  Mathematics Department </vt:lpstr>
      <vt:lpstr>Slide 2</vt:lpstr>
      <vt:lpstr>Coordinate Algebra Spring 2014</vt:lpstr>
      <vt:lpstr>Slide 4</vt:lpstr>
      <vt:lpstr>AP Math Course Data</vt:lpstr>
      <vt:lpstr>Continuous Improvement </vt:lpstr>
      <vt:lpstr>Interventions </vt:lpstr>
      <vt:lpstr>Math Teacher Support</vt:lpstr>
      <vt:lpstr>Integrated Versus Discrete</vt:lpstr>
      <vt:lpstr>Next Steps</vt:lpstr>
      <vt:lpstr>Questions????</vt:lpstr>
    </vt:vector>
  </TitlesOfParts>
  <Company>atlanta public school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APS</dc:creator>
  <cp:lastModifiedBy>Sharon Bray</cp:lastModifiedBy>
  <cp:revision>247</cp:revision>
  <cp:lastPrinted>2015-03-02T20:18:09Z</cp:lastPrinted>
  <dcterms:created xsi:type="dcterms:W3CDTF">2008-07-01T12:20:37Z</dcterms:created>
  <dcterms:modified xsi:type="dcterms:W3CDTF">2015-04-23T09:51:02Z</dcterms:modified>
</cp:coreProperties>
</file>