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266" r:id="rId4"/>
    <p:sldId id="273" r:id="rId5"/>
    <p:sldId id="267" r:id="rId6"/>
    <p:sldId id="269" r:id="rId7"/>
    <p:sldId id="270" r:id="rId8"/>
    <p:sldId id="271" r:id="rId9"/>
    <p:sldId id="276" r:id="rId10"/>
    <p:sldId id="274" r:id="rId11"/>
    <p:sldId id="265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66CCFF"/>
    <a:srgbClr val="000000"/>
    <a:srgbClr val="00CC99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3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Relationship Id="rId2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C35AC433-EEF5-D34F-B0BC-2B97067317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053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5C066-AE93-BF4A-8672-0B9B033102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412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FC81C-92F2-D74C-96BA-C90B719FE6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293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5086A-666C-CE4E-A863-5F3DB742FC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64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2C550-4FF3-854C-ACCD-FBF45A1271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29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BDC32-D8EC-D046-B1AB-C6D616A7E1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262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3F535-E755-B14B-A58B-11BADF8CA7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010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E5504-7534-1347-AB00-2721CDB9AD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625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7E690-EB84-594E-A0F4-3FAB921D4F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209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C5004-5E1C-2E43-B0B0-814140D4C7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24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085F2-A01F-AE4D-85DD-31CAE22E5C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623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4FB42-56E8-8043-8150-87161F006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24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D251B-BDDE-8848-B214-9123B3EC24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43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fld id="{B50DA171-EA97-E646-BEBA-DF9F972A62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4" Type="http://schemas.openxmlformats.org/officeDocument/2006/relationships/oleObject" Target="../embeddings/oleObject3.bin"/><Relationship Id="rId5" Type="http://schemas.openxmlformats.org/officeDocument/2006/relationships/image" Target="../media/image5.emf"/><Relationship Id="rId6" Type="http://schemas.openxmlformats.org/officeDocument/2006/relationships/oleObject" Target="../embeddings/oleObject4.bin"/><Relationship Id="rId7" Type="http://schemas.openxmlformats.org/officeDocument/2006/relationships/image" Target="../media/image6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4" Type="http://schemas.openxmlformats.org/officeDocument/2006/relationships/oleObject" Target="../embeddings/oleObject5.bin"/><Relationship Id="rId5" Type="http://schemas.openxmlformats.org/officeDocument/2006/relationships/image" Target="../media/image8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4" Type="http://schemas.openxmlformats.org/officeDocument/2006/relationships/oleObject" Target="../embeddings/oleObject6.bin"/><Relationship Id="rId5" Type="http://schemas.openxmlformats.org/officeDocument/2006/relationships/image" Target="../media/image10.emf"/><Relationship Id="rId6" Type="http://schemas.openxmlformats.org/officeDocument/2006/relationships/oleObject" Target="../embeddings/oleObject7.bin"/><Relationship Id="rId7" Type="http://schemas.openxmlformats.org/officeDocument/2006/relationships/image" Target="../media/image11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3.e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14.emf"/><Relationship Id="rId7" Type="http://schemas.openxmlformats.org/officeDocument/2006/relationships/image" Target="../media/image15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latin typeface="Harrington" charset="0"/>
                <a:cs typeface="+mj-cs"/>
              </a:rPr>
              <a:t>Today in Pre-Calculus</a:t>
            </a:r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latin typeface="Harrington" charset="0"/>
                <a:cs typeface="+mn-cs"/>
              </a:rPr>
              <a:t>Go over </a:t>
            </a:r>
            <a:r>
              <a:rPr lang="en-US" b="1" dirty="0" smtClean="0">
                <a:latin typeface="Harrington" charset="0"/>
                <a:cs typeface="+mn-cs"/>
              </a:rPr>
              <a:t>homework</a:t>
            </a:r>
          </a:p>
          <a:p>
            <a:pPr eaLnBrk="1" hangingPunct="1">
              <a:defRPr/>
            </a:pPr>
            <a:r>
              <a:rPr lang="en-US" b="1" dirty="0" smtClean="0">
                <a:latin typeface="Harrington" charset="0"/>
                <a:cs typeface="+mn-cs"/>
              </a:rPr>
              <a:t>Need a calculator</a:t>
            </a:r>
            <a:endParaRPr lang="en-US" b="1" dirty="0">
              <a:latin typeface="Harrington" charset="0"/>
              <a:cs typeface="+mn-cs"/>
            </a:endParaRPr>
          </a:p>
          <a:p>
            <a:pPr eaLnBrk="1" hangingPunct="1">
              <a:defRPr/>
            </a:pPr>
            <a:r>
              <a:rPr lang="en-US" b="1" dirty="0">
                <a:latin typeface="Harrington" charset="0"/>
                <a:cs typeface="+mn-cs"/>
              </a:rPr>
              <a:t>Notes: </a:t>
            </a:r>
            <a:r>
              <a:rPr lang="en-US" b="1" dirty="0" smtClean="0">
                <a:latin typeface="Harrington" charset="0"/>
                <a:cs typeface="+mn-cs"/>
              </a:rPr>
              <a:t>Increasing/Decreasing and </a:t>
            </a:r>
            <a:r>
              <a:rPr lang="en-US" b="1" dirty="0" err="1" smtClean="0">
                <a:latin typeface="Harrington" charset="0"/>
                <a:cs typeface="+mn-cs"/>
              </a:rPr>
              <a:t>Extrema</a:t>
            </a:r>
            <a:endParaRPr lang="en-US" b="1" dirty="0">
              <a:latin typeface="Harrington" charset="0"/>
              <a:cs typeface="+mn-cs"/>
            </a:endParaRPr>
          </a:p>
          <a:p>
            <a:pPr eaLnBrk="1" hangingPunct="1">
              <a:defRPr/>
            </a:pPr>
            <a:r>
              <a:rPr lang="en-US" b="1" dirty="0" smtClean="0">
                <a:latin typeface="Harrington" charset="0"/>
                <a:cs typeface="+mn-cs"/>
              </a:rPr>
              <a:t>Homework</a:t>
            </a:r>
            <a:endParaRPr lang="en-US" b="1" dirty="0">
              <a:latin typeface="Harrington" charset="0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j-cs"/>
              </a:rPr>
              <a:t>Extrema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n-cs"/>
              </a:rPr>
              <a:t>Definition: The peaks and valleys where a graph changes from increasing to decreasing or vice versa.</a:t>
            </a:r>
          </a:p>
          <a:p>
            <a:pPr eaLnBrk="1" hangingPunct="1">
              <a:defRPr/>
            </a:pPr>
            <a:r>
              <a:rPr lang="en-US">
                <a:latin typeface="Arial" charset="0"/>
                <a:cs typeface="+mn-cs"/>
              </a:rPr>
              <a:t>Types: Minima and Maxima</a:t>
            </a:r>
          </a:p>
          <a:p>
            <a:pPr eaLnBrk="1" hangingPunct="1">
              <a:buFontTx/>
              <a:buNone/>
              <a:defRPr/>
            </a:pPr>
            <a:r>
              <a:rPr lang="en-US">
                <a:latin typeface="Arial" charset="0"/>
                <a:cs typeface="+mn-cs"/>
              </a:rPr>
              <a:t>			Local (relative) and absolute</a:t>
            </a:r>
          </a:p>
          <a:p>
            <a:pPr eaLnBrk="1" hangingPunct="1">
              <a:buFontTx/>
              <a:buNone/>
              <a:defRPr/>
            </a:pPr>
            <a:endParaRPr lang="en-US">
              <a:latin typeface="Arial" charset="0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j-cs"/>
              </a:rPr>
              <a:t>Local (or relative) extrema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8382000" cy="5334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n-cs"/>
              </a:rPr>
              <a:t>A local maximum for a function </a:t>
            </a:r>
            <a:r>
              <a:rPr lang="en-US" i="1">
                <a:latin typeface="Arial" charset="0"/>
                <a:cs typeface="+mn-cs"/>
              </a:rPr>
              <a:t>f</a:t>
            </a:r>
            <a:r>
              <a:rPr lang="en-US">
                <a:latin typeface="Arial" charset="0"/>
                <a:cs typeface="+mn-cs"/>
              </a:rPr>
              <a:t>, is a value </a:t>
            </a:r>
            <a:r>
              <a:rPr lang="en-US" i="1">
                <a:latin typeface="Arial" charset="0"/>
                <a:cs typeface="+mn-cs"/>
              </a:rPr>
              <a:t>f(c)</a:t>
            </a:r>
            <a:r>
              <a:rPr lang="en-US">
                <a:latin typeface="Arial" charset="0"/>
                <a:cs typeface="+mn-cs"/>
              </a:rPr>
              <a:t> that is greater than or equal to the range values of </a:t>
            </a:r>
            <a:r>
              <a:rPr lang="en-US" i="1">
                <a:latin typeface="Arial" charset="0"/>
                <a:cs typeface="+mn-cs"/>
              </a:rPr>
              <a:t>f</a:t>
            </a:r>
            <a:r>
              <a:rPr lang="en-US">
                <a:latin typeface="Arial" charset="0"/>
                <a:cs typeface="+mn-cs"/>
              </a:rPr>
              <a:t> on some open interval containing c. </a:t>
            </a:r>
          </a:p>
          <a:p>
            <a:pPr eaLnBrk="1" hangingPunct="1">
              <a:defRPr/>
            </a:pPr>
            <a:r>
              <a:rPr lang="en-US">
                <a:latin typeface="Arial" charset="0"/>
                <a:cs typeface="+mn-cs"/>
              </a:rPr>
              <a:t>A local minimum for a function </a:t>
            </a:r>
            <a:r>
              <a:rPr lang="en-US" i="1">
                <a:latin typeface="Arial" charset="0"/>
                <a:cs typeface="+mn-cs"/>
              </a:rPr>
              <a:t>f</a:t>
            </a:r>
            <a:r>
              <a:rPr lang="en-US">
                <a:latin typeface="Arial" charset="0"/>
                <a:cs typeface="+mn-cs"/>
              </a:rPr>
              <a:t>, is a value </a:t>
            </a:r>
            <a:r>
              <a:rPr lang="en-US" i="1">
                <a:latin typeface="Arial" charset="0"/>
                <a:cs typeface="+mn-cs"/>
              </a:rPr>
              <a:t>f(c)</a:t>
            </a:r>
            <a:r>
              <a:rPr lang="en-US">
                <a:latin typeface="Arial" charset="0"/>
                <a:cs typeface="+mn-cs"/>
              </a:rPr>
              <a:t> that is less than or equal to the range values of </a:t>
            </a:r>
            <a:r>
              <a:rPr lang="en-US" i="1">
                <a:latin typeface="Arial" charset="0"/>
                <a:cs typeface="+mn-cs"/>
              </a:rPr>
              <a:t>f</a:t>
            </a:r>
            <a:r>
              <a:rPr lang="en-US">
                <a:latin typeface="Arial" charset="0"/>
                <a:cs typeface="+mn-cs"/>
              </a:rPr>
              <a:t> on some open interval containing c.</a:t>
            </a:r>
          </a:p>
          <a:p>
            <a:pPr eaLnBrk="1" hangingPunct="1">
              <a:buFontTx/>
              <a:buNone/>
              <a:defRPr/>
            </a:pPr>
            <a:endParaRPr lang="en-US">
              <a:latin typeface="Arial" charset="0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Arial" charset="0"/>
                <a:cs typeface="+mj-cs"/>
              </a:rPr>
              <a:t>Absolute </a:t>
            </a:r>
            <a:r>
              <a:rPr lang="en-US" dirty="0" err="1">
                <a:latin typeface="Arial" charset="0"/>
                <a:cs typeface="+mj-cs"/>
              </a:rPr>
              <a:t>extrema</a:t>
            </a:r>
            <a:endParaRPr lang="en-US" dirty="0">
              <a:latin typeface="Arial" charset="0"/>
              <a:cs typeface="+mj-cs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8382000" cy="5334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n-cs"/>
              </a:rPr>
              <a:t>An absolute maximum for a function </a:t>
            </a:r>
            <a:r>
              <a:rPr lang="en-US" i="1">
                <a:latin typeface="Arial" charset="0"/>
                <a:cs typeface="+mn-cs"/>
              </a:rPr>
              <a:t>f</a:t>
            </a:r>
            <a:r>
              <a:rPr lang="en-US">
                <a:latin typeface="Arial" charset="0"/>
                <a:cs typeface="+mn-cs"/>
              </a:rPr>
              <a:t>, is a value </a:t>
            </a:r>
            <a:r>
              <a:rPr lang="en-US" i="1">
                <a:latin typeface="Arial" charset="0"/>
                <a:cs typeface="+mn-cs"/>
              </a:rPr>
              <a:t>f(c)</a:t>
            </a:r>
            <a:r>
              <a:rPr lang="en-US">
                <a:latin typeface="Arial" charset="0"/>
                <a:cs typeface="+mn-cs"/>
              </a:rPr>
              <a:t> that is greater than or equal to ALL of the range values of </a:t>
            </a:r>
            <a:r>
              <a:rPr lang="en-US" i="1">
                <a:latin typeface="Arial" charset="0"/>
                <a:cs typeface="+mn-cs"/>
              </a:rPr>
              <a:t>f</a:t>
            </a:r>
            <a:r>
              <a:rPr lang="en-US">
                <a:latin typeface="Arial" charset="0"/>
                <a:cs typeface="+mn-cs"/>
              </a:rPr>
              <a:t>. </a:t>
            </a:r>
          </a:p>
          <a:p>
            <a:pPr eaLnBrk="1" hangingPunct="1">
              <a:defRPr/>
            </a:pPr>
            <a:r>
              <a:rPr lang="en-US">
                <a:latin typeface="Arial" charset="0"/>
                <a:cs typeface="+mn-cs"/>
              </a:rPr>
              <a:t>An absolute minimum for a function </a:t>
            </a:r>
            <a:r>
              <a:rPr lang="en-US" i="1">
                <a:latin typeface="Arial" charset="0"/>
                <a:cs typeface="+mn-cs"/>
              </a:rPr>
              <a:t>f</a:t>
            </a:r>
            <a:r>
              <a:rPr lang="en-US">
                <a:latin typeface="Arial" charset="0"/>
                <a:cs typeface="+mn-cs"/>
              </a:rPr>
              <a:t>, is a value </a:t>
            </a:r>
            <a:r>
              <a:rPr lang="en-US" i="1">
                <a:latin typeface="Arial" charset="0"/>
                <a:cs typeface="+mn-cs"/>
              </a:rPr>
              <a:t>f(c)</a:t>
            </a:r>
            <a:r>
              <a:rPr lang="en-US">
                <a:latin typeface="Arial" charset="0"/>
                <a:cs typeface="+mn-cs"/>
              </a:rPr>
              <a:t> that is less than or equal to ALL of the range values of </a:t>
            </a:r>
            <a:r>
              <a:rPr lang="en-US" i="1">
                <a:latin typeface="Arial" charset="0"/>
                <a:cs typeface="+mn-cs"/>
              </a:rPr>
              <a:t>f.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j-cs"/>
              </a:rPr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382000" cy="53340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dirty="0">
                <a:latin typeface="Arial" charset="0"/>
                <a:cs typeface="+mn-cs"/>
              </a:rPr>
              <a:t>Relative minimum of </a:t>
            </a:r>
          </a:p>
          <a:p>
            <a:pPr eaLnBrk="1" hangingPunct="1">
              <a:buFontTx/>
              <a:buNone/>
              <a:defRPr/>
            </a:pPr>
            <a:r>
              <a:rPr lang="en-US" dirty="0">
                <a:latin typeface="Arial" charset="0"/>
                <a:cs typeface="+mn-cs"/>
              </a:rPr>
              <a:t>	-</a:t>
            </a:r>
            <a:r>
              <a:rPr lang="en-US" dirty="0" smtClean="0">
                <a:latin typeface="Arial" charset="0"/>
                <a:cs typeface="+mn-cs"/>
              </a:rPr>
              <a:t>10.752 </a:t>
            </a:r>
            <a:r>
              <a:rPr lang="en-US" dirty="0">
                <a:latin typeface="Arial" charset="0"/>
                <a:cs typeface="+mn-cs"/>
              </a:rPr>
              <a:t>at x = -</a:t>
            </a:r>
            <a:r>
              <a:rPr lang="en-US" dirty="0" smtClean="0">
                <a:latin typeface="Arial" charset="0"/>
                <a:cs typeface="+mn-cs"/>
              </a:rPr>
              <a:t>2.563</a:t>
            </a:r>
            <a:endParaRPr lang="en-US" dirty="0">
              <a:latin typeface="Arial" charset="0"/>
              <a:cs typeface="+mn-cs"/>
            </a:endParaRPr>
          </a:p>
          <a:p>
            <a:pPr eaLnBrk="1" hangingPunct="1">
              <a:buFontTx/>
              <a:buNone/>
              <a:defRPr/>
            </a:pPr>
            <a:r>
              <a:rPr lang="en-US" dirty="0">
                <a:latin typeface="Arial" charset="0"/>
                <a:cs typeface="+mn-cs"/>
              </a:rPr>
              <a:t>Relative max of </a:t>
            </a:r>
          </a:p>
          <a:p>
            <a:pPr eaLnBrk="1" hangingPunct="1">
              <a:buFontTx/>
              <a:buNone/>
              <a:defRPr/>
            </a:pPr>
            <a:r>
              <a:rPr lang="en-US" dirty="0">
                <a:latin typeface="Arial" charset="0"/>
                <a:cs typeface="+mn-cs"/>
              </a:rPr>
              <a:t>	</a:t>
            </a:r>
            <a:r>
              <a:rPr lang="en-US" dirty="0" smtClean="0">
                <a:latin typeface="Arial" charset="0"/>
                <a:cs typeface="+mn-cs"/>
              </a:rPr>
              <a:t>38.603 </a:t>
            </a:r>
            <a:r>
              <a:rPr lang="en-US" dirty="0">
                <a:latin typeface="Arial" charset="0"/>
                <a:cs typeface="+mn-cs"/>
              </a:rPr>
              <a:t>	at x = -</a:t>
            </a:r>
            <a:r>
              <a:rPr lang="en-US" dirty="0" smtClean="0">
                <a:latin typeface="Arial" charset="0"/>
                <a:cs typeface="+mn-cs"/>
              </a:rPr>
              <a:t>0.401</a:t>
            </a:r>
            <a:endParaRPr lang="en-US" dirty="0">
              <a:latin typeface="Arial" charset="0"/>
              <a:cs typeface="+mn-cs"/>
            </a:endParaRPr>
          </a:p>
          <a:p>
            <a:pPr eaLnBrk="1" hangingPunct="1">
              <a:buFontTx/>
              <a:buNone/>
              <a:defRPr/>
            </a:pPr>
            <a:r>
              <a:rPr lang="en-US" dirty="0">
                <a:latin typeface="Arial" charset="0"/>
                <a:cs typeface="+mn-cs"/>
              </a:rPr>
              <a:t>Absolute min of </a:t>
            </a:r>
          </a:p>
          <a:p>
            <a:pPr eaLnBrk="1" hangingPunct="1">
              <a:buFontTx/>
              <a:buNone/>
              <a:defRPr/>
            </a:pPr>
            <a:r>
              <a:rPr lang="en-US" dirty="0">
                <a:latin typeface="Arial" charset="0"/>
                <a:cs typeface="+mn-cs"/>
              </a:rPr>
              <a:t>	-</a:t>
            </a:r>
            <a:r>
              <a:rPr lang="en-US" dirty="0" smtClean="0">
                <a:latin typeface="Arial" charset="0"/>
                <a:cs typeface="+mn-cs"/>
              </a:rPr>
              <a:t>42.938 </a:t>
            </a:r>
            <a:r>
              <a:rPr lang="en-US" dirty="0">
                <a:latin typeface="Arial" charset="0"/>
                <a:cs typeface="+mn-cs"/>
              </a:rPr>
              <a:t>at x = </a:t>
            </a:r>
            <a:r>
              <a:rPr lang="en-US" dirty="0" smtClean="0">
                <a:latin typeface="Arial" charset="0"/>
                <a:cs typeface="+mn-cs"/>
              </a:rPr>
              <a:t>2.217</a:t>
            </a:r>
          </a:p>
          <a:p>
            <a:pPr eaLnBrk="1" hangingPunct="1">
              <a:buFontTx/>
              <a:buNone/>
              <a:defRPr/>
            </a:pPr>
            <a:r>
              <a:rPr lang="en-US" dirty="0" smtClean="0">
                <a:latin typeface="Arial" charset="0"/>
                <a:cs typeface="+mn-cs"/>
              </a:rPr>
              <a:t>Decreasing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Arial" charset="0"/>
              <a:cs typeface="+mn-cs"/>
            </a:endParaRPr>
          </a:p>
          <a:p>
            <a:pPr eaLnBrk="1" hangingPunct="1">
              <a:buFontTx/>
              <a:buNone/>
              <a:defRPr/>
            </a:pPr>
            <a:r>
              <a:rPr lang="en-US" dirty="0" smtClean="0">
                <a:latin typeface="Arial" charset="0"/>
                <a:cs typeface="+mn-cs"/>
              </a:rPr>
              <a:t>Increasing  </a:t>
            </a:r>
            <a:endParaRPr lang="en-US" dirty="0">
              <a:latin typeface="Arial" charset="0"/>
              <a:cs typeface="+mn-cs"/>
            </a:endParaRPr>
          </a:p>
        </p:txBody>
      </p:sp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143000"/>
            <a:ext cx="3436938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2589508"/>
              </p:ext>
            </p:extLst>
          </p:nvPr>
        </p:nvGraphicFramePr>
        <p:xfrm>
          <a:off x="1219199" y="5257800"/>
          <a:ext cx="47339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7" name="Equation" r:id="rId4" imgW="1803400" imgH="203200" progId="Equation.DSMT4">
                  <p:embed/>
                </p:oleObj>
              </mc:Choice>
              <mc:Fallback>
                <p:oleObj name="Equation" r:id="rId4" imgW="18034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19199" y="5257800"/>
                        <a:ext cx="4733925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3334444"/>
              </p:ext>
            </p:extLst>
          </p:nvPr>
        </p:nvGraphicFramePr>
        <p:xfrm>
          <a:off x="2590800" y="5975350"/>
          <a:ext cx="4264025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8" name="Equation" r:id="rId6" imgW="1727200" imgH="203200" progId="Equation.DSMT4">
                  <p:embed/>
                </p:oleObj>
              </mc:Choice>
              <mc:Fallback>
                <p:oleObj name="Equation" r:id="rId6" imgW="17272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590800" y="5975350"/>
                        <a:ext cx="4264025" cy="501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j-cs"/>
              </a:rPr>
              <a:t>Example 1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382000" cy="53340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dirty="0">
                <a:latin typeface="Arial" charset="0"/>
                <a:cs typeface="+mn-cs"/>
              </a:rPr>
              <a:t>Absolute minimum of -1.688 at x = -</a:t>
            </a:r>
            <a:r>
              <a:rPr lang="en-US" dirty="0" smtClean="0">
                <a:latin typeface="Arial" charset="0"/>
                <a:cs typeface="+mn-cs"/>
              </a:rPr>
              <a:t>1.500</a:t>
            </a:r>
            <a:endParaRPr lang="en-US" dirty="0">
              <a:latin typeface="Arial" charset="0"/>
              <a:cs typeface="Arial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smtClean="0">
                <a:latin typeface="Arial" charset="0"/>
                <a:cs typeface="Arial" charset="0"/>
              </a:rPr>
              <a:t>Decreasing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smtClean="0">
                <a:latin typeface="Arial" charset="0"/>
                <a:cs typeface="Arial" charset="0"/>
              </a:rPr>
              <a:t>Increasing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pic>
        <p:nvPicPr>
          <p:cNvPr id="8196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801813"/>
            <a:ext cx="4876800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8421030"/>
              </p:ext>
            </p:extLst>
          </p:nvPr>
        </p:nvGraphicFramePr>
        <p:xfrm>
          <a:off x="920750" y="2362200"/>
          <a:ext cx="2408238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2" name="Equation" r:id="rId4" imgW="825500" imgH="228600" progId="Equation.DSMT4">
                  <p:embed/>
                </p:oleObj>
              </mc:Choice>
              <mc:Fallback>
                <p:oleObj name="Equation" r:id="rId4" imgW="8255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20750" y="2362200"/>
                        <a:ext cx="2408238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7998597"/>
              </p:ext>
            </p:extLst>
          </p:nvPr>
        </p:nvGraphicFramePr>
        <p:xfrm>
          <a:off x="1066800" y="3581400"/>
          <a:ext cx="1805781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3" name="Equation" r:id="rId6" imgW="635000" imgH="203200" progId="Equation.DSMT4">
                  <p:embed/>
                </p:oleObj>
              </mc:Choice>
              <mc:Fallback>
                <p:oleObj name="Equation" r:id="rId6" imgW="6350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66800" y="3581400"/>
                        <a:ext cx="1805781" cy="57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j-cs"/>
              </a:rPr>
              <a:t>Example 2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19200"/>
            <a:ext cx="8610600" cy="53340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dirty="0">
                <a:latin typeface="Arial" charset="0"/>
                <a:cs typeface="+mn-cs"/>
              </a:rPr>
              <a:t>Local maximum of 9.481 at x = -1.667</a:t>
            </a:r>
          </a:p>
          <a:p>
            <a:pPr eaLnBrk="1" hangingPunct="1">
              <a:buFontTx/>
              <a:buNone/>
              <a:defRPr/>
            </a:pPr>
            <a:r>
              <a:rPr lang="en-US" dirty="0">
                <a:latin typeface="Arial" charset="0"/>
                <a:cs typeface="+mn-cs"/>
              </a:rPr>
              <a:t>Local minimum of 0 at x = </a:t>
            </a:r>
            <a:r>
              <a:rPr lang="en-US" dirty="0" smtClean="0">
                <a:latin typeface="Arial" charset="0"/>
                <a:cs typeface="+mn-cs"/>
              </a:rPr>
              <a:t>1</a:t>
            </a:r>
          </a:p>
          <a:p>
            <a:pPr eaLnBrk="1" hangingPunct="1">
              <a:buFontTx/>
              <a:buNone/>
              <a:defRPr/>
            </a:pPr>
            <a:r>
              <a:rPr lang="en-US" dirty="0" smtClean="0">
                <a:latin typeface="Arial" charset="0"/>
                <a:cs typeface="+mn-cs"/>
              </a:rPr>
              <a:t>Increasing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Arial" charset="0"/>
              <a:cs typeface="+mn-cs"/>
            </a:endParaRPr>
          </a:p>
          <a:p>
            <a:pPr eaLnBrk="1" hangingPunct="1">
              <a:buFontTx/>
              <a:buNone/>
              <a:defRPr/>
            </a:pPr>
            <a:r>
              <a:rPr lang="en-US" dirty="0" smtClean="0">
                <a:latin typeface="Arial" charset="0"/>
                <a:cs typeface="+mn-cs"/>
              </a:rPr>
              <a:t>Decreasing</a:t>
            </a:r>
          </a:p>
          <a:p>
            <a:pPr eaLnBrk="1" hangingPunct="1">
              <a:buFontTx/>
              <a:buNone/>
              <a:defRPr/>
            </a:pPr>
            <a:r>
              <a:rPr lang="en-US" dirty="0">
                <a:latin typeface="Arial" charset="0"/>
                <a:cs typeface="+mn-cs"/>
              </a:rPr>
              <a:t>	</a:t>
            </a:r>
            <a:r>
              <a:rPr lang="en-US" dirty="0" smtClean="0">
                <a:latin typeface="Arial" charset="0"/>
                <a:cs typeface="+mn-cs"/>
              </a:rPr>
              <a:t>	(-1.667,1)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Arial" charset="0"/>
              <a:cs typeface="+mn-cs"/>
            </a:endParaRPr>
          </a:p>
        </p:txBody>
      </p:sp>
      <p:pic>
        <p:nvPicPr>
          <p:cNvPr id="2150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0" y="1828800"/>
            <a:ext cx="36369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053688"/>
              </p:ext>
            </p:extLst>
          </p:nvPr>
        </p:nvGraphicFramePr>
        <p:xfrm>
          <a:off x="838200" y="3048000"/>
          <a:ext cx="362712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1" name="Equation" r:id="rId4" imgW="1295400" imgH="190500" progId="Equation.DSMT4">
                  <p:embed/>
                </p:oleObj>
              </mc:Choice>
              <mc:Fallback>
                <p:oleObj name="Equation" r:id="rId4" imgW="12954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8200" y="3048000"/>
                        <a:ext cx="3627120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j-cs"/>
              </a:rPr>
              <a:t>Example 3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8763000" cy="53340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dirty="0" smtClean="0">
                <a:latin typeface="Arial" charset="0"/>
                <a:cs typeface="+mn-cs"/>
              </a:rPr>
              <a:t>Abs min of -11.2 at x = -1.714</a:t>
            </a: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Arial" charset="0"/>
                <a:cs typeface="+mn-cs"/>
              </a:rPr>
              <a:t>Rel</a:t>
            </a:r>
            <a:r>
              <a:rPr lang="en-US" dirty="0" smtClean="0">
                <a:latin typeface="Arial" charset="0"/>
                <a:cs typeface="+mn-cs"/>
              </a:rPr>
              <a:t> max of 0.459 at x = 0.312</a:t>
            </a: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Arial" charset="0"/>
                <a:cs typeface="+mn-cs"/>
              </a:rPr>
              <a:t>Rel</a:t>
            </a:r>
            <a:r>
              <a:rPr lang="en-US" dirty="0" smtClean="0">
                <a:latin typeface="Arial" charset="0"/>
                <a:cs typeface="+mn-cs"/>
              </a:rPr>
              <a:t> min of -1.758 at x = 1.402</a:t>
            </a:r>
          </a:p>
          <a:p>
            <a:pPr eaLnBrk="1" hangingPunct="1">
              <a:buFontTx/>
              <a:buNone/>
              <a:defRPr/>
            </a:pPr>
            <a:r>
              <a:rPr lang="en-US" dirty="0" smtClean="0">
                <a:latin typeface="Arial" charset="0"/>
                <a:cs typeface="+mn-cs"/>
              </a:rPr>
              <a:t>Decreasing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Arial" charset="0"/>
              <a:cs typeface="+mn-cs"/>
            </a:endParaRPr>
          </a:p>
          <a:p>
            <a:pPr eaLnBrk="1" hangingPunct="1">
              <a:buFontTx/>
              <a:buNone/>
              <a:defRPr/>
            </a:pPr>
            <a:r>
              <a:rPr lang="en-US" dirty="0" smtClean="0">
                <a:latin typeface="Arial" charset="0"/>
                <a:cs typeface="+mn-cs"/>
              </a:rPr>
              <a:t>Increasing </a:t>
            </a:r>
          </a:p>
          <a:p>
            <a:pPr eaLnBrk="1" hangingPunct="1">
              <a:buFontTx/>
              <a:buNone/>
              <a:defRPr/>
            </a:pPr>
            <a:r>
              <a:rPr lang="en-US" dirty="0" smtClean="0">
                <a:latin typeface="Arial" charset="0"/>
                <a:cs typeface="+mn-cs"/>
              </a:rPr>
              <a:t>  </a:t>
            </a:r>
          </a:p>
          <a:p>
            <a:pPr eaLnBrk="1" hangingPunct="1">
              <a:buFontTx/>
              <a:buNone/>
              <a:defRPr/>
            </a:pPr>
            <a:r>
              <a:rPr lang="en-US" dirty="0">
                <a:latin typeface="Arial" charset="0"/>
                <a:cs typeface="+mn-cs"/>
              </a:rPr>
              <a:t> </a:t>
            </a:r>
            <a:r>
              <a:rPr lang="en-US" dirty="0" smtClean="0">
                <a:latin typeface="Arial" charset="0"/>
                <a:cs typeface="+mn-cs"/>
              </a:rPr>
              <a:t>  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Arial" charset="0"/>
              <a:cs typeface="+mn-cs"/>
            </a:endParaRPr>
          </a:p>
        </p:txBody>
      </p:sp>
      <p:pic>
        <p:nvPicPr>
          <p:cNvPr id="2253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447800"/>
            <a:ext cx="3513742" cy="441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1923137"/>
              </p:ext>
            </p:extLst>
          </p:nvPr>
        </p:nvGraphicFramePr>
        <p:xfrm>
          <a:off x="452120" y="3581400"/>
          <a:ext cx="483616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8" name="Equation" r:id="rId4" imgW="1727200" imgH="190500" progId="Equation.DSMT4">
                  <p:embed/>
                </p:oleObj>
              </mc:Choice>
              <mc:Fallback>
                <p:oleObj name="Equation" r:id="rId4" imgW="17272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2120" y="3581400"/>
                        <a:ext cx="4836160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122973"/>
              </p:ext>
            </p:extLst>
          </p:nvPr>
        </p:nvGraphicFramePr>
        <p:xfrm>
          <a:off x="533400" y="4724400"/>
          <a:ext cx="414528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9" name="Equation" r:id="rId6" imgW="1727200" imgH="190500" progId="Equation.DSMT4">
                  <p:embed/>
                </p:oleObj>
              </mc:Choice>
              <mc:Fallback>
                <p:oleObj name="Equation" r:id="rId6" imgW="17272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3400" y="4724400"/>
                        <a:ext cx="414528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latin typeface="Arial" charset="0"/>
                <a:cs typeface="+mj-cs"/>
              </a:rPr>
              <a:t>Example </a:t>
            </a:r>
            <a:r>
              <a:rPr lang="en-US" dirty="0" smtClean="0">
                <a:latin typeface="Arial" charset="0"/>
                <a:cs typeface="+mj-cs"/>
              </a:rPr>
              <a:t>4</a:t>
            </a:r>
            <a:endParaRPr lang="en-US" dirty="0">
              <a:latin typeface="Arial" charset="0"/>
              <a:cs typeface="+mj-cs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8763000" cy="53340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dirty="0" smtClean="0">
                <a:latin typeface="Arial" charset="0"/>
                <a:cs typeface="+mn-cs"/>
              </a:rPr>
              <a:t>Abs </a:t>
            </a:r>
            <a:r>
              <a:rPr lang="en-US" dirty="0" smtClean="0">
                <a:latin typeface="Arial" charset="0"/>
                <a:cs typeface="+mn-cs"/>
              </a:rPr>
              <a:t>max </a:t>
            </a:r>
            <a:r>
              <a:rPr lang="en-US" dirty="0" smtClean="0">
                <a:latin typeface="Arial" charset="0"/>
                <a:cs typeface="+mn-cs"/>
              </a:rPr>
              <a:t>of </a:t>
            </a:r>
            <a:r>
              <a:rPr lang="en-US" dirty="0" smtClean="0">
                <a:latin typeface="Arial" charset="0"/>
                <a:cs typeface="+mn-cs"/>
              </a:rPr>
              <a:t>6.25</a:t>
            </a:r>
            <a:r>
              <a:rPr lang="en-US" dirty="0" smtClean="0">
                <a:latin typeface="Arial" charset="0"/>
                <a:cs typeface="+mn-cs"/>
              </a:rPr>
              <a:t> at </a:t>
            </a:r>
            <a:r>
              <a:rPr lang="en-US" dirty="0" smtClean="0">
                <a:latin typeface="Arial" charset="0"/>
                <a:cs typeface="+mn-cs"/>
              </a:rPr>
              <a:t>x = </a:t>
            </a:r>
            <a:r>
              <a:rPr lang="en-US" dirty="0" smtClean="0">
                <a:latin typeface="Arial" charset="0"/>
                <a:cs typeface="+mn-cs"/>
              </a:rPr>
              <a:t>-1.581</a:t>
            </a:r>
            <a:r>
              <a:rPr lang="en-US" dirty="0" smtClean="0">
                <a:latin typeface="Arial" charset="0"/>
                <a:cs typeface="+mn-cs"/>
              </a:rPr>
              <a:t>, 1.581</a:t>
            </a:r>
            <a:endParaRPr lang="en-US" dirty="0" smtClean="0">
              <a:latin typeface="Arial" charset="0"/>
              <a:cs typeface="+mn-cs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Arial" charset="0"/>
                <a:cs typeface="+mn-cs"/>
              </a:rPr>
              <a:t>Rel</a:t>
            </a:r>
            <a:r>
              <a:rPr lang="en-US" dirty="0" smtClean="0">
                <a:latin typeface="Arial" charset="0"/>
                <a:cs typeface="+mn-cs"/>
              </a:rPr>
              <a:t> </a:t>
            </a:r>
            <a:r>
              <a:rPr lang="en-US" dirty="0" smtClean="0">
                <a:latin typeface="Arial" charset="0"/>
                <a:cs typeface="+mn-cs"/>
              </a:rPr>
              <a:t>min of </a:t>
            </a:r>
            <a:r>
              <a:rPr lang="en-US" dirty="0" smtClean="0">
                <a:latin typeface="Arial" charset="0"/>
                <a:cs typeface="+mn-cs"/>
              </a:rPr>
              <a:t>0 at </a:t>
            </a:r>
            <a:r>
              <a:rPr lang="en-US" dirty="0" smtClean="0">
                <a:latin typeface="Arial" charset="0"/>
                <a:cs typeface="+mn-cs"/>
              </a:rPr>
              <a:t>x = </a:t>
            </a:r>
            <a:r>
              <a:rPr lang="en-US" dirty="0" smtClean="0">
                <a:latin typeface="Arial" charset="0"/>
                <a:cs typeface="+mn-cs"/>
              </a:rPr>
              <a:t>0</a:t>
            </a:r>
            <a:endParaRPr lang="en-US" dirty="0" smtClean="0">
              <a:latin typeface="Arial" charset="0"/>
              <a:cs typeface="+mn-cs"/>
            </a:endParaRPr>
          </a:p>
          <a:p>
            <a:pPr eaLnBrk="1" hangingPunct="1">
              <a:buFontTx/>
              <a:buNone/>
              <a:defRPr/>
            </a:pPr>
            <a:r>
              <a:rPr lang="en-US" dirty="0" smtClean="0">
                <a:latin typeface="Arial" charset="0"/>
                <a:cs typeface="+mn-cs"/>
              </a:rPr>
              <a:t>Decreasing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Arial" charset="0"/>
              <a:cs typeface="+mn-cs"/>
            </a:endParaRPr>
          </a:p>
          <a:p>
            <a:pPr eaLnBrk="1" hangingPunct="1">
              <a:buFontTx/>
              <a:buNone/>
              <a:defRPr/>
            </a:pPr>
            <a:r>
              <a:rPr lang="en-US" dirty="0" smtClean="0">
                <a:latin typeface="Arial" charset="0"/>
                <a:cs typeface="+mn-cs"/>
              </a:rPr>
              <a:t>Increasing </a:t>
            </a:r>
          </a:p>
          <a:p>
            <a:pPr eaLnBrk="1" hangingPunct="1">
              <a:buFontTx/>
              <a:buNone/>
              <a:defRPr/>
            </a:pPr>
            <a:r>
              <a:rPr lang="en-US" dirty="0" smtClean="0">
                <a:latin typeface="Arial" charset="0"/>
                <a:cs typeface="+mn-cs"/>
              </a:rPr>
              <a:t>  </a:t>
            </a:r>
          </a:p>
          <a:p>
            <a:pPr eaLnBrk="1" hangingPunct="1">
              <a:buFontTx/>
              <a:buNone/>
              <a:defRPr/>
            </a:pPr>
            <a:r>
              <a:rPr lang="en-US" dirty="0">
                <a:latin typeface="Arial" charset="0"/>
                <a:cs typeface="+mn-cs"/>
              </a:rPr>
              <a:t> </a:t>
            </a:r>
            <a:r>
              <a:rPr lang="en-US" dirty="0" smtClean="0">
                <a:latin typeface="Arial" charset="0"/>
                <a:cs typeface="+mn-cs"/>
              </a:rPr>
              <a:t>  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Arial" charset="0"/>
              <a:cs typeface="+mn-cs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9025444"/>
              </p:ext>
            </p:extLst>
          </p:nvPr>
        </p:nvGraphicFramePr>
        <p:xfrm>
          <a:off x="647700" y="4038600"/>
          <a:ext cx="422910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2" name="Equation" r:id="rId3" imgW="1511300" imgH="203200" progId="Equation.DSMT4">
                  <p:embed/>
                </p:oleObj>
              </mc:Choice>
              <mc:Fallback>
                <p:oleObj name="Equation" r:id="rId3" imgW="15113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7700" y="4038600"/>
                        <a:ext cx="4229100" cy="568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3492349"/>
              </p:ext>
            </p:extLst>
          </p:nvPr>
        </p:nvGraphicFramePr>
        <p:xfrm>
          <a:off x="788988" y="3106738"/>
          <a:ext cx="4017962" cy="56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3" name="Equation" r:id="rId5" imgW="1435100" imgH="203200" progId="Equation.DSMT4">
                  <p:embed/>
                </p:oleObj>
              </mc:Choice>
              <mc:Fallback>
                <p:oleObj name="Equation" r:id="rId5" imgW="14351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88988" y="3106738"/>
                        <a:ext cx="4017962" cy="569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3600" y="1828800"/>
            <a:ext cx="2875244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964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j-cs"/>
              </a:rPr>
              <a:t>Example 5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762000"/>
            <a:ext cx="8229600" cy="4983163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2800">
                <a:latin typeface="Arial" charset="0"/>
                <a:cs typeface="+mn-cs"/>
              </a:rPr>
              <a:t>Absolute minimum of -4 at x = 2</a:t>
            </a:r>
          </a:p>
          <a:p>
            <a:pPr eaLnBrk="1" hangingPunct="1">
              <a:buFontTx/>
              <a:buNone/>
              <a:defRPr/>
            </a:pPr>
            <a:r>
              <a:rPr lang="en-US" sz="2800">
                <a:latin typeface="Arial" charset="0"/>
                <a:cs typeface="+mn-cs"/>
              </a:rPr>
              <a:t>Relative minimum of -1 at x = -3</a:t>
            </a:r>
          </a:p>
          <a:p>
            <a:pPr eaLnBrk="1" hangingPunct="1">
              <a:buFontTx/>
              <a:buNone/>
              <a:defRPr/>
            </a:pPr>
            <a:r>
              <a:rPr lang="en-US" sz="2800">
                <a:latin typeface="Arial" charset="0"/>
                <a:cs typeface="+mn-cs"/>
              </a:rPr>
              <a:t>Relative maximum of 3 at x = 1</a:t>
            </a:r>
          </a:p>
        </p:txBody>
      </p:sp>
      <p:pic>
        <p:nvPicPr>
          <p:cNvPr id="12292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286000"/>
            <a:ext cx="4194175" cy="414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j-cs"/>
              </a:rPr>
              <a:t>Homework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n-cs"/>
              </a:rPr>
              <a:t>Wkst.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6">
      <a:dk1>
        <a:srgbClr val="005A58"/>
      </a:dk1>
      <a:lt1>
        <a:srgbClr val="FFFFFF"/>
      </a:lt1>
      <a:dk2>
        <a:srgbClr val="008080"/>
      </a:dk2>
      <a:lt2>
        <a:srgbClr val="FFFF99"/>
      </a:lt2>
      <a:accent1>
        <a:srgbClr val="006462"/>
      </a:accent1>
      <a:accent2>
        <a:srgbClr val="6D6FC7"/>
      </a:accent2>
      <a:accent3>
        <a:srgbClr val="AAC0C0"/>
      </a:accent3>
      <a:accent4>
        <a:srgbClr val="DADADA"/>
      </a:accent4>
      <a:accent5>
        <a:srgbClr val="AAB8B7"/>
      </a:accent5>
      <a:accent6>
        <a:srgbClr val="6264B4"/>
      </a:accent6>
      <a:hlink>
        <a:srgbClr val="00FFFF"/>
      </a:hlink>
      <a:folHlink>
        <a:srgbClr val="00FF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2371</TotalTime>
  <Words>308</Words>
  <Application>Microsoft Macintosh PowerPoint</Application>
  <PresentationFormat>On-screen Show (4:3)</PresentationFormat>
  <Paragraphs>60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Default Design</vt:lpstr>
      <vt:lpstr>Equation</vt:lpstr>
      <vt:lpstr>MathType 6.0 Equation</vt:lpstr>
      <vt:lpstr>Today in Pre-Calculus</vt:lpstr>
      <vt:lpstr>Extrema</vt:lpstr>
      <vt:lpstr>Local (or relative) extrema</vt:lpstr>
      <vt:lpstr>Absolute extrema</vt:lpstr>
      <vt:lpstr>Example</vt:lpstr>
      <vt:lpstr>Example 1</vt:lpstr>
      <vt:lpstr>Example 2</vt:lpstr>
      <vt:lpstr>Example 3</vt:lpstr>
      <vt:lpstr>Example 4</vt:lpstr>
      <vt:lpstr>Example 5</vt:lpstr>
      <vt:lpstr>Homework</vt:lpstr>
    </vt:vector>
  </TitlesOfParts>
  <Company>DTSD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Today in Pre-Calculus</dc:title>
  <dc:creator>backup</dc:creator>
  <cp:lastModifiedBy>Ann Lemaster</cp:lastModifiedBy>
  <cp:revision>37</cp:revision>
  <cp:lastPrinted>2009-09-16T13:17:39Z</cp:lastPrinted>
  <dcterms:created xsi:type="dcterms:W3CDTF">2008-08-11T14:10:52Z</dcterms:created>
  <dcterms:modified xsi:type="dcterms:W3CDTF">2016-09-02T20:16:32Z</dcterms:modified>
</cp:coreProperties>
</file>