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2" r:id="rId3"/>
    <p:sldId id="293" r:id="rId4"/>
    <p:sldId id="294" r:id="rId5"/>
    <p:sldId id="295" r:id="rId6"/>
    <p:sldId id="300" r:id="rId7"/>
    <p:sldId id="301" r:id="rId8"/>
    <p:sldId id="304" r:id="rId9"/>
    <p:sldId id="306" r:id="rId10"/>
    <p:sldId id="308" r:id="rId11"/>
    <p:sldId id="310" r:id="rId12"/>
  </p:sldIdLst>
  <p:sldSz cx="9144000" cy="6858000" type="screen4x3"/>
  <p:notesSz cx="7150100" cy="94488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CCFF99"/>
    <a:srgbClr val="FFFF99"/>
    <a:srgbClr val="FFCC99"/>
    <a:srgbClr val="66CCFF"/>
    <a:srgbClr val="000000"/>
    <a:srgbClr val="00CC99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2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image" Target="../media/image5.wmf"/><Relationship Id="rId3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image" Target="../media/image10.wmf"/><Relationship Id="rId1" Type="http://schemas.openxmlformats.org/officeDocument/2006/relationships/image" Target="../media/image7.wmf"/><Relationship Id="rId2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Relationship Id="rId3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4" tIns="47422" rIns="94844" bIns="47422" numCol="1" anchor="t" anchorCtr="0" compatLnSpc="1">
            <a:prstTxWarp prst="textNoShape">
              <a:avLst/>
            </a:prstTxWarp>
          </a:bodyPr>
          <a:lstStyle>
            <a:lvl1pPr defTabSz="949325">
              <a:defRPr sz="13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49713" y="0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4" tIns="47422" rIns="94844" bIns="47422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75725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4" tIns="47422" rIns="94844" bIns="47422" numCol="1" anchor="b" anchorCtr="0" compatLnSpc="1">
            <a:prstTxWarp prst="textNoShape">
              <a:avLst/>
            </a:prstTxWarp>
          </a:bodyPr>
          <a:lstStyle>
            <a:lvl1pPr defTabSz="949325">
              <a:defRPr sz="13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49713" y="8975725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4" tIns="47422" rIns="94844" bIns="47422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 baseline="0">
                <a:cs typeface="+mn-cs"/>
              </a:defRPr>
            </a:lvl1pPr>
          </a:lstStyle>
          <a:p>
            <a:pPr>
              <a:defRPr/>
            </a:pPr>
            <a:fld id="{A89F759B-02E7-6240-9750-0F9D043C3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27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721" tIns="44860" rIns="89721" bIns="44860" numCol="1" anchor="t" anchorCtr="0" compatLnSpc="1">
            <a:prstTxWarp prst="textNoShape">
              <a:avLst/>
            </a:prstTxWarp>
          </a:bodyPr>
          <a:lstStyle>
            <a:lvl1pPr defTabSz="896938">
              <a:defRPr sz="12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49713" y="0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721" tIns="44860" rIns="89721" bIns="44860" numCol="1" anchor="t" anchorCtr="0" compatLnSpc="1">
            <a:prstTxWarp prst="textNoShape">
              <a:avLst/>
            </a:prstTxWarp>
          </a:bodyPr>
          <a:lstStyle>
            <a:lvl1pPr algn="r" defTabSz="896938">
              <a:defRPr sz="12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2850" y="709613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5963" y="4487863"/>
            <a:ext cx="5718175" cy="425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721" tIns="44860" rIns="89721" bIns="448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5725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721" tIns="44860" rIns="89721" bIns="44860" numCol="1" anchor="b" anchorCtr="0" compatLnSpc="1">
            <a:prstTxWarp prst="textNoShape">
              <a:avLst/>
            </a:prstTxWarp>
          </a:bodyPr>
          <a:lstStyle>
            <a:lvl1pPr defTabSz="896938">
              <a:defRPr sz="12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49713" y="8975725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721" tIns="44860" rIns="89721" bIns="44860" numCol="1" anchor="b" anchorCtr="0" compatLnSpc="1">
            <a:prstTxWarp prst="textNoShape">
              <a:avLst/>
            </a:prstTxWarp>
          </a:bodyPr>
          <a:lstStyle>
            <a:lvl1pPr algn="r" defTabSz="896938">
              <a:defRPr sz="1200" baseline="0">
                <a:cs typeface="+mn-cs"/>
              </a:defRPr>
            </a:lvl1pPr>
          </a:lstStyle>
          <a:p>
            <a:pPr>
              <a:defRPr/>
            </a:pPr>
            <a:fld id="{6DB5B3E2-48AD-FD47-86E9-8DF426F114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982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896938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896938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96938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96938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96938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D45FABA3-DE14-ED40-A941-5FFACF36FF74}" type="slidenum">
              <a:rPr lang="en-US" baseline="0" smtClean="0"/>
              <a:pPr eaLnBrk="1" hangingPunct="1">
                <a:defRPr/>
              </a:pPr>
              <a:t>1</a:t>
            </a:fld>
            <a:endParaRPr lang="en-US" baseline="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783DE-C849-B343-BE1F-D9F56F544D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5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7C43F-F874-004B-86FE-D0F849585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85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C8698-F78C-9644-879F-1990CDC08B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60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3DD3F-67E9-2045-B27C-6691F2B74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98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AFF36-2600-FA4B-8BAB-522B3B9FAA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99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1BD10-C30D-0C4A-8AEF-395045416D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39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CB6F0-45E7-8547-ABF1-E2ED1B84E7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71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45B95-7D16-5848-A097-12552ECD6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0163D-50A8-CC42-A92B-FA7BE7F00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2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33047-801D-C143-9C40-662E72D454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1AA1B-E2FC-044C-B084-42DE4433EF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30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A4F17-DFDA-6A49-B8A4-53C51E632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73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2EA10-E88A-6844-A0FD-74E07641F8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4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cs typeface="+mn-cs"/>
              </a:defRPr>
            </a:lvl1pPr>
          </a:lstStyle>
          <a:p>
            <a:pPr>
              <a:defRPr/>
            </a:pPr>
            <a:fld id="{7B8B4A04-F3F8-A24C-8D05-D88F4905C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lgerian" pitchFamily="82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lgerian" pitchFamily="82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lgerian" pitchFamily="82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lgerian" pitchFamily="82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lgerian" pitchFamily="8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lgerian" pitchFamily="8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lgerian" pitchFamily="8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lgerian" pitchFamily="8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5.w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6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8.w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9.wmf"/><Relationship Id="rId9" Type="http://schemas.openxmlformats.org/officeDocument/2006/relationships/oleObject" Target="../embeddings/oleObject9.bin"/><Relationship Id="rId10" Type="http://schemas.openxmlformats.org/officeDocument/2006/relationships/image" Target="../media/image10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2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13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latin typeface="Harrington" charset="0"/>
                <a:cs typeface="+mj-cs"/>
              </a:rPr>
              <a:t>Today in Pre-Calculus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7848600" cy="4830763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latin typeface="Harrington" charset="0"/>
                <a:cs typeface="+mn-cs"/>
              </a:rPr>
              <a:t>Review </a:t>
            </a:r>
            <a:r>
              <a:rPr lang="en-US" b="1" dirty="0">
                <a:latin typeface="Harrington" charset="0"/>
                <a:cs typeface="+mn-cs"/>
              </a:rPr>
              <a:t>Chapter 9 – need a calculator</a:t>
            </a:r>
          </a:p>
          <a:p>
            <a:pPr eaLnBrk="1" hangingPunct="1">
              <a:defRPr/>
            </a:pPr>
            <a:r>
              <a:rPr lang="en-US" b="1" dirty="0" smtClean="0">
                <a:latin typeface="Harrington" charset="0"/>
                <a:cs typeface="+mn-cs"/>
              </a:rPr>
              <a:t>Homework</a:t>
            </a:r>
          </a:p>
          <a:p>
            <a:pPr eaLnBrk="1" hangingPunct="1">
              <a:defRPr/>
            </a:pPr>
            <a:r>
              <a:rPr lang="en-US" b="1" dirty="0" smtClean="0">
                <a:latin typeface="Harrington" charset="0"/>
                <a:cs typeface="+mn-cs"/>
              </a:rPr>
              <a:t>Go over </a:t>
            </a:r>
            <a:r>
              <a:rPr lang="en-US" b="1" dirty="0" smtClean="0">
                <a:latin typeface="Harrington" charset="0"/>
                <a:cs typeface="+mn-cs"/>
              </a:rPr>
              <a:t>homework</a:t>
            </a:r>
            <a:endParaRPr lang="en-US" b="1" dirty="0">
              <a:latin typeface="Harrington" charset="0"/>
              <a:cs typeface="+mn-cs"/>
            </a:endParaRPr>
          </a:p>
          <a:p>
            <a:pPr eaLnBrk="1" hangingPunct="1">
              <a:defRPr/>
            </a:pPr>
            <a:endParaRPr lang="en-US" b="1" dirty="0">
              <a:latin typeface="Harrington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lgerian" charset="0"/>
                <a:cs typeface="+mj-cs"/>
              </a:rPr>
              <a:t>Combinatorics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90600"/>
            <a:ext cx="8839200" cy="5135563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An arrangement of objects in a </a:t>
            </a:r>
            <a:r>
              <a:rPr lang="en-US" sz="2800" b="1" u="sng">
                <a:latin typeface="Times New Roman" charset="0"/>
                <a:cs typeface="+mn-cs"/>
              </a:rPr>
              <a:t>specific</a:t>
            </a:r>
            <a:r>
              <a:rPr lang="en-US" sz="2800">
                <a:latin typeface="Times New Roman" charset="0"/>
                <a:cs typeface="+mn-cs"/>
              </a:rPr>
              <a:t> order or selecting all of the objects.</a:t>
            </a:r>
          </a:p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An arrangement of objects in which order </a:t>
            </a:r>
            <a:r>
              <a:rPr lang="en-US" sz="2800" b="1" u="sng">
                <a:latin typeface="Times New Roman" charset="0"/>
                <a:cs typeface="+mn-cs"/>
              </a:rPr>
              <a:t>does not</a:t>
            </a:r>
            <a:r>
              <a:rPr lang="en-US" sz="2800">
                <a:latin typeface="Times New Roman" charset="0"/>
                <a:cs typeface="+mn-cs"/>
              </a:rPr>
              <a:t> matter.</a:t>
            </a:r>
          </a:p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Difference between permutations and combinations:</a:t>
            </a:r>
          </a:p>
          <a:p>
            <a:pPr lvl="1" eaLnBrk="1" hangingPunct="1">
              <a:defRPr/>
            </a:pPr>
            <a:r>
              <a:rPr lang="en-US" sz="2400">
                <a:latin typeface="Times New Roman" charset="0"/>
              </a:rPr>
              <a:t>Combinations: grouping of objects</a:t>
            </a:r>
          </a:p>
          <a:p>
            <a:pPr lvl="1" eaLnBrk="1" hangingPunct="1">
              <a:defRPr/>
            </a:pPr>
            <a:r>
              <a:rPr lang="en-US" sz="2400">
                <a:latin typeface="Times New Roman" charset="0"/>
              </a:rPr>
              <a:t>Permutation: putting objects in specific places or positions, or selecting all of the objects.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lgerian" charset="0"/>
                <a:cs typeface="+mj-cs"/>
              </a:rPr>
              <a:t>ExampleS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81000" y="661988"/>
            <a:ext cx="8305800" cy="589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AutoNum type="arabicParenR"/>
              <a:defRPr/>
            </a:pPr>
            <a:r>
              <a:rPr lang="en-US" sz="3200" baseline="0" smtClean="0">
                <a:solidFill>
                  <a:srgbClr val="000000"/>
                </a:solidFill>
                <a:latin typeface="Times New Roman" charset="0"/>
                <a:cs typeface="+mn-cs"/>
              </a:rPr>
              <a:t>There are ten drivers in a race.  How many outcomes of first, second, and third place are possible?</a:t>
            </a:r>
          </a:p>
          <a:p>
            <a:pPr eaLnBrk="1" hangingPunct="1">
              <a:spcBef>
                <a:spcPct val="20000"/>
              </a:spcBef>
              <a:buFontTx/>
              <a:buAutoNum type="arabicParenR"/>
              <a:defRPr/>
            </a:pPr>
            <a:endParaRPr lang="en-US" sz="3200" baseline="0" smtClean="0">
              <a:solidFill>
                <a:srgbClr val="000000"/>
              </a:solidFill>
              <a:latin typeface="Times New Roman" charset="0"/>
              <a:cs typeface="+mn-cs"/>
            </a:endParaRPr>
          </a:p>
          <a:p>
            <a:pPr eaLnBrk="1" hangingPunct="1">
              <a:spcBef>
                <a:spcPct val="20000"/>
              </a:spcBef>
              <a:buFontTx/>
              <a:buAutoNum type="arabicParenR"/>
              <a:defRPr/>
            </a:pPr>
            <a:endParaRPr lang="en-US" sz="3200" baseline="0" smtClean="0">
              <a:solidFill>
                <a:srgbClr val="000000"/>
              </a:solidFill>
              <a:latin typeface="Times New Roman" charset="0"/>
              <a:cs typeface="+mn-cs"/>
            </a:endParaRPr>
          </a:p>
          <a:p>
            <a:pPr eaLnBrk="1" hangingPunct="1">
              <a:spcBef>
                <a:spcPct val="20000"/>
              </a:spcBef>
              <a:buFontTx/>
              <a:buAutoNum type="arabicParenR"/>
              <a:defRPr/>
            </a:pPr>
            <a:r>
              <a:rPr lang="en-US" sz="3200" baseline="0" smtClean="0">
                <a:solidFill>
                  <a:srgbClr val="000000"/>
                </a:solidFill>
                <a:latin typeface="Times New Roman" charset="0"/>
                <a:cs typeface="+mn-cs"/>
              </a:rPr>
              <a:t>In a study hall of 20 students, the teacher can send only 6 to the library.  How many ways can the teacher send 6 students?</a:t>
            </a:r>
          </a:p>
          <a:p>
            <a:pPr eaLnBrk="1" hangingPunct="1">
              <a:spcBef>
                <a:spcPct val="20000"/>
              </a:spcBef>
              <a:buFontTx/>
              <a:buAutoNum type="arabicParenR"/>
              <a:defRPr/>
            </a:pPr>
            <a:endParaRPr lang="en-US" sz="3200" baseline="0" smtClean="0">
              <a:solidFill>
                <a:srgbClr val="000000"/>
              </a:solidFill>
              <a:latin typeface="Times New Roman" charset="0"/>
              <a:cs typeface="+mn-cs"/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en-US" sz="2800" baseline="0" smtClean="0">
              <a:solidFill>
                <a:srgbClr val="000000"/>
              </a:solidFill>
              <a:latin typeface="Times New Roman" charset="0"/>
              <a:cs typeface="+mn-cs"/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en-US" sz="2800" baseline="0" smtClean="0">
              <a:solidFill>
                <a:srgbClr val="000000"/>
              </a:solidFill>
              <a:latin typeface="Times New Roman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>
                <a:latin typeface="Algerian" charset="0"/>
                <a:cs typeface="+mj-cs"/>
              </a:rPr>
              <a:t>Conditional Probability &amp; Tree Diagrams 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8686800" cy="45259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Two identical cookie jars are on a counter.  Jar A contains 2 chocolate chip and 2 peanut butter cookies, while jar B contains 1 chocolate chip cookie.  Selecting a cookie at random, what is the probability that it is a chocolate chip cookie?</a:t>
            </a:r>
          </a:p>
          <a:p>
            <a:pPr marL="0" indent="0"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marL="0" indent="0"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marL="0" indent="0"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latin typeface="Algerian" charset="0"/>
                <a:cs typeface="+mj-cs"/>
              </a:rPr>
              <a:t>Conditional Probability  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90600"/>
            <a:ext cx="8153400" cy="513556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Notation: P(A</a:t>
            </a:r>
            <a:r>
              <a:rPr lang="en-US" sz="2800">
                <a:latin typeface="Times New Roman" charset="0"/>
                <a:cs typeface="Arial" charset="0"/>
              </a:rPr>
              <a:t>|B)  probability of A given B</a:t>
            </a: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Arial" charset="0"/>
              </a:rPr>
              <a:t>P(chocolate chip|jar A)=</a:t>
            </a: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Arial" charset="0"/>
              </a:rPr>
              <a:t>P(chocolate chip|jar B)=</a:t>
            </a:r>
            <a:endParaRPr lang="en-US" sz="2800">
              <a:latin typeface="Times New Roman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P(A</a:t>
            </a:r>
            <a:r>
              <a:rPr lang="en-US" sz="2800">
                <a:latin typeface="Times New Roman" charset="0"/>
                <a:cs typeface="Arial" charset="0"/>
              </a:rPr>
              <a:t>|B)=</a:t>
            </a:r>
          </a:p>
          <a:p>
            <a:pPr eaLnBrk="1" hangingPunct="1">
              <a:buFontTx/>
              <a:buNone/>
              <a:defRPr/>
            </a:pPr>
            <a:endParaRPr lang="en-US" sz="2800">
              <a:latin typeface="Times New Roman" charset="0"/>
              <a:cs typeface="Arial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Arial" charset="0"/>
              </a:rPr>
              <a:t>P(jar A|chocolate chip) = </a:t>
            </a:r>
          </a:p>
          <a:p>
            <a:pPr eaLnBrk="1" hangingPunct="1">
              <a:buFontTx/>
              <a:buNone/>
              <a:defRPr/>
            </a:pPr>
            <a:endParaRPr lang="en-US" sz="2800">
              <a:latin typeface="Times New Roman" charset="0"/>
              <a:cs typeface="Arial" charset="0"/>
            </a:endParaRPr>
          </a:p>
          <a:p>
            <a:pPr eaLnBrk="1" hangingPunct="1">
              <a:buFontTx/>
              <a:buNone/>
              <a:defRPr/>
            </a:pPr>
            <a:endParaRPr lang="en-US" sz="2800">
              <a:latin typeface="Times New Roman" charset="0"/>
              <a:cs typeface="Arial" charset="0"/>
              <a:sym typeface="Euclid Symbol" charset="0"/>
            </a:endParaRPr>
          </a:p>
        </p:txBody>
      </p:sp>
      <p:graphicFrame>
        <p:nvGraphicFramePr>
          <p:cNvPr id="137220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905000" y="2514600"/>
          <a:ext cx="1905000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Equation" r:id="rId3" imgW="800100" imgH="419100" progId="Equation.DSMT4">
                  <p:embed/>
                </p:oleObj>
              </mc:Choice>
              <mc:Fallback>
                <p:oleObj name="Equation" r:id="rId3" imgW="800100" imgH="419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14600"/>
                        <a:ext cx="1905000" cy="998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lgerian" charset="0"/>
                <a:cs typeface="+mj-cs"/>
              </a:rPr>
              <a:t>Sequences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9144000" cy="5257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Arithmetic Sequence: a sequence in which there is a common difference between every pair of successive terms.</a:t>
            </a: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	Example: 5,8,11,14</a:t>
            </a: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  		General formula: a</a:t>
            </a:r>
            <a:r>
              <a:rPr lang="en-US" sz="2800" baseline="-25000">
                <a:latin typeface="Times New Roman" charset="0"/>
                <a:cs typeface="+mn-cs"/>
              </a:rPr>
              <a:t>n</a:t>
            </a:r>
            <a:r>
              <a:rPr lang="en-US" sz="2800">
                <a:latin typeface="Times New Roman" charset="0"/>
                <a:cs typeface="+mn-cs"/>
              </a:rPr>
              <a:t> = a</a:t>
            </a:r>
            <a:r>
              <a:rPr lang="en-US" sz="2800" baseline="-25000">
                <a:latin typeface="Times New Roman" charset="0"/>
                <a:cs typeface="+mn-cs"/>
              </a:rPr>
              <a:t>1</a:t>
            </a:r>
            <a:r>
              <a:rPr lang="en-US" sz="2800">
                <a:latin typeface="Times New Roman" charset="0"/>
                <a:cs typeface="+mn-cs"/>
              </a:rPr>
              <a:t> + (n-1)d</a:t>
            </a:r>
          </a:p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Geometric: a sequence in which there is a common ratio (or quotient) between every pair of successive terms.</a:t>
            </a: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	Example:</a:t>
            </a:r>
          </a:p>
          <a:p>
            <a:pPr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		General formula:  a</a:t>
            </a:r>
            <a:r>
              <a:rPr lang="en-US" sz="2800" baseline="-25000">
                <a:latin typeface="Times New Roman" charset="0"/>
                <a:cs typeface="+mn-cs"/>
              </a:rPr>
              <a:t>n</a:t>
            </a:r>
            <a:r>
              <a:rPr lang="en-US" sz="2800">
                <a:latin typeface="Times New Roman" charset="0"/>
                <a:cs typeface="+mn-cs"/>
              </a:rPr>
              <a:t> = a</a:t>
            </a:r>
            <a:r>
              <a:rPr lang="en-US" sz="2800" baseline="-25000">
                <a:latin typeface="Times New Roman" charset="0"/>
                <a:cs typeface="+mn-cs"/>
              </a:rPr>
              <a:t>1</a:t>
            </a:r>
            <a:r>
              <a:rPr lang="en-US" sz="2800">
                <a:latin typeface="Times New Roman" charset="0"/>
                <a:cs typeface="+mn-cs"/>
              </a:rPr>
              <a:t>r</a:t>
            </a:r>
            <a:r>
              <a:rPr lang="en-US" sz="2800" baseline="30000">
                <a:latin typeface="Times New Roman" charset="0"/>
                <a:cs typeface="+mn-cs"/>
              </a:rPr>
              <a:t>(n–1)</a:t>
            </a:r>
          </a:p>
        </p:txBody>
      </p:sp>
      <p:graphicFrame>
        <p:nvGraphicFramePr>
          <p:cNvPr id="14336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828800" y="3662363"/>
          <a:ext cx="2420938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3" imgW="952087" imgH="393529" progId="Equation.DSMT4">
                  <p:embed/>
                </p:oleObj>
              </mc:Choice>
              <mc:Fallback>
                <p:oleObj name="Equation" r:id="rId3" imgW="952087" imgH="393529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662363"/>
                        <a:ext cx="2420938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4582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lgerian" charset="0"/>
                <a:cs typeface="+mj-cs"/>
              </a:rPr>
              <a:t>Explicitly Defined Sequence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8229600" cy="518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A formula is given for any term in the sequence</a:t>
            </a: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	Example:  a</a:t>
            </a:r>
            <a:r>
              <a:rPr lang="en-US" sz="2800" baseline="-25000">
                <a:latin typeface="Times New Roman" charset="0"/>
                <a:cs typeface="+mn-cs"/>
              </a:rPr>
              <a:t>k</a:t>
            </a:r>
            <a:r>
              <a:rPr lang="en-US" sz="2800">
                <a:latin typeface="Times New Roman" charset="0"/>
                <a:cs typeface="+mn-cs"/>
              </a:rPr>
              <a:t> = 2k - 5</a:t>
            </a: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Find the 20</a:t>
            </a:r>
            <a:r>
              <a:rPr lang="en-US" sz="2800" baseline="30000">
                <a:latin typeface="Times New Roman" charset="0"/>
                <a:cs typeface="+mn-cs"/>
              </a:rPr>
              <a:t>th</a:t>
            </a:r>
            <a:r>
              <a:rPr lang="en-US" sz="2800">
                <a:latin typeface="Times New Roman" charset="0"/>
                <a:cs typeface="+mn-cs"/>
              </a:rPr>
              <a:t> term for the sequence</a:t>
            </a:r>
          </a:p>
          <a:p>
            <a:pPr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Write the explicit rule for the sequence 55, 49, 43, …</a:t>
            </a:r>
          </a:p>
          <a:p>
            <a:pPr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Write the explicit rule for the sequence 5, 10, 20, …</a:t>
            </a:r>
          </a:p>
          <a:p>
            <a:pPr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lgerian" charset="0"/>
                <a:cs typeface="+mj-cs"/>
              </a:rPr>
              <a:t>Series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8991600" cy="5287963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Series: the sum of the terms of a sequence {a</a:t>
            </a:r>
            <a:r>
              <a:rPr lang="en-US" sz="2800" baseline="-25000">
                <a:latin typeface="Times New Roman" charset="0"/>
                <a:cs typeface="+mn-cs"/>
              </a:rPr>
              <a:t>1</a:t>
            </a:r>
            <a:r>
              <a:rPr lang="en-US" sz="2800">
                <a:latin typeface="Times New Roman" charset="0"/>
                <a:cs typeface="+mn-cs"/>
              </a:rPr>
              <a:t>, a</a:t>
            </a:r>
            <a:r>
              <a:rPr lang="en-US" sz="2800" baseline="-25000">
                <a:latin typeface="Times New Roman" charset="0"/>
                <a:cs typeface="+mn-cs"/>
              </a:rPr>
              <a:t>2</a:t>
            </a:r>
            <a:r>
              <a:rPr lang="en-US" sz="2800">
                <a:latin typeface="Times New Roman" charset="0"/>
                <a:cs typeface="+mn-cs"/>
              </a:rPr>
              <a:t>, …,a</a:t>
            </a:r>
            <a:r>
              <a:rPr lang="en-US" sz="2800" baseline="-25000">
                <a:latin typeface="Times New Roman" charset="0"/>
                <a:cs typeface="+mn-cs"/>
              </a:rPr>
              <a:t>n</a:t>
            </a:r>
            <a:r>
              <a:rPr lang="en-US" sz="2800">
                <a:latin typeface="Times New Roman" charset="0"/>
                <a:cs typeface="+mn-cs"/>
              </a:rPr>
              <a:t>}</a:t>
            </a:r>
          </a:p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Written as:</a:t>
            </a:r>
          </a:p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Read as </a:t>
            </a:r>
            <a:r>
              <a:rPr lang="ja-JP" altLang="en-US" sz="2800">
                <a:latin typeface="Times New Roman" charset="0"/>
                <a:cs typeface="+mn-cs"/>
              </a:rPr>
              <a:t>“</a:t>
            </a:r>
            <a:r>
              <a:rPr lang="en-US" sz="2800">
                <a:latin typeface="Times New Roman" charset="0"/>
                <a:cs typeface="+mn-cs"/>
              </a:rPr>
              <a:t>the sum of a</a:t>
            </a:r>
            <a:r>
              <a:rPr lang="en-US" sz="2800" i="1" baseline="-25000">
                <a:latin typeface="Times New Roman" charset="0"/>
                <a:cs typeface="+mn-cs"/>
              </a:rPr>
              <a:t>k</a:t>
            </a:r>
            <a:r>
              <a:rPr lang="en-US" sz="2800">
                <a:latin typeface="Times New Roman" charset="0"/>
                <a:cs typeface="+mn-cs"/>
              </a:rPr>
              <a:t> from </a:t>
            </a:r>
            <a:r>
              <a:rPr lang="en-US" sz="2800" i="1">
                <a:latin typeface="Times New Roman" charset="0"/>
                <a:cs typeface="+mn-cs"/>
              </a:rPr>
              <a:t>k</a:t>
            </a:r>
            <a:r>
              <a:rPr lang="en-US" sz="2800">
                <a:latin typeface="Times New Roman" charset="0"/>
                <a:cs typeface="+mn-cs"/>
              </a:rPr>
              <a:t> = 1 to n</a:t>
            </a:r>
            <a:r>
              <a:rPr lang="ja-JP" altLang="en-US" sz="2800">
                <a:latin typeface="Times New Roman" charset="0"/>
                <a:cs typeface="+mn-cs"/>
              </a:rPr>
              <a:t>”</a:t>
            </a:r>
            <a:r>
              <a:rPr lang="en-US" sz="2800">
                <a:latin typeface="Times New Roman" charset="0"/>
                <a:cs typeface="+mn-cs"/>
              </a:rPr>
              <a:t>.  </a:t>
            </a:r>
          </a:p>
          <a:p>
            <a:pPr eaLnBrk="1" hangingPunct="1">
              <a:defRPr/>
            </a:pPr>
            <a:r>
              <a:rPr lang="en-US" sz="2800" i="1">
                <a:latin typeface="Times New Roman" charset="0"/>
                <a:cs typeface="+mn-cs"/>
              </a:rPr>
              <a:t>k</a:t>
            </a:r>
            <a:r>
              <a:rPr lang="en-US" sz="2800">
                <a:latin typeface="Times New Roman" charset="0"/>
                <a:cs typeface="+mn-cs"/>
              </a:rPr>
              <a:t> is the index of summation</a:t>
            </a:r>
          </a:p>
          <a:p>
            <a:pPr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</p:txBody>
      </p:sp>
      <p:graphicFrame>
        <p:nvGraphicFramePr>
          <p:cNvPr id="147461" name="Object 5"/>
          <p:cNvGraphicFramePr>
            <a:graphicFrameLocks noChangeAspect="1"/>
          </p:cNvGraphicFramePr>
          <p:nvPr>
            <p:ph sz="quarter" idx="2"/>
          </p:nvPr>
        </p:nvGraphicFramePr>
        <p:xfrm>
          <a:off x="533400" y="3151188"/>
          <a:ext cx="12192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4" name="Equation" r:id="rId3" imgW="508000" imgH="431800" progId="Equation.DSMT4">
                  <p:embed/>
                </p:oleObj>
              </mc:Choice>
              <mc:Fallback>
                <p:oleObj name="Equation" r:id="rId3" imgW="508000" imgH="431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151188"/>
                        <a:ext cx="1219200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0" name="Object 4"/>
          <p:cNvGraphicFramePr>
            <a:graphicFrameLocks noChangeAspect="1"/>
          </p:cNvGraphicFramePr>
          <p:nvPr/>
        </p:nvGraphicFramePr>
        <p:xfrm>
          <a:off x="1981200" y="1201738"/>
          <a:ext cx="728663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Equation" r:id="rId5" imgW="368140" imgH="431613" progId="Equation.DSMT4">
                  <p:embed/>
                </p:oleObj>
              </mc:Choice>
              <mc:Fallback>
                <p:oleObj name="Equation" r:id="rId5" imgW="368140" imgH="431613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201738"/>
                        <a:ext cx="728663" cy="85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3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609600" y="4546600"/>
          <a:ext cx="1143000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" name="Equation" r:id="rId7" imgW="495085" imgH="431613" progId="Equation.DSMT4">
                  <p:embed/>
                </p:oleObj>
              </mc:Choice>
              <mc:Fallback>
                <p:oleObj name="Equation" r:id="rId7" imgW="495085" imgH="431613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546600"/>
                        <a:ext cx="1143000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lgerian" charset="0"/>
                <a:cs typeface="+mj-cs"/>
              </a:rPr>
              <a:t>formulas</a:t>
            </a:r>
          </a:p>
        </p:txBody>
      </p:sp>
      <p:graphicFrame>
        <p:nvGraphicFramePr>
          <p:cNvPr id="149509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533400" y="3200400"/>
          <a:ext cx="431165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Equation" r:id="rId3" imgW="1841500" imgH="482600" progId="Equation.DSMT4">
                  <p:embed/>
                </p:oleObj>
              </mc:Choice>
              <mc:Fallback>
                <p:oleObj name="Equation" r:id="rId3" imgW="1841500" imgH="482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200400"/>
                        <a:ext cx="431165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07" name="Object 3"/>
          <p:cNvGraphicFramePr>
            <a:graphicFrameLocks noChangeAspect="1"/>
          </p:cNvGraphicFramePr>
          <p:nvPr/>
        </p:nvGraphicFramePr>
        <p:xfrm>
          <a:off x="444500" y="838200"/>
          <a:ext cx="7875588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Equation" r:id="rId5" imgW="3073400" imgH="431800" progId="Equation.DSMT4">
                  <p:embed/>
                </p:oleObj>
              </mc:Choice>
              <mc:Fallback>
                <p:oleObj name="Equation" r:id="rId5" imgW="3073400" imgH="431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838200"/>
                        <a:ext cx="7875588" cy="110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08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685800" y="2057400"/>
          <a:ext cx="2909888" cy="119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Equation" r:id="rId7" imgW="1054100" imgH="431800" progId="Equation.DSMT4">
                  <p:embed/>
                </p:oleObj>
              </mc:Choice>
              <mc:Fallback>
                <p:oleObj name="Equation" r:id="rId7" imgW="1054100" imgH="431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57400"/>
                        <a:ext cx="2909888" cy="1192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1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685800" y="4614863"/>
          <a:ext cx="3865563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Equation" r:id="rId9" imgW="1549400" imgH="469900" progId="Equation.DSMT4">
                  <p:embed/>
                </p:oleObj>
              </mc:Choice>
              <mc:Fallback>
                <p:oleObj name="Equation" r:id="rId9" imgW="1549400" imgH="4699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614863"/>
                        <a:ext cx="3865563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lgerian" charset="0"/>
                <a:cs typeface="+mj-cs"/>
              </a:rPr>
              <a:t>Example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8991600" cy="60198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Write the sum of the following series using summation notation: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Example 1:	13 + 17 + 21 + … + 49	</a:t>
            </a:r>
          </a:p>
          <a:p>
            <a:pPr marL="0" indent="0"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marL="0" indent="0"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marL="0" indent="0"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Example 2:	1 + 8 + 27 + … + (n+1)</a:t>
            </a:r>
            <a:r>
              <a:rPr lang="en-US" sz="2800" baseline="30000">
                <a:latin typeface="Times New Roman" charset="0"/>
                <a:cs typeface="+mn-cs"/>
              </a:rPr>
              <a:t>3</a:t>
            </a:r>
          </a:p>
          <a:p>
            <a:pPr marL="0" indent="0"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Example 3:	3, 6, 12, …, 12,288</a:t>
            </a:r>
          </a:p>
          <a:p>
            <a:pPr marL="0" indent="0"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latin typeface="Algerian" charset="0"/>
                <a:cs typeface="+mj-cs"/>
              </a:rPr>
              <a:t>Infinite Series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427038"/>
            <a:ext cx="9144000" cy="5668962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+mn-cs"/>
              </a:rPr>
              <a:t>An infinite series can either:</a:t>
            </a:r>
          </a:p>
          <a:p>
            <a:pPr marL="609600" indent="-609600" eaLnBrk="1" hangingPunct="1">
              <a:buFontTx/>
              <a:buAutoNum type="arabicParenR"/>
              <a:defRPr/>
            </a:pPr>
            <a:r>
              <a:rPr lang="en-US" sz="2800">
                <a:latin typeface="Times New Roman" charset="0"/>
                <a:cs typeface="+mn-cs"/>
              </a:rPr>
              <a:t>Converge – if, as n increases, the series sum approaches a value (S)</a:t>
            </a:r>
          </a:p>
          <a:p>
            <a:pPr marL="609600" indent="-609600" eaLnBrk="1" hangingPunct="1">
              <a:buFontTx/>
              <a:buAutoNum type="arabicParenR"/>
              <a:defRPr/>
            </a:pPr>
            <a:r>
              <a:rPr lang="en-US" sz="2800">
                <a:latin typeface="Times New Roman" charset="0"/>
                <a:cs typeface="+mn-cs"/>
              </a:rPr>
              <a:t>Diverge – if as n increases, the series sum does NOT approach a value.</a:t>
            </a:r>
          </a:p>
        </p:txBody>
      </p:sp>
      <p:graphicFrame>
        <p:nvGraphicFramePr>
          <p:cNvPr id="15667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882650" y="2743200"/>
          <a:ext cx="3795713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Equation" r:id="rId3" imgW="1752600" imgH="469900" progId="Equation.DSMT4">
                  <p:embed/>
                </p:oleObj>
              </mc:Choice>
              <mc:Fallback>
                <p:oleObj name="Equation" r:id="rId3" imgW="1752600" imgH="4699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650" y="2743200"/>
                        <a:ext cx="3795713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8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774700" y="3657600"/>
          <a:ext cx="5154613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7" name="Equation" r:id="rId5" imgW="2425700" imgH="469900" progId="Equation.DSMT4">
                  <p:embed/>
                </p:oleObj>
              </mc:Choice>
              <mc:Fallback>
                <p:oleObj name="Equation" r:id="rId5" imgW="2425700" imgH="4699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700" y="3657600"/>
                        <a:ext cx="5154613" cy="998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80" name="Object 8"/>
          <p:cNvGraphicFramePr>
            <a:graphicFrameLocks noChangeAspect="1"/>
          </p:cNvGraphicFramePr>
          <p:nvPr/>
        </p:nvGraphicFramePr>
        <p:xfrm>
          <a:off x="392113" y="4419600"/>
          <a:ext cx="7685087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Equation" r:id="rId7" imgW="3784600" imgH="469900" progId="Equation.DSMT4">
                  <p:embed/>
                </p:oleObj>
              </mc:Choice>
              <mc:Fallback>
                <p:oleObj name="Equation" r:id="rId7" imgW="3784600" imgH="4699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4419600"/>
                        <a:ext cx="7685087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Default Design">
      <a:majorFont>
        <a:latin typeface="Algeri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4181</TotalTime>
  <Words>359</Words>
  <Application>Microsoft Macintosh PowerPoint</Application>
  <PresentationFormat>On-screen Show (4:3)</PresentationFormat>
  <Paragraphs>63</Paragraphs>
  <Slides>11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ＭＳ Ｐゴシック</vt:lpstr>
      <vt:lpstr>Algerian</vt:lpstr>
      <vt:lpstr>Times New Roman</vt:lpstr>
      <vt:lpstr>Harrington</vt:lpstr>
      <vt:lpstr>Euclid Symbol</vt:lpstr>
      <vt:lpstr>Default Design</vt:lpstr>
      <vt:lpstr>MathType 4.0 Equation</vt:lpstr>
      <vt:lpstr>MathType 6.0 Equation</vt:lpstr>
      <vt:lpstr>Today in Pre-Calculus</vt:lpstr>
      <vt:lpstr>Combinatorics</vt:lpstr>
      <vt:lpstr>ExampleS</vt:lpstr>
      <vt:lpstr>Conditional Probability &amp; Tree Diagrams </vt:lpstr>
      <vt:lpstr>Conditional Probability  </vt:lpstr>
      <vt:lpstr>Sequences</vt:lpstr>
      <vt:lpstr>Explicitly Defined Sequence</vt:lpstr>
      <vt:lpstr>Series</vt:lpstr>
      <vt:lpstr>formulas</vt:lpstr>
      <vt:lpstr>Example</vt:lpstr>
      <vt:lpstr>Infinite Series</vt:lpstr>
    </vt:vector>
  </TitlesOfParts>
  <Company>DTSD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in Pre-Calculus</dc:title>
  <dc:creator>backup</dc:creator>
  <cp:lastModifiedBy>Derry Township SD Derry Township SD</cp:lastModifiedBy>
  <cp:revision>56</cp:revision>
  <cp:lastPrinted>2009-05-22T12:20:20Z</cp:lastPrinted>
  <dcterms:created xsi:type="dcterms:W3CDTF">2008-08-11T14:10:52Z</dcterms:created>
  <dcterms:modified xsi:type="dcterms:W3CDTF">2016-05-02T15:10:40Z</dcterms:modified>
</cp:coreProperties>
</file>