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89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81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B71B82-18AA-4ED4-A8F0-EC76774007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62625-371C-403A-BC64-2473450CC44C}" type="slidenum">
              <a:rPr lang="en-US"/>
              <a:pPr/>
              <a:t>1</a:t>
            </a:fld>
            <a:endParaRPr lang="en-US"/>
          </a:p>
        </p:txBody>
      </p:sp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93B9C-5682-4E9C-BB1C-8836889AB05C}" type="slidenum">
              <a:rPr lang="en-US"/>
              <a:pPr/>
              <a:t>2</a:t>
            </a:fld>
            <a:endParaRPr lang="en-US"/>
          </a:p>
        </p:txBody>
      </p:sp>
      <p:sp>
        <p:nvSpPr>
          <p:cNvPr id="50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946755-E387-4421-AAFA-0CC37AECE8D6}" type="slidenum">
              <a:rPr lang="en-US"/>
              <a:pPr/>
              <a:t>3</a:t>
            </a:fld>
            <a:endParaRPr lang="en-US"/>
          </a:p>
        </p:txBody>
      </p:sp>
      <p:sp>
        <p:nvSpPr>
          <p:cNvPr id="51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83A299-F57D-4546-9A82-C455BBDF3B30}" type="slidenum">
              <a:rPr lang="en-US"/>
              <a:pPr/>
              <a:t>4</a:t>
            </a:fld>
            <a:endParaRPr lang="en-US"/>
          </a:p>
        </p:txBody>
      </p:sp>
      <p:sp>
        <p:nvSpPr>
          <p:cNvPr id="52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617762-3769-4536-96D9-D1A3606D17AF}" type="slidenum">
              <a:rPr lang="en-US"/>
              <a:pPr/>
              <a:t>5</a:t>
            </a:fld>
            <a:endParaRPr lang="en-US"/>
          </a:p>
        </p:txBody>
      </p:sp>
      <p:sp>
        <p:nvSpPr>
          <p:cNvPr id="53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AE90BD-2B5F-487C-8C24-E56DBEB764BC}" type="slidenum">
              <a:rPr lang="en-US"/>
              <a:pPr/>
              <a:t>6</a:t>
            </a:fld>
            <a:endParaRPr lang="en-US"/>
          </a:p>
        </p:txBody>
      </p:sp>
      <p:sp>
        <p:nvSpPr>
          <p:cNvPr id="54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E446F-3DAF-4FA9-B686-4E9B160CC9DF}" type="slidenum">
              <a:rPr lang="en-US"/>
              <a:pPr/>
              <a:t>7</a:t>
            </a:fld>
            <a:endParaRPr lang="en-US"/>
          </a:p>
        </p:txBody>
      </p:sp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15B45F-5176-4DA1-9F26-32E9633F9422}" type="slidenum">
              <a:rPr lang="en-US"/>
              <a:pPr/>
              <a:t>8</a:t>
            </a:fld>
            <a:endParaRPr lang="en-US"/>
          </a:p>
        </p:txBody>
      </p:sp>
      <p:sp>
        <p:nvSpPr>
          <p:cNvPr id="56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A25BA-405D-4A96-8A65-D0C07534E106}" type="slidenum">
              <a:rPr lang="en-US"/>
              <a:pPr/>
              <a:t>9</a:t>
            </a:fld>
            <a:endParaRPr lang="en-US"/>
          </a:p>
        </p:txBody>
      </p:sp>
      <p:sp>
        <p:nvSpPr>
          <p:cNvPr id="57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C1B3B1-826D-45EC-82AB-BFB93742DA5E}" type="slidenum">
              <a:rPr lang="en-US"/>
              <a:pPr/>
              <a:t>10</a:t>
            </a:fld>
            <a:endParaRPr lang="en-US"/>
          </a:p>
        </p:txBody>
      </p:sp>
      <p:sp>
        <p:nvSpPr>
          <p:cNvPr id="58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E1B3D-C468-4C30-831B-D1FC7E29F1A4}" type="slidenum">
              <a:rPr lang="en-US"/>
              <a:pPr/>
              <a:t>11</a:t>
            </a:fld>
            <a:endParaRPr lang="en-US"/>
          </a:p>
        </p:txBody>
      </p:sp>
      <p:sp>
        <p:nvSpPr>
          <p:cNvPr id="59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EDD93A-3F67-4DF6-B150-A497F7807660}" type="slidenum">
              <a:rPr lang="en-US"/>
              <a:pPr/>
              <a:t>12</a:t>
            </a:fld>
            <a:endParaRPr lang="en-US"/>
          </a:p>
        </p:txBody>
      </p:sp>
      <p:sp>
        <p:nvSpPr>
          <p:cNvPr id="60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F1F521-07FA-44D2-849E-D111EF775138}" type="slidenum">
              <a:rPr lang="en-US"/>
              <a:pPr/>
              <a:t>13</a:t>
            </a:fld>
            <a:endParaRPr lang="en-US"/>
          </a:p>
        </p:txBody>
      </p:sp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F8AFC-0FDD-479C-84E3-5422D620F5AD}" type="slidenum">
              <a:rPr lang="en-US"/>
              <a:pPr/>
              <a:t>14</a:t>
            </a:fld>
            <a:endParaRPr lang="en-US"/>
          </a:p>
        </p:txBody>
      </p:sp>
      <p:sp>
        <p:nvSpPr>
          <p:cNvPr id="62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9219DB-D4FB-4347-881A-53638D8472F4}" type="slidenum">
              <a:rPr lang="en-US"/>
              <a:pPr/>
              <a:t>15</a:t>
            </a:fld>
            <a:endParaRPr lang="en-US"/>
          </a:p>
        </p:txBody>
      </p:sp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8CB6E-9E39-47EF-920B-4875420AEC6E}" type="slidenum">
              <a:rPr lang="en-US"/>
              <a:pPr/>
              <a:t>16</a:t>
            </a:fld>
            <a:endParaRPr lang="en-US"/>
          </a:p>
        </p:txBody>
      </p:sp>
      <p:sp>
        <p:nvSpPr>
          <p:cNvPr id="64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9B369-FA5F-4B78-8C8A-F2BC7A26BD92}" type="slidenum">
              <a:rPr lang="en-US"/>
              <a:pPr/>
              <a:t>17</a:t>
            </a:fld>
            <a:endParaRPr lang="en-US"/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C0F0C9-6712-4943-B040-212A4575F35B}" type="slidenum">
              <a:rPr lang="en-US"/>
              <a:pPr/>
              <a:t>18</a:t>
            </a:fld>
            <a:endParaRPr lang="en-US"/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D013D6-0721-4ED8-BD6F-EF39EEE82EEA}" type="slidenum">
              <a:rPr lang="en-US"/>
              <a:pPr/>
              <a:t>19</a:t>
            </a:fld>
            <a:endParaRPr lang="en-US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5C8E4-4EF1-4E63-B6B1-E78AD534403B}" type="slidenum">
              <a:rPr lang="en-US"/>
              <a:pPr/>
              <a:t>20</a:t>
            </a:fld>
            <a:endParaRPr lang="en-US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B5579-D6BA-43BB-B267-3D99EE48F597}" type="slidenum">
              <a:rPr lang="en-US"/>
              <a:pPr/>
              <a:t>21</a:t>
            </a:fld>
            <a:endParaRPr lang="en-US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89180C-6D3B-4E66-B88B-F9C5182C2BF4}" type="slidenum">
              <a:rPr lang="en-US"/>
              <a:pPr/>
              <a:t>22</a:t>
            </a:fld>
            <a:endParaRPr lang="en-US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93478-6813-4FBC-BC79-2F1B0D1C7EA1}" type="slidenum">
              <a:rPr lang="en-US"/>
              <a:pPr/>
              <a:t>23</a:t>
            </a:fld>
            <a:endParaRPr lang="en-US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1DE482-970F-4E7A-86D2-6A51B336F9E5}" type="slidenum">
              <a:rPr lang="en-US"/>
              <a:pPr/>
              <a:t>24</a:t>
            </a:fld>
            <a:endParaRPr lang="en-US"/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EE7832-DA5F-4314-BFEC-7CBF3FE0167E}" type="slidenum">
              <a:rPr lang="en-US"/>
              <a:pPr/>
              <a:t>25</a:t>
            </a:fld>
            <a:endParaRPr lang="en-US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1C1EBE-BA0E-44B9-AD0C-62533A760A1C}" type="slidenum">
              <a:rPr lang="en-US"/>
              <a:pPr/>
              <a:t>26</a:t>
            </a:fld>
            <a:endParaRPr lang="en-US"/>
          </a:p>
        </p:txBody>
      </p:sp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4E90D-2C28-45C8-87D6-1C36593289F8}" type="slidenum">
              <a:rPr lang="en-US"/>
              <a:pPr/>
              <a:t>27</a:t>
            </a:fld>
            <a:endParaRPr lang="en-US"/>
          </a:p>
        </p:txBody>
      </p:sp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E536CE-B44C-4ED1-8981-4616331CB8BD}" type="slidenum">
              <a:rPr lang="en-US"/>
              <a:pPr/>
              <a:t>28</a:t>
            </a:fld>
            <a:endParaRPr lang="en-US"/>
          </a:p>
        </p:txBody>
      </p:sp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1D0FEA-FAAD-4267-9BE2-5CEFB1E4F9CF}" type="slidenum">
              <a:rPr lang="en-US"/>
              <a:pPr/>
              <a:t>29</a:t>
            </a:fld>
            <a:endParaRPr lang="en-US"/>
          </a:p>
        </p:txBody>
      </p:sp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0AD42-9BA1-418D-80A2-F55B03A5588A}" type="slidenum">
              <a:rPr lang="en-US"/>
              <a:pPr/>
              <a:t>30</a:t>
            </a:fld>
            <a:endParaRPr lang="en-US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5DB370-20A9-4388-B2D9-DE061605BC1C}" type="slidenum">
              <a:rPr lang="en-US"/>
              <a:pPr/>
              <a:t>31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A38AA6-3FFD-4C0E-A95F-D091B4B58911}" type="slidenum">
              <a:rPr lang="en-US"/>
              <a:pPr/>
              <a:t>32</a:t>
            </a:fld>
            <a:endParaRPr lang="en-US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1FD12-26CF-424F-B671-7EFEE1AE8281}" type="slidenum">
              <a:rPr lang="en-US"/>
              <a:pPr/>
              <a:t>33</a:t>
            </a:fld>
            <a:endParaRPr lang="en-US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ED64A-0107-4DC7-979A-51058A6C66DF}" type="slidenum">
              <a:rPr lang="en-US"/>
              <a:pPr/>
              <a:t>34</a:t>
            </a:fld>
            <a:endParaRPr lang="en-US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7EFBCD-F7B7-494F-95AD-BDF979C8E849}" type="slidenum">
              <a:rPr lang="en-US"/>
              <a:pPr/>
              <a:t>35</a:t>
            </a:fld>
            <a:endParaRPr lang="en-US"/>
          </a:p>
        </p:txBody>
      </p:sp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913729-46F6-46EE-8DE2-E7C4A7CA32DC}" type="slidenum">
              <a:rPr lang="en-US"/>
              <a:pPr/>
              <a:t>36</a:t>
            </a:fld>
            <a:endParaRPr lang="en-US"/>
          </a:p>
        </p:txBody>
      </p:sp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B0B530-6383-433A-B369-7F463748368C}" type="slidenum">
              <a:rPr lang="en-US"/>
              <a:pPr/>
              <a:t>37</a:t>
            </a:fld>
            <a:endParaRPr lang="en-US"/>
          </a:p>
        </p:txBody>
      </p:sp>
      <p:sp>
        <p:nvSpPr>
          <p:cNvPr id="86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2E162-58D2-43A0-8AC0-A1B0A409B637}" type="slidenum">
              <a:rPr lang="en-US"/>
              <a:pPr/>
              <a:t>38</a:t>
            </a:fld>
            <a:endParaRPr lang="en-US"/>
          </a:p>
        </p:txBody>
      </p:sp>
      <p:sp>
        <p:nvSpPr>
          <p:cNvPr id="87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CB2AE-DB6A-48A9-A50D-DE747AF64B85}" type="slidenum">
              <a:rPr lang="en-US"/>
              <a:pPr/>
              <a:t>39</a:t>
            </a:fld>
            <a:endParaRPr lang="en-US"/>
          </a:p>
        </p:txBody>
      </p:sp>
      <p:sp>
        <p:nvSpPr>
          <p:cNvPr id="88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2DC20A-9E45-405D-84A8-4494006FDDF7}" type="slidenum">
              <a:rPr lang="en-US"/>
              <a:pPr/>
              <a:t>40</a:t>
            </a:fld>
            <a:endParaRPr lang="en-US"/>
          </a:p>
        </p:txBody>
      </p:sp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A537C-31BF-4BED-97F8-506A86F2CA1C}" type="slidenum">
              <a:rPr lang="en-US"/>
              <a:pPr/>
              <a:t>41</a:t>
            </a:fld>
            <a:endParaRPr lang="en-US"/>
          </a:p>
        </p:txBody>
      </p:sp>
      <p:sp>
        <p:nvSpPr>
          <p:cNvPr id="90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A9675A-FD13-46C7-AE40-C27AB168DBD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8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9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42EB5-A900-4EC8-9E95-DF1ED30235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E79B4-BAC4-4BFF-BB3A-37A5302218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52FDB-ABCF-40D4-82ED-EE111669D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7892D-DC4A-4A3B-BC61-FF58EDB417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927E7-6B0E-4C3B-BE5A-126FB169B2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DFDF03-870B-402E-9CA8-88E59C3276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1419C-65EA-48AB-98BF-F3D1FE3E4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454E7-6022-4ABF-A5F9-54A14C33DC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9DFE98-9C73-4299-A6D1-7211F6B04E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94EFD-159B-486E-B0B5-F5906EFDBF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91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255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6395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29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CA2288A-6719-4E15-B66A-88A71F096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91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255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6395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29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9CAEA9-A8AB-42D4-9D08-9FD3E2B03F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fld id="{587A5C99-9AE7-4600-A22A-BAA7895BB47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70" name="AutoShape 22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AutoShape 23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AutoShape 24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3" name="AutoShape 25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AutoShape 26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AutoShape 27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  <p:bldP spid="2067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Advertising Media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Many Ads to You See Each Week?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1219200" y="2636838"/>
          <a:ext cx="3810000" cy="2930525"/>
        </p:xfrm>
        <a:graphic>
          <a:graphicData uri="http://schemas.openxmlformats.org/presentationml/2006/ole">
            <p:oleObj spid="_x0000_s5123" name="ClipArt" r:id="rId4" imgW="4510080" imgH="3468960" progId="MS_ClipArt_Gallery.2">
              <p:embed/>
            </p:oleObj>
          </a:graphicData>
        </a:graphic>
      </p:graphicFrame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The average person is exposed to approximately 2000 ads each week.  Do you see that many or more?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advertising?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Advertising is any paid form of non-personal presentation and promotion of ideas, goods or services by an identified sponsor.</a:t>
            </a:r>
          </a:p>
          <a:p>
            <a:pPr lvl="1"/>
            <a:r>
              <a:rPr lang="en-US"/>
              <a:t>The time or space devoted to it is paid for</a:t>
            </a:r>
          </a:p>
          <a:p>
            <a:pPr lvl="1"/>
            <a:r>
              <a:rPr lang="en-US"/>
              <a:t>It uses a set format to carry the message rather than personal, one-on-one selling</a:t>
            </a:r>
          </a:p>
          <a:p>
            <a:pPr lvl="1"/>
            <a:r>
              <a:rPr lang="en-US"/>
              <a:t>It identifies the sponsor of the message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advertising use a set format?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Advertisements are measured by time or space</a:t>
            </a:r>
          </a:p>
          <a:p>
            <a:pPr lvl="1"/>
            <a:r>
              <a:rPr lang="en-US"/>
              <a:t>A radio spot is usually 30 seconds long (time)</a:t>
            </a:r>
          </a:p>
          <a:p>
            <a:pPr lvl="1"/>
            <a:r>
              <a:rPr lang="en-US"/>
              <a:t>A newspaper ad can be 1/4 page (space)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Main Purpose of Advertising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sell products or ideas by presenting its message so well that the customer will buy the product or accept the idea presented.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Promotional Advertising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Promotional advertising is advertising that is designed to increase sales by</a:t>
            </a:r>
          </a:p>
          <a:p>
            <a:pPr lvl="1"/>
            <a:r>
              <a:rPr lang="en-US"/>
              <a:t>creating an interest in products</a:t>
            </a:r>
          </a:p>
          <a:p>
            <a:pPr lvl="1"/>
            <a:r>
              <a:rPr lang="en-US"/>
              <a:t>introducing new products and businesses</a:t>
            </a:r>
          </a:p>
          <a:p>
            <a:pPr lvl="1"/>
            <a:r>
              <a:rPr lang="en-US"/>
              <a:t>explaining a product</a:t>
            </a:r>
          </a:p>
          <a:p>
            <a:pPr lvl="1"/>
            <a:r>
              <a:rPr lang="en-US"/>
              <a:t>supporting personal selling efforts</a:t>
            </a:r>
          </a:p>
          <a:p>
            <a:pPr lvl="1"/>
            <a:r>
              <a:rPr lang="en-US"/>
              <a:t>creating new markets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Institutional Advertising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Institutional advertising attempts to create a favorable impression (image) and goodwill for a business or an organization</a:t>
            </a:r>
          </a:p>
          <a:p>
            <a:pPr lvl="1"/>
            <a:r>
              <a:rPr lang="en-US"/>
              <a:t>Purpose is to develop a positive image by presenting information about a company’s role in the community, important public issues and topics of general interest.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	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Media are the agencies, means or instruments used to convey messages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Categories of Advertising Media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 media</a:t>
            </a:r>
          </a:p>
          <a:p>
            <a:r>
              <a:rPr lang="en-US"/>
              <a:t>Broadcast media</a:t>
            </a:r>
          </a:p>
          <a:p>
            <a:r>
              <a:rPr lang="en-US"/>
              <a:t>Specialty media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Media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 media can include any of the following:</a:t>
            </a:r>
          </a:p>
          <a:p>
            <a:pPr lvl="1"/>
            <a:r>
              <a:rPr lang="en-US"/>
              <a:t>Newspapers</a:t>
            </a:r>
          </a:p>
          <a:p>
            <a:pPr lvl="1"/>
            <a:r>
              <a:rPr lang="en-US"/>
              <a:t>Direct Mail</a:t>
            </a:r>
          </a:p>
          <a:p>
            <a:pPr lvl="1"/>
            <a:r>
              <a:rPr lang="en-US"/>
              <a:t>Magazine</a:t>
            </a:r>
          </a:p>
          <a:p>
            <a:pPr lvl="1"/>
            <a:r>
              <a:rPr lang="en-US"/>
              <a:t>Outdoor Advertising</a:t>
            </a:r>
          </a:p>
          <a:p>
            <a:pPr lvl="1"/>
            <a:r>
              <a:rPr lang="en-US"/>
              <a:t>Directory Advertising</a:t>
            </a:r>
          </a:p>
          <a:p>
            <a:pPr lvl="1"/>
            <a:r>
              <a:rPr lang="en-US"/>
              <a:t>Transit Advertising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Newspaper Advertising Important?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Approximately 55% of adults read the newspaper everyday?</a:t>
            </a:r>
          </a:p>
          <a:p>
            <a:endParaRPr lang="en-US"/>
          </a:p>
          <a:p>
            <a:r>
              <a:rPr lang="en-US"/>
              <a:t>Do you read the newspaper?</a:t>
            </a:r>
          </a:p>
          <a:p>
            <a:r>
              <a:rPr lang="en-US"/>
              <a:t>Do your parents or guardians read the newspaper?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National, State and Local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U.S.A. Today</a:t>
            </a:r>
          </a:p>
          <a:p>
            <a:r>
              <a:rPr lang="en-US"/>
              <a:t>The Wall Street Journal</a:t>
            </a:r>
          </a:p>
          <a:p>
            <a:r>
              <a:rPr lang="en-US"/>
              <a:t>The New York Times</a:t>
            </a:r>
          </a:p>
          <a:p>
            <a:r>
              <a:rPr lang="en-US"/>
              <a:t>The Atlanta Journal/Constitution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shopper?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Someone who likes to shop?</a:t>
            </a:r>
          </a:p>
          <a:p>
            <a:r>
              <a:rPr lang="en-US"/>
              <a:t>A community newspaper which contains no editorial content and is delivered free to persons who live in certain areas (full of ads)</a:t>
            </a:r>
          </a:p>
          <a:p>
            <a:r>
              <a:rPr lang="en-US"/>
              <a:t>The Thrifty Nickel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&amp; Disadvantages of Newspaper Advertising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Large readership</a:t>
            </a:r>
          </a:p>
          <a:p>
            <a:r>
              <a:rPr lang="en-US"/>
              <a:t>Known circulation (easy to target)</a:t>
            </a:r>
          </a:p>
          <a:p>
            <a:r>
              <a:rPr lang="en-US"/>
              <a:t>Low cost</a:t>
            </a:r>
          </a:p>
          <a:p>
            <a:r>
              <a:rPr lang="en-US"/>
              <a:t>Timely and flexible</a:t>
            </a:r>
          </a:p>
          <a:p>
            <a:pPr lvl="1"/>
            <a:r>
              <a:rPr lang="en-US"/>
              <a:t>Wasted circulation</a:t>
            </a:r>
          </a:p>
          <a:p>
            <a:pPr lvl="1"/>
            <a:r>
              <a:rPr lang="en-US"/>
              <a:t>Disposable (short lifespan)</a:t>
            </a:r>
          </a:p>
          <a:p>
            <a:pPr lvl="1"/>
            <a:r>
              <a:rPr lang="en-US"/>
              <a:t>Poor quality advertising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Magazine Classifications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Local</a:t>
            </a:r>
          </a:p>
          <a:p>
            <a:r>
              <a:rPr lang="en-US"/>
              <a:t>Regional</a:t>
            </a:r>
          </a:p>
          <a:p>
            <a:r>
              <a:rPr lang="en-US"/>
              <a:t>National weeklies</a:t>
            </a:r>
          </a:p>
          <a:p>
            <a:r>
              <a:rPr lang="en-US"/>
              <a:t>Monthlies</a:t>
            </a:r>
          </a:p>
          <a:p>
            <a:r>
              <a:rPr lang="en-US"/>
              <a:t>Quarterlies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 Vs. Business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Consumer magazines are read for personal pleasure or interest</a:t>
            </a:r>
          </a:p>
          <a:p>
            <a:pPr lvl="1"/>
            <a:r>
              <a:rPr lang="en-US"/>
              <a:t>Reader’s Digest, Vogue, Sports Illustrated</a:t>
            </a:r>
          </a:p>
          <a:p>
            <a:pPr lvl="1"/>
            <a:r>
              <a:rPr lang="en-US"/>
              <a:t>Business magazines appeal to people with general interest in business or a particular field within business</a:t>
            </a:r>
          </a:p>
          <a:p>
            <a:pPr lvl="2"/>
            <a:r>
              <a:rPr lang="en-US"/>
              <a:t>Business Week, Inc., Forbes, Marketing News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&amp; Disadvantages of Magazine Advertising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Easy to target your market</a:t>
            </a:r>
          </a:p>
          <a:p>
            <a:pPr>
              <a:lnSpc>
                <a:spcPct val="90000"/>
              </a:lnSpc>
            </a:pPr>
            <a:r>
              <a:rPr lang="en-US"/>
              <a:t>Read slowly and thoroughly</a:t>
            </a:r>
          </a:p>
          <a:p>
            <a:pPr>
              <a:lnSpc>
                <a:spcPct val="90000"/>
              </a:lnSpc>
            </a:pPr>
            <a:r>
              <a:rPr lang="en-US"/>
              <a:t>Good print quality</a:t>
            </a:r>
          </a:p>
          <a:p>
            <a:pPr>
              <a:lnSpc>
                <a:spcPct val="90000"/>
              </a:lnSpc>
            </a:pPr>
            <a:r>
              <a:rPr lang="en-US"/>
              <a:t>Longer life span because they are kept of an extended period of time</a:t>
            </a:r>
          </a:p>
          <a:p>
            <a:pPr lvl="1">
              <a:lnSpc>
                <a:spcPct val="90000"/>
              </a:lnSpc>
            </a:pPr>
            <a:r>
              <a:rPr lang="en-US"/>
              <a:t>Less mass appeal within a geographic area</a:t>
            </a:r>
          </a:p>
          <a:p>
            <a:pPr lvl="1">
              <a:lnSpc>
                <a:spcPct val="90000"/>
              </a:lnSpc>
            </a:pPr>
            <a:r>
              <a:rPr lang="en-US"/>
              <a:t>More expensive than newspapers</a:t>
            </a:r>
          </a:p>
          <a:p>
            <a:pPr lvl="1">
              <a:lnSpc>
                <a:spcPct val="90000"/>
              </a:lnSpc>
            </a:pPr>
            <a:r>
              <a:rPr lang="en-US"/>
              <a:t>Not timely or flexible (long lead times)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 Mail Advertising</a:t>
            </a:r>
            <a:br>
              <a:rPr lang="en-US"/>
            </a:br>
            <a:r>
              <a:rPr lang="en-US"/>
              <a:t> (Junk Mail)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Advertising that is sent directly to prospective customers through the mail</a:t>
            </a:r>
          </a:p>
          <a:p>
            <a:r>
              <a:rPr lang="en-US"/>
              <a:t>(More than $80 billion in goods and services sold annually through direct mail)</a:t>
            </a:r>
          </a:p>
          <a:p>
            <a:r>
              <a:rPr lang="en-US"/>
              <a:t>Have you ever bought anything through direct mail advertising?</a:t>
            </a:r>
          </a:p>
          <a:p>
            <a:r>
              <a:rPr lang="en-US"/>
              <a:t>What do you do with it when you get it?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&amp; Disadvantages of Direct Mail Advertising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Advertiser can be highly selective</a:t>
            </a:r>
          </a:p>
          <a:p>
            <a:pPr>
              <a:lnSpc>
                <a:spcPct val="90000"/>
              </a:lnSpc>
            </a:pPr>
            <a:r>
              <a:rPr lang="en-US"/>
              <a:t>Flexible and secretive</a:t>
            </a:r>
          </a:p>
          <a:p>
            <a:pPr>
              <a:lnSpc>
                <a:spcPct val="90000"/>
              </a:lnSpc>
            </a:pPr>
            <a:r>
              <a:rPr lang="en-US"/>
              <a:t>Wide choice of formats</a:t>
            </a:r>
          </a:p>
          <a:p>
            <a:pPr>
              <a:lnSpc>
                <a:spcPct val="90000"/>
              </a:lnSpc>
            </a:pPr>
            <a:r>
              <a:rPr lang="en-US"/>
              <a:t>Can use coupons or other incentives</a:t>
            </a:r>
          </a:p>
          <a:p>
            <a:pPr>
              <a:lnSpc>
                <a:spcPct val="90000"/>
              </a:lnSpc>
            </a:pPr>
            <a:r>
              <a:rPr lang="en-US"/>
              <a:t>Can directly make the sale</a:t>
            </a:r>
          </a:p>
          <a:p>
            <a:pPr lvl="1">
              <a:lnSpc>
                <a:spcPct val="90000"/>
              </a:lnSpc>
            </a:pPr>
            <a:r>
              <a:rPr lang="en-US"/>
              <a:t>Low level of response (-1%)</a:t>
            </a:r>
          </a:p>
          <a:p>
            <a:pPr lvl="1">
              <a:lnSpc>
                <a:spcPct val="90000"/>
              </a:lnSpc>
            </a:pPr>
            <a:r>
              <a:rPr lang="en-US"/>
              <a:t>High costs</a:t>
            </a:r>
          </a:p>
          <a:p>
            <a:pPr lvl="1">
              <a:lnSpc>
                <a:spcPct val="90000"/>
              </a:lnSpc>
            </a:pPr>
            <a:r>
              <a:rPr lang="en-US"/>
              <a:t>Poor image (junk mail) often not read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Outdoor Advertising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Non-standardized outdoor signs are used by local firms at their place of business or in other locations throughout the community.</a:t>
            </a:r>
          </a:p>
          <a:p>
            <a:r>
              <a:rPr lang="en-US"/>
              <a:t>Standardized outdoor signs are available to local, regional or national advertisers.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types of standardized outdoor signs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Posters - Preprinted sheets put up like wallpaper on outdoor billboards (McDonalds)</a:t>
            </a:r>
          </a:p>
          <a:p>
            <a:r>
              <a:rPr lang="en-US"/>
              <a:t>Painted bulletins - Painted billboards that are changed every 6 months to a year</a:t>
            </a:r>
          </a:p>
          <a:p>
            <a:r>
              <a:rPr lang="en-US"/>
              <a:t>Spectaculars - outdoor signs using lights, moving parts and are situated in high traffic areas or cities (Chick-Fil-A)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and Disadvantages of Outdoor Advertising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Highly visible</a:t>
            </a:r>
          </a:p>
          <a:p>
            <a:pPr>
              <a:lnSpc>
                <a:spcPct val="90000"/>
              </a:lnSpc>
            </a:pPr>
            <a:r>
              <a:rPr lang="en-US"/>
              <a:t>Relatively inexpensive</a:t>
            </a:r>
          </a:p>
          <a:p>
            <a:pPr>
              <a:lnSpc>
                <a:spcPct val="90000"/>
              </a:lnSpc>
            </a:pPr>
            <a:r>
              <a:rPr lang="en-US"/>
              <a:t>Permits easy repetition of message</a:t>
            </a:r>
          </a:p>
          <a:p>
            <a:pPr>
              <a:lnSpc>
                <a:spcPct val="90000"/>
              </a:lnSpc>
            </a:pPr>
            <a:r>
              <a:rPr lang="en-US"/>
              <a:t>Can be geographically tailored for target market</a:t>
            </a:r>
          </a:p>
          <a:p>
            <a:pPr lvl="1">
              <a:lnSpc>
                <a:spcPct val="90000"/>
              </a:lnSpc>
            </a:pPr>
            <a:r>
              <a:rPr lang="en-US"/>
              <a:t>Short message due to limited viewing time</a:t>
            </a:r>
          </a:p>
          <a:p>
            <a:pPr lvl="1">
              <a:lnSpc>
                <a:spcPct val="90000"/>
              </a:lnSpc>
            </a:pPr>
            <a:r>
              <a:rPr lang="en-US"/>
              <a:t>Unknown audience</a:t>
            </a:r>
          </a:p>
          <a:p>
            <a:pPr lvl="1">
              <a:lnSpc>
                <a:spcPct val="90000"/>
              </a:lnSpc>
            </a:pPr>
            <a:r>
              <a:rPr lang="en-US"/>
              <a:t>Government regulations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Directory Advertising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Alphabetical listing of businesses</a:t>
            </a:r>
          </a:p>
          <a:p>
            <a:pPr lvl="1"/>
            <a:r>
              <a:rPr lang="en-US"/>
              <a:t>Relatively inexpensive</a:t>
            </a:r>
          </a:p>
          <a:p>
            <a:pPr lvl="1"/>
            <a:r>
              <a:rPr lang="en-US"/>
              <a:t>Found in 98% of households - all demographics</a:t>
            </a:r>
          </a:p>
          <a:p>
            <a:pPr lvl="1"/>
            <a:r>
              <a:rPr lang="en-US"/>
              <a:t>Kept for at least a year - not thrown away</a:t>
            </a:r>
          </a:p>
          <a:p>
            <a:pPr lvl="1"/>
            <a:r>
              <a:rPr lang="en-US"/>
              <a:t>Very inflexible due to being printed yearly</a:t>
            </a:r>
          </a:p>
          <a:p>
            <a:pPr lvl="1"/>
            <a:r>
              <a:rPr lang="en-US"/>
              <a:t>Wasted advertising (to non-target market)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 Advertising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Using public facilities to advertise - such as subways, on buses and taxis, in stations</a:t>
            </a:r>
          </a:p>
          <a:p>
            <a:r>
              <a:rPr lang="en-US"/>
              <a:t>Reaches a wide and captive audience</a:t>
            </a:r>
          </a:p>
          <a:p>
            <a:r>
              <a:rPr lang="en-US"/>
              <a:t>Economical</a:t>
            </a:r>
          </a:p>
          <a:p>
            <a:r>
              <a:rPr lang="en-US"/>
              <a:t>Defined market (usually urban)</a:t>
            </a:r>
          </a:p>
          <a:p>
            <a:pPr lvl="1"/>
            <a:r>
              <a:rPr lang="en-US"/>
              <a:t>Unavailable in smaller towns</a:t>
            </a:r>
          </a:p>
          <a:p>
            <a:pPr lvl="1"/>
            <a:r>
              <a:rPr lang="en-US"/>
              <a:t>Subject to defacement</a:t>
            </a:r>
          </a:p>
          <a:p>
            <a:pPr lvl="1"/>
            <a:r>
              <a:rPr lang="en-US"/>
              <a:t>Restricted to certain travel destinations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Broadcast Media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Radio - 6+ years listening to the radio</a:t>
            </a:r>
          </a:p>
          <a:p>
            <a:r>
              <a:rPr lang="en-US"/>
              <a:t>Television - 10+ years watching television in 70 years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Advertising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96% of people over 12 are reached by radio</a:t>
            </a:r>
          </a:p>
          <a:p>
            <a:r>
              <a:rPr lang="en-US"/>
              <a:t>Prime time is morning and afternoon drive times - advertisers guaranteed concentrated audience</a:t>
            </a:r>
          </a:p>
          <a:p>
            <a:r>
              <a:rPr lang="en-US"/>
              <a:t>Ads are available in 15, 30 or 60 second time slots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and Disadvantages of Radio Advertising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Select and audience - target their market</a:t>
            </a:r>
          </a:p>
          <a:p>
            <a:r>
              <a:rPr lang="en-US"/>
              <a:t>Flexible - can change quickly and easily</a:t>
            </a:r>
          </a:p>
          <a:p>
            <a:r>
              <a:rPr lang="en-US"/>
              <a:t>Mobile (can be taken anywhere - shopping, jogging, hiking or driving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Short life span</a:t>
            </a:r>
          </a:p>
          <a:p>
            <a:r>
              <a:rPr lang="en-US"/>
              <a:t>Sometimes many stations - have to decide which to use or use them all (more expensive)</a:t>
            </a:r>
          </a:p>
          <a:p>
            <a:r>
              <a:rPr lang="en-US"/>
              <a:t>Distractions - no visual involvement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Television Advertising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i="1"/>
              <a:t>ultimate </a:t>
            </a:r>
            <a:r>
              <a:rPr lang="en-US"/>
              <a:t>advertising medium because it can communicate with sound, action and color</a:t>
            </a:r>
          </a:p>
          <a:p>
            <a:r>
              <a:rPr lang="en-US"/>
              <a:t>Prime time is 7 p.m. - 11 p.m.</a:t>
            </a:r>
          </a:p>
          <a:p>
            <a:r>
              <a:rPr lang="en-US"/>
              <a:t>Infomercials - 30 minute commercials (The George Foreman Grill)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&amp; Disadvantages of Television Advertising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All elements for creative message</a:t>
            </a:r>
          </a:p>
          <a:p>
            <a:r>
              <a:rPr lang="en-US"/>
              <a:t>Believability</a:t>
            </a:r>
          </a:p>
          <a:p>
            <a:r>
              <a:rPr lang="en-US"/>
              <a:t>More personal &amp; effective</a:t>
            </a:r>
          </a:p>
          <a:p>
            <a:r>
              <a:rPr lang="en-US"/>
              <a:t>Can reach the masses or  target specific interests</a:t>
            </a:r>
          </a:p>
          <a:p>
            <a:r>
              <a:rPr lang="en-US"/>
              <a:t>Adaptable to special needs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Expensive - the highest production costs - too high for small businesses</a:t>
            </a:r>
          </a:p>
          <a:p>
            <a:r>
              <a:rPr lang="en-US"/>
              <a:t>Audience size is not assured</a:t>
            </a:r>
          </a:p>
          <a:p>
            <a:r>
              <a:rPr lang="en-US"/>
              <a:t>Nuisance - channel surfing - leave during commercials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Advertising in U.S. Schools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Some oppose Channel One because they believe the station misuses valuable educational time.  Others are offended by commercialization of the school environment</a:t>
            </a:r>
          </a:p>
          <a:p>
            <a:r>
              <a:rPr lang="en-US" sz="2400"/>
              <a:t>Advertisers hope students will become more aware of and ultimately buy their products.  Disadvantages include the perception that the advertisers are forcing students to watch TV advertising or use a particular product</a:t>
            </a:r>
          </a:p>
          <a:p>
            <a:r>
              <a:rPr lang="en-US" sz="2400"/>
              <a:t>College recruiters, yearbook ads, candy sale posters</a:t>
            </a:r>
          </a:p>
          <a:p>
            <a:r>
              <a:rPr lang="en-US" sz="2400"/>
              <a:t>Some people may see advertising in schools as forcing products on a captive audience or may perceive businesses as taking advantage of schools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Specialty Media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Inexpensive, useful items with an advertiser’s name printed on them - usually given away</a:t>
            </a:r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181600" y="2744788"/>
          <a:ext cx="3810000" cy="2713037"/>
        </p:xfrm>
        <a:graphic>
          <a:graphicData uri="http://schemas.openxmlformats.org/presentationml/2006/ole">
            <p:oleObj spid="_x0000_s34822" name="ClipArt" r:id="rId4" imgW="568800" imgH="405720" progId="MS_ClipArt_Gallery.2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Types of Advertising Media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Sports Arena Billboards</a:t>
            </a:r>
          </a:p>
          <a:p>
            <a:r>
              <a:rPr lang="en-US"/>
              <a:t>Movie theater commercials</a:t>
            </a:r>
          </a:p>
          <a:p>
            <a:r>
              <a:rPr lang="en-US"/>
              <a:t>Hot air balloons, blimps, skywriting, banners</a:t>
            </a:r>
          </a:p>
          <a:p>
            <a:r>
              <a:rPr lang="en-US"/>
              <a:t>shelf ads, shopping cart ads, coupon machines, receipt ads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there anything else we are missing?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What about the Internet?</a:t>
            </a:r>
          </a:p>
          <a:p>
            <a:r>
              <a:rPr lang="en-US" sz="2800"/>
              <a:t>What advantages and disadvantages might there be?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199063" y="2044700"/>
          <a:ext cx="3773487" cy="4114800"/>
        </p:xfrm>
        <a:graphic>
          <a:graphicData uri="http://schemas.openxmlformats.org/presentationml/2006/ole">
            <p:oleObj spid="_x0000_s37892" name="ClipArt" r:id="rId4" imgW="3180600" imgH="3468960" progId="MS_ClipArt_Gallery.2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 Rates - Services Available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Standard Rate and Data Service - gives rates for most major media according to broad categories (print, broadcast)</a:t>
            </a:r>
          </a:p>
          <a:p>
            <a:r>
              <a:rPr lang="en-US"/>
              <a:t>Audit Bureau of Circulation (ABC) - Print media use this to verify circulation figures because advertising rates are based on circulation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Classified Ads and Display Ads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Classified ads can advertise everything from services performed to houses for sale to job openings (costs per word used)</a:t>
            </a:r>
          </a:p>
          <a:p>
            <a:r>
              <a:rPr lang="en-US"/>
              <a:t>Display ads are creative illustrations of the product being advertised. (costs for space used)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Newspaper Rates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Column Inch Rates - number of columns by number of inches deep multiply by the rate</a:t>
            </a:r>
          </a:p>
          <a:p>
            <a:r>
              <a:rPr lang="en-US" sz="2800"/>
              <a:t>Run of Paper rate - The  newspaper chooses where to run the ad - you don’t choose the location</a:t>
            </a:r>
          </a:p>
          <a:p>
            <a:r>
              <a:rPr lang="en-US" sz="2800"/>
              <a:t>Open Rate - Basic charge for a minimum amount of space (non-contract rate)</a:t>
            </a:r>
          </a:p>
          <a:p>
            <a:r>
              <a:rPr lang="en-US" sz="2800"/>
              <a:t>Contract Rate - Discounted rates for guaranteed amount of advertising in a time period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CPM is the cost per thousand rate - the cost of exposing 1000 readers to an ad</a:t>
            </a:r>
          </a:p>
          <a:p>
            <a:r>
              <a:rPr lang="en-US" sz="2800" u="sng"/>
              <a:t>Cost of the ad X1000 </a:t>
            </a:r>
            <a:r>
              <a:rPr lang="en-US" sz="2800"/>
              <a:t> = cost per thousand (cpm) 		Circulation</a:t>
            </a:r>
          </a:p>
          <a:p>
            <a:r>
              <a:rPr lang="en-US" sz="2800"/>
              <a:t>Used to compare the rates for different papers with different circulations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Magazine Rates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Bleed - 1/2 or full page ads are printed to the very edge (no white border) +15-20%</a:t>
            </a:r>
          </a:p>
          <a:p>
            <a:r>
              <a:rPr lang="en-US"/>
              <a:t>Black &amp; White - Lowest rates - black &amp; white ads</a:t>
            </a:r>
          </a:p>
          <a:p>
            <a:r>
              <a:rPr lang="en-US"/>
              <a:t>Color - Each color adds more cost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Full color - 4 color</a:t>
            </a:r>
          </a:p>
          <a:p>
            <a:r>
              <a:rPr lang="en-US"/>
              <a:t>Premium position - ad placement in mag.</a:t>
            </a:r>
          </a:p>
          <a:p>
            <a:r>
              <a:rPr lang="en-US"/>
              <a:t>Discounts - frequency, commission, cash</a:t>
            </a:r>
          </a:p>
          <a:p>
            <a:r>
              <a:rPr lang="en-US"/>
              <a:t>CPM - Cost per thousand in circulation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Spot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>
                <a:solidFill>
                  <a:srgbClr val="FF6699"/>
                </a:solidFill>
              </a:rPr>
              <a:t>Spot radio</a:t>
            </a:r>
            <a:r>
              <a:rPr lang="en-US"/>
              <a:t> refers to the geographical area an advertiser wants to reach with its advertising.  Identify target market &amp; potential customers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>
                <a:solidFill>
                  <a:srgbClr val="FF6699"/>
                </a:solidFill>
              </a:rPr>
              <a:t>Spot commercials </a:t>
            </a:r>
            <a:r>
              <a:rPr lang="en-US"/>
              <a:t>are advertising messages of one minute or less that can be carried on network or spot radio.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radio advertising options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Network Radio advertising - a broadcast from a studio to all affiliated radio stations throughout the country (Paul Harvey)</a:t>
            </a:r>
          </a:p>
          <a:p>
            <a:r>
              <a:rPr lang="en-US" sz="2800"/>
              <a:t>National spot radio advertising - National firms advertise on a local station-by-station basis. - target markets</a:t>
            </a:r>
          </a:p>
          <a:p>
            <a:r>
              <a:rPr lang="en-US" sz="2800"/>
              <a:t>Local radio advertising - local businesses advertise for its target market</a:t>
            </a:r>
          </a:p>
          <a:p>
            <a:r>
              <a:rPr lang="en-US" sz="2800"/>
              <a:t>Run of schedule - lets the radio station determine when to run the advertisement</a:t>
            </a:r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Television Rates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Advertising rates vary with the time of day.</a:t>
            </a:r>
          </a:p>
          <a:p>
            <a:r>
              <a:rPr lang="en-US"/>
              <a:t>Prime time is the most expensive - 7-11 p.m.</a:t>
            </a:r>
          </a:p>
          <a:p>
            <a:r>
              <a:rPr lang="en-US"/>
              <a:t>Class AA time is prime time - other times are Class A, B, C and D.  </a:t>
            </a:r>
          </a:p>
          <a:p>
            <a:r>
              <a:rPr lang="en-US"/>
              <a:t>Advertisers need to choose the time slot that receives the most viewers in their target market.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igh voltage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Designs\high voltage.pot</Template>
  <TotalTime>140</TotalTime>
  <Words>1647</Words>
  <Application>Microsoft Office PowerPoint</Application>
  <PresentationFormat>On-screen Show (4:3)</PresentationFormat>
  <Paragraphs>243</Paragraphs>
  <Slides>41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Times New Roman</vt:lpstr>
      <vt:lpstr>Impact</vt:lpstr>
      <vt:lpstr>Monotype Sorts</vt:lpstr>
      <vt:lpstr>Arial Narrow</vt:lpstr>
      <vt:lpstr>high voltage</vt:lpstr>
      <vt:lpstr>Microsoft ClipArt Gallery</vt:lpstr>
      <vt:lpstr>Promotion</vt:lpstr>
      <vt:lpstr>How Many Ads to You See Each Week?</vt:lpstr>
      <vt:lpstr>What is advertising?</vt:lpstr>
      <vt:lpstr>How does advertising use a set format?</vt:lpstr>
      <vt:lpstr>The Main Purpose of Advertising</vt:lpstr>
      <vt:lpstr>Promotional Advertising</vt:lpstr>
      <vt:lpstr>Institutional Advertising</vt:lpstr>
      <vt:lpstr>Media </vt:lpstr>
      <vt:lpstr>Three Categories of Advertising Media</vt:lpstr>
      <vt:lpstr>Print Media</vt:lpstr>
      <vt:lpstr>Why is Newspaper Advertising Important?</vt:lpstr>
      <vt:lpstr>National, State and Local</vt:lpstr>
      <vt:lpstr>What is a shopper?</vt:lpstr>
      <vt:lpstr>Advantages &amp; Disadvantages of Newspaper Advertising</vt:lpstr>
      <vt:lpstr>Magazine Classifications</vt:lpstr>
      <vt:lpstr>Consumer Vs. Business</vt:lpstr>
      <vt:lpstr>Advantages &amp; Disadvantages of Magazine Advertising</vt:lpstr>
      <vt:lpstr>Direct Mail Advertising  (Junk Mail)</vt:lpstr>
      <vt:lpstr>Advantages &amp; Disadvantages of Direct Mail Advertising</vt:lpstr>
      <vt:lpstr>Outdoor Advertising</vt:lpstr>
      <vt:lpstr>Three types of standardized outdoor signs</vt:lpstr>
      <vt:lpstr>Advantages and Disadvantages of Outdoor Advertising</vt:lpstr>
      <vt:lpstr>Directory Advertising</vt:lpstr>
      <vt:lpstr>Transit Advertising</vt:lpstr>
      <vt:lpstr>Broadcast Media</vt:lpstr>
      <vt:lpstr>Radio Advertising</vt:lpstr>
      <vt:lpstr>Advantages and Disadvantages of Radio Advertising</vt:lpstr>
      <vt:lpstr>Television Advertising</vt:lpstr>
      <vt:lpstr>Advantages &amp; Disadvantages of Television Advertising</vt:lpstr>
      <vt:lpstr>Advertising in U.S. Schools</vt:lpstr>
      <vt:lpstr>Specialty Media</vt:lpstr>
      <vt:lpstr>Other Types of Advertising Media</vt:lpstr>
      <vt:lpstr>Is there anything else we are missing?</vt:lpstr>
      <vt:lpstr>Media Rates - Services Available</vt:lpstr>
      <vt:lpstr>Classified Ads and Display Ads</vt:lpstr>
      <vt:lpstr>Newspaper Rates</vt:lpstr>
      <vt:lpstr>CPM</vt:lpstr>
      <vt:lpstr>Magazine Rates</vt:lpstr>
      <vt:lpstr>The Spot</vt:lpstr>
      <vt:lpstr>Different radio advertising options</vt:lpstr>
      <vt:lpstr>Television Rates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</dc:title>
  <dc:creator>Memory Reed</dc:creator>
  <cp:lastModifiedBy>bbrewer</cp:lastModifiedBy>
  <cp:revision>5</cp:revision>
  <dcterms:created xsi:type="dcterms:W3CDTF">2001-01-23T01:01:15Z</dcterms:created>
  <dcterms:modified xsi:type="dcterms:W3CDTF">2010-11-11T16:21:25Z</dcterms:modified>
</cp:coreProperties>
</file>