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63" r:id="rId6"/>
    <p:sldId id="261" r:id="rId7"/>
    <p:sldId id="259" r:id="rId8"/>
    <p:sldId id="264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296214"/>
            <a:ext cx="10318418" cy="5197162"/>
          </a:xfrm>
        </p:spPr>
        <p:txBody>
          <a:bodyPr anchor="t"/>
          <a:lstStyle/>
          <a:p>
            <a:r>
              <a:rPr lang="en-US" dirty="0" smtClean="0">
                <a:solidFill>
                  <a:srgbClr val="002060"/>
                </a:solidFill>
              </a:rPr>
              <a:t>Simple </a:t>
            </a:r>
            <a:r>
              <a:rPr lang="en-US" dirty="0" smtClean="0">
                <a:solidFill>
                  <a:srgbClr val="002060"/>
                </a:solidFill>
              </a:rPr>
              <a:t>machines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3361386"/>
            <a:ext cx="8045373" cy="336009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grade Science </a:t>
            </a:r>
            <a:r>
              <a:rPr lang="en-US" dirty="0" smtClean="0"/>
              <a:t>Standard Addressed: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Strand2-Concept2-PO1: Identify components of familiar systems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Strand2-Concept2-po2:Identify the following characteristics of a system: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Consists of multiple parts of subsystems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Parts work interdependently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411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/>
              <a:t>WHAT IS A MACHINE?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545465"/>
            <a:ext cx="10178322" cy="4494727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sz="2800" b="1" dirty="0" smtClean="0">
                <a:solidFill>
                  <a:srgbClr val="0070C0"/>
                </a:solidFill>
              </a:rPr>
              <a:t>A </a:t>
            </a:r>
            <a:r>
              <a:rPr lang="en-US" sz="2800" b="1" u="sng" dirty="0" smtClean="0">
                <a:solidFill>
                  <a:srgbClr val="0070C0"/>
                </a:solidFill>
              </a:rPr>
              <a:t>tool</a:t>
            </a:r>
            <a:r>
              <a:rPr lang="en-US" sz="2800" b="1" dirty="0" smtClean="0">
                <a:solidFill>
                  <a:srgbClr val="0070C0"/>
                </a:solidFill>
              </a:rPr>
              <a:t> with lots of moving </a:t>
            </a:r>
            <a:r>
              <a:rPr lang="en-US" sz="2800" b="1" u="sng" dirty="0" smtClean="0">
                <a:solidFill>
                  <a:srgbClr val="0070C0"/>
                </a:solidFill>
              </a:rPr>
              <a:t>parts</a:t>
            </a:r>
          </a:p>
          <a:p>
            <a:pPr lvl="1"/>
            <a:r>
              <a:rPr lang="en-US" sz="2800" b="1" dirty="0" smtClean="0">
                <a:solidFill>
                  <a:srgbClr val="0070C0"/>
                </a:solidFill>
              </a:rPr>
              <a:t>These moving parts help move the tool </a:t>
            </a:r>
          </a:p>
          <a:p>
            <a:pPr lvl="1"/>
            <a:r>
              <a:rPr lang="en-US" sz="2800" b="1" dirty="0" smtClean="0">
                <a:solidFill>
                  <a:srgbClr val="0070C0"/>
                </a:solidFill>
              </a:rPr>
              <a:t>A machine is used to lift or carry things 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b="1" dirty="0" smtClean="0">
                <a:solidFill>
                  <a:srgbClr val="FF0000"/>
                </a:solidFill>
              </a:rPr>
              <a:t>Examples of Machines: 	</a:t>
            </a:r>
          </a:p>
          <a:p>
            <a:pPr lvl="2"/>
            <a:r>
              <a:rPr lang="en-US" sz="2400" b="1" dirty="0" smtClean="0">
                <a:solidFill>
                  <a:srgbClr val="FF0000"/>
                </a:solidFill>
              </a:rPr>
              <a:t>Cars (tires, steering wheel, engine)=carry people and things</a:t>
            </a:r>
          </a:p>
          <a:p>
            <a:pPr lvl="2"/>
            <a:r>
              <a:rPr lang="en-US" sz="2400" b="1" dirty="0" smtClean="0">
                <a:solidFill>
                  <a:srgbClr val="FF0000"/>
                </a:solidFill>
              </a:rPr>
              <a:t>Bikes (tires, steering wheel)=carry people </a:t>
            </a:r>
          </a:p>
          <a:p>
            <a:pPr marL="457200" lvl="1" indent="0"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00B050"/>
                </a:solidFill>
              </a:rPr>
              <a:t>Turn to your neighbor</a:t>
            </a:r>
            <a:r>
              <a:rPr lang="en-US" sz="2400" b="1" dirty="0" smtClean="0">
                <a:solidFill>
                  <a:srgbClr val="00B050"/>
                </a:solidFill>
              </a:rPr>
              <a:t>:</a:t>
            </a:r>
            <a:endParaRPr lang="en-US" sz="2600" b="1" dirty="0" smtClean="0">
              <a:solidFill>
                <a:srgbClr val="00B050"/>
              </a:solidFill>
            </a:endParaRPr>
          </a:p>
          <a:p>
            <a:pPr lvl="1"/>
            <a:r>
              <a:rPr lang="en-US" sz="2600" b="1" dirty="0" smtClean="0">
                <a:solidFill>
                  <a:srgbClr val="00B050"/>
                </a:solidFill>
              </a:rPr>
              <a:t>Name one machine and tell your neighbor what it is used for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5504" y="1620699"/>
            <a:ext cx="1883737" cy="14168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639" y="4201101"/>
            <a:ext cx="1531602" cy="114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856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machines</a:t>
            </a:r>
            <a:br>
              <a:rPr lang="en-US" dirty="0" smtClean="0"/>
            </a:br>
            <a:r>
              <a:rPr lang="en-US" sz="1600" dirty="0" smtClean="0"/>
              <a:t>Parts and uses</a:t>
            </a:r>
            <a:endParaRPr lang="en-US" sz="16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5063" y="2403509"/>
            <a:ext cx="2979534" cy="29446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42" y="1253676"/>
            <a:ext cx="3602553" cy="24940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9565" y="4250027"/>
            <a:ext cx="3270435" cy="216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85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Building a car with Legos</a:t>
            </a:r>
            <a:endParaRPr lang="en-US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3947" y="1577259"/>
            <a:ext cx="3271771" cy="24538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048" y="3547727"/>
            <a:ext cx="3467952" cy="26083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8876" y="2732937"/>
            <a:ext cx="2920014" cy="219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588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Careers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Automotive Engineer</a:t>
            </a:r>
            <a:r>
              <a:rPr lang="en-US" sz="2400" dirty="0" smtClean="0">
                <a:solidFill>
                  <a:schemeClr val="tx1"/>
                </a:solidFill>
              </a:rPr>
              <a:t>-A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person that designs, </a:t>
            </a:r>
            <a:r>
              <a:rPr lang="en-US" sz="2400" dirty="0" smtClean="0">
                <a:solidFill>
                  <a:schemeClr val="tx1"/>
                </a:solidFill>
              </a:rPr>
              <a:t>develops </a:t>
            </a:r>
            <a:r>
              <a:rPr lang="en-US" sz="2400" dirty="0" smtClean="0">
                <a:solidFill>
                  <a:schemeClr val="tx1"/>
                </a:solidFill>
              </a:rPr>
              <a:t>and builds cars, trucks and motorcycles. 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Skills </a:t>
            </a:r>
            <a:r>
              <a:rPr lang="en-US" sz="2200" dirty="0" smtClean="0">
                <a:solidFill>
                  <a:schemeClr val="tx1"/>
                </a:solidFill>
              </a:rPr>
              <a:t>Required-Excellent at math and have great problem solving skills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Average Salary-$74,000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Companies that employ Automotive Engineers- Ford Motor Company, General Motor Corporation (Chevrolet, GMC)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411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Review Visual Instructions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A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B</a:t>
            </a:r>
          </a:p>
          <a:p>
            <a:r>
              <a:rPr lang="en-US" sz="3200" dirty="0" smtClean="0"/>
              <a:t>Lego </a:t>
            </a:r>
            <a:r>
              <a:rPr lang="en-US" sz="3200" dirty="0" smtClean="0"/>
              <a:t>Parts</a:t>
            </a:r>
          </a:p>
          <a:p>
            <a:endParaRPr lang="en-US" sz="3200" dirty="0"/>
          </a:p>
          <a:p>
            <a:endParaRPr lang="en-US" sz="3200" dirty="0" smtClean="0"/>
          </a:p>
          <a:p>
            <a:endParaRPr lang="en-US" sz="3200" dirty="0"/>
          </a:p>
          <a:p>
            <a:r>
              <a:rPr lang="en-US" sz="1400" dirty="0" smtClean="0"/>
              <a:t>Every simple machine has </a:t>
            </a:r>
            <a:r>
              <a:rPr lang="en-US" sz="1400" dirty="0" smtClean="0"/>
              <a:t>two booklets (A and B)</a:t>
            </a:r>
            <a:endParaRPr lang="en-US" sz="1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094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98549"/>
          </a:xfrm>
        </p:spPr>
        <p:txBody>
          <a:bodyPr>
            <a:normAutofit fontScale="90000"/>
          </a:bodyPr>
          <a:lstStyle/>
          <a:p>
            <a:pPr algn="ctr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10010" y="1269210"/>
            <a:ext cx="4800600" cy="833557"/>
          </a:xfrm>
        </p:spPr>
        <p:txBody>
          <a:bodyPr/>
          <a:lstStyle/>
          <a:p>
            <a:pPr algn="ctr"/>
            <a:r>
              <a:rPr lang="en-US" u="sng" dirty="0"/>
              <a:t>Objective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257300" y="1983346"/>
            <a:ext cx="4800600" cy="3922154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 will be able to build a car with </a:t>
            </a:r>
            <a:r>
              <a:rPr lang="en-US" sz="3600" dirty="0" err="1" smtClean="0">
                <a:solidFill>
                  <a:srgbClr val="FF0000"/>
                </a:solidFill>
              </a:rPr>
              <a:t>legos</a:t>
            </a:r>
            <a:r>
              <a:rPr lang="en-US" sz="3600" dirty="0" smtClean="0">
                <a:solidFill>
                  <a:srgbClr val="FF0000"/>
                </a:solidFill>
              </a:rPr>
              <a:t>. </a:t>
            </a:r>
          </a:p>
          <a:p>
            <a:endParaRPr lang="en-US" sz="3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600" dirty="0" smtClean="0">
              <a:solidFill>
                <a:srgbClr val="FF0000"/>
              </a:solidFill>
            </a:endParaRPr>
          </a:p>
          <a:p>
            <a:endParaRPr lang="en-US" sz="3600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Use visual instructions (A,B)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633864" y="1269210"/>
            <a:ext cx="4800600" cy="957645"/>
          </a:xfrm>
        </p:spPr>
        <p:txBody>
          <a:bodyPr anchor="t"/>
          <a:lstStyle/>
          <a:p>
            <a:pPr algn="ctr"/>
            <a:r>
              <a:rPr lang="en-US" u="sng" dirty="0" smtClean="0"/>
              <a:t>Expectations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624828" y="1983346"/>
            <a:ext cx="4800600" cy="339412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Legos stay out of mouths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Legos do not belong in your pockets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Legos stay on table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Stay in your seat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Share with your partner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Use inside voices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843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Start Building 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125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b="1" dirty="0" smtClean="0">
              <a:solidFill>
                <a:srgbClr val="0070C0"/>
              </a:solidFill>
            </a:endParaRPr>
          </a:p>
          <a:p>
            <a:r>
              <a:rPr lang="en-US" sz="2400" b="1" dirty="0" smtClean="0">
                <a:solidFill>
                  <a:srgbClr val="0070C0"/>
                </a:solidFill>
              </a:rPr>
              <a:t>TELL YOUR PARTNER 2 THINGS YOU LEARNED ABOUT THE MACHINE YOU ARE BUILDING 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r>
              <a:rPr lang="en-US" sz="2400" b="1" dirty="0" smtClean="0">
                <a:solidFill>
                  <a:srgbClr val="0070C0"/>
                </a:solidFill>
              </a:rPr>
              <a:t>DISCUSS CHALLENGES 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HOW DO THE PARTS WORK TOGETHER TO MAKE A WHOLE? </a:t>
            </a:r>
          </a:p>
          <a:p>
            <a:pPr marL="0" indent="0">
              <a:buNone/>
            </a:pPr>
            <a:endParaRPr lang="en-US" sz="2400" b="1" dirty="0">
              <a:solidFill>
                <a:srgbClr val="0070C0"/>
              </a:solidFill>
            </a:endParaRPr>
          </a:p>
          <a:p>
            <a:endParaRPr lang="en-US" sz="24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79863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1141</TotalTime>
  <Words>211</Words>
  <Application>Microsoft Office PowerPoint</Application>
  <PresentationFormat>Widescreen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Gill Sans MT</vt:lpstr>
      <vt:lpstr>Impact</vt:lpstr>
      <vt:lpstr>Badge</vt:lpstr>
      <vt:lpstr>Simple machines</vt:lpstr>
      <vt:lpstr>WHAT IS A MACHINE? </vt:lpstr>
      <vt:lpstr> machines Parts and uses</vt:lpstr>
      <vt:lpstr>Building a car with Legos</vt:lpstr>
      <vt:lpstr>Careers </vt:lpstr>
      <vt:lpstr>Review Visual Instructions</vt:lpstr>
      <vt:lpstr>PowerPoint Presentation</vt:lpstr>
      <vt:lpstr>Start Building </vt:lpstr>
      <vt:lpstr>CLOSURE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simple machines</dc:title>
  <dc:creator>Ratasha R. McCabe</dc:creator>
  <cp:lastModifiedBy>Ratasha R. McCabe</cp:lastModifiedBy>
  <cp:revision>43</cp:revision>
  <dcterms:created xsi:type="dcterms:W3CDTF">2017-04-12T13:25:28Z</dcterms:created>
  <dcterms:modified xsi:type="dcterms:W3CDTF">2017-06-15T21:07:33Z</dcterms:modified>
</cp:coreProperties>
</file>