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6" r:id="rId3"/>
    <p:sldId id="265" r:id="rId4"/>
    <p:sldId id="261" r:id="rId5"/>
    <p:sldId id="257" r:id="rId6"/>
    <p:sldId id="264" r:id="rId7"/>
    <p:sldId id="270" r:id="rId8"/>
    <p:sldId id="262" r:id="rId9"/>
    <p:sldId id="263" r:id="rId10"/>
    <p:sldId id="267" r:id="rId11"/>
    <p:sldId id="271" r:id="rId12"/>
    <p:sldId id="258" r:id="rId13"/>
    <p:sldId id="260" r:id="rId14"/>
    <p:sldId id="268" r:id="rId15"/>
    <p:sldId id="2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3" d="100"/>
          <a:sy n="43" d="100"/>
        </p:scale>
        <p:origin x="-68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7A37B6A-A51B-4627-BB7C-C4F0508CD2F6}" type="datetimeFigureOut">
              <a:rPr lang="en-US" smtClean="0"/>
              <a:t>9/2/2014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EFE90EF5-D53F-482F-B580-549C0366636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7A37B6A-A51B-4627-BB7C-C4F0508CD2F6}" type="datetimeFigureOut">
              <a:rPr lang="en-US" smtClean="0"/>
              <a:t>9/2/2014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E90EF5-D53F-482F-B580-549C0366636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7A37B6A-A51B-4627-BB7C-C4F0508CD2F6}" type="datetimeFigureOut">
              <a:rPr lang="en-US" smtClean="0"/>
              <a:t>9/2/2014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E90EF5-D53F-482F-B580-549C0366636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7A37B6A-A51B-4627-BB7C-C4F0508CD2F6}" type="datetimeFigureOut">
              <a:rPr lang="en-US" smtClean="0"/>
              <a:t>9/2/2014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E90EF5-D53F-482F-B580-549C0366636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7A37B6A-A51B-4627-BB7C-C4F0508CD2F6}" type="datetimeFigureOut">
              <a:rPr lang="en-US" smtClean="0"/>
              <a:t>9/2/2014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E90EF5-D53F-482F-B580-549C0366636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7A37B6A-A51B-4627-BB7C-C4F0508CD2F6}" type="datetimeFigureOut">
              <a:rPr lang="en-US" smtClean="0"/>
              <a:t>9/2/2014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E90EF5-D53F-482F-B580-549C0366636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A37B6A-A51B-4627-BB7C-C4F0508CD2F6}" type="datetimeFigureOut">
              <a:rPr lang="en-US" smtClean="0"/>
              <a:t>9/2/2014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E90EF5-D53F-482F-B580-549C0366636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7A37B6A-A51B-4627-BB7C-C4F0508CD2F6}" type="datetimeFigureOut">
              <a:rPr lang="en-US" smtClean="0"/>
              <a:t>9/2/2014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E90EF5-D53F-482F-B580-549C0366636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7A37B6A-A51B-4627-BB7C-C4F0508CD2F6}" type="datetimeFigureOut">
              <a:rPr lang="en-US" smtClean="0"/>
              <a:t>9/2/2014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EFE90EF5-D53F-482F-B580-549C03666368}"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7A37B6A-A51B-4627-BB7C-C4F0508CD2F6}" type="datetimeFigureOut">
              <a:rPr lang="en-US" smtClean="0"/>
              <a:t>9/2/2014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E90EF5-D53F-482F-B580-549C0366636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7A37B6A-A51B-4627-BB7C-C4F0508CD2F6}" type="datetimeFigureOut">
              <a:rPr lang="en-US" smtClean="0"/>
              <a:t>9/2/2014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E90EF5-D53F-482F-B580-549C0366636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7A37B6A-A51B-4627-BB7C-C4F0508CD2F6}" type="datetimeFigureOut">
              <a:rPr lang="en-US" smtClean="0"/>
              <a:t>9/2/2014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FE90EF5-D53F-482F-B580-549C03666368}"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762000"/>
            <a:ext cx="8763000" cy="2819400"/>
          </a:xfrm>
        </p:spPr>
        <p:txBody>
          <a:bodyPr>
            <a:normAutofit/>
          </a:bodyPr>
          <a:lstStyle/>
          <a:p>
            <a:pPr algn="ctr"/>
            <a:r>
              <a:rPr lang="en-US" sz="5000" dirty="0" smtClean="0"/>
              <a:t>Eagle Canyon Elementary School</a:t>
            </a:r>
            <a:r>
              <a:rPr lang="en-US" dirty="0" smtClean="0"/>
              <a:t/>
            </a:r>
            <a:br>
              <a:rPr lang="en-US" dirty="0" smtClean="0"/>
            </a:br>
            <a:r>
              <a:rPr lang="en-US" dirty="0" smtClean="0"/>
              <a:t>Back to School Night</a:t>
            </a:r>
            <a:endParaRPr lang="en-US" dirty="0"/>
          </a:p>
        </p:txBody>
      </p:sp>
      <p:sp>
        <p:nvSpPr>
          <p:cNvPr id="3" name="Subtitle 2"/>
          <p:cNvSpPr>
            <a:spLocks noGrp="1"/>
          </p:cNvSpPr>
          <p:nvPr>
            <p:ph type="subTitle" idx="1"/>
          </p:nvPr>
        </p:nvSpPr>
        <p:spPr>
          <a:xfrm>
            <a:off x="533400" y="3886200"/>
            <a:ext cx="7854696" cy="2667000"/>
          </a:xfrm>
        </p:spPr>
        <p:txBody>
          <a:bodyPr>
            <a:normAutofit/>
          </a:bodyPr>
          <a:lstStyle/>
          <a:p>
            <a:pPr algn="ctr"/>
            <a:r>
              <a:rPr lang="en-US" sz="3200" dirty="0" smtClean="0"/>
              <a:t>DUKE University</a:t>
            </a:r>
          </a:p>
          <a:p>
            <a:pPr algn="ctr"/>
            <a:r>
              <a:rPr lang="en-US" sz="3200" dirty="0" smtClean="0"/>
              <a:t>Home of the Blue Devils</a:t>
            </a:r>
          </a:p>
          <a:p>
            <a:pPr algn="ctr"/>
            <a:r>
              <a:rPr lang="en-US" sz="3200" dirty="0" smtClean="0"/>
              <a:t>4</a:t>
            </a:r>
            <a:r>
              <a:rPr lang="en-US" sz="3200" baseline="30000" dirty="0" smtClean="0"/>
              <a:t>th</a:t>
            </a:r>
            <a:r>
              <a:rPr lang="en-US" sz="3200" dirty="0" smtClean="0"/>
              <a:t> Grade, Room 19</a:t>
            </a:r>
          </a:p>
          <a:p>
            <a:pPr algn="ctr"/>
            <a:r>
              <a:rPr lang="en-US" sz="3200" dirty="0" smtClean="0"/>
              <a:t>Mr. Lee</a:t>
            </a:r>
            <a:endParaRPr lang="en-US" sz="3200" dirty="0"/>
          </a:p>
        </p:txBody>
      </p:sp>
    </p:spTree>
    <p:extLst>
      <p:ext uri="{BB962C8B-B14F-4D97-AF65-F5344CB8AC3E}">
        <p14:creationId xmlns:p14="http://schemas.microsoft.com/office/powerpoint/2010/main" val="2073851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04088"/>
            <a:ext cx="8763000" cy="1048512"/>
          </a:xfrm>
        </p:spPr>
        <p:txBody>
          <a:bodyPr>
            <a:normAutofit/>
          </a:bodyPr>
          <a:lstStyle/>
          <a:p>
            <a:pPr algn="ctr"/>
            <a:r>
              <a:rPr lang="en-US" dirty="0" smtClean="0"/>
              <a:t>Welcome to Back to School Night</a:t>
            </a:r>
            <a:endParaRPr lang="en-US" dirty="0"/>
          </a:p>
        </p:txBody>
      </p:sp>
      <p:sp>
        <p:nvSpPr>
          <p:cNvPr id="3" name="Content Placeholder 2"/>
          <p:cNvSpPr>
            <a:spLocks noGrp="1"/>
          </p:cNvSpPr>
          <p:nvPr>
            <p:ph idx="1"/>
          </p:nvPr>
        </p:nvSpPr>
        <p:spPr/>
        <p:txBody>
          <a:bodyPr/>
          <a:lstStyle/>
          <a:p>
            <a:r>
              <a:rPr lang="en-US" dirty="0" smtClean="0"/>
              <a:t>Parents, welcome to Back to School Night. Tonight is the night to get a better understanding of what Eagle Canyon Elementary School offers.</a:t>
            </a:r>
          </a:p>
          <a:p>
            <a:r>
              <a:rPr lang="en-US" dirty="0" smtClean="0"/>
              <a:t>Please note that this is an informational meeting only on practices, policies and procedures. If you have any question that apply directly to your child, please contact the teacher for a private meeting.</a:t>
            </a:r>
          </a:p>
          <a:p>
            <a:r>
              <a:rPr lang="en-US" dirty="0" smtClean="0"/>
              <a:t>Thank you in advance for your attendance and support.</a:t>
            </a:r>
            <a:endParaRPr lang="en-US" dirty="0"/>
          </a:p>
        </p:txBody>
      </p:sp>
    </p:spTree>
    <p:extLst>
      <p:ext uri="{BB962C8B-B14F-4D97-AF65-F5344CB8AC3E}">
        <p14:creationId xmlns:p14="http://schemas.microsoft.com/office/powerpoint/2010/main" val="7138780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8686800" cy="838200"/>
          </a:xfrm>
        </p:spPr>
        <p:txBody>
          <a:bodyPr>
            <a:normAutofit/>
          </a:bodyPr>
          <a:lstStyle/>
          <a:p>
            <a:pPr algn="ctr"/>
            <a:r>
              <a:rPr lang="en-US" dirty="0" smtClean="0"/>
              <a:t>Teacher Background/Experience</a:t>
            </a:r>
            <a:endParaRPr lang="en-US" dirty="0"/>
          </a:p>
        </p:txBody>
      </p:sp>
      <p:sp>
        <p:nvSpPr>
          <p:cNvPr id="3" name="Content Placeholder 2"/>
          <p:cNvSpPr>
            <a:spLocks noGrp="1"/>
          </p:cNvSpPr>
          <p:nvPr>
            <p:ph idx="1"/>
          </p:nvPr>
        </p:nvSpPr>
        <p:spPr>
          <a:xfrm>
            <a:off x="457200" y="1676400"/>
            <a:ext cx="8458200" cy="4953000"/>
          </a:xfrm>
        </p:spPr>
        <p:txBody>
          <a:bodyPr>
            <a:normAutofit fontScale="92500" lnSpcReduction="20000"/>
          </a:bodyPr>
          <a:lstStyle/>
          <a:p>
            <a:r>
              <a:rPr lang="en-US" dirty="0" smtClean="0"/>
              <a:t>My name is John Lee and I am new to Eagle Canyon and CVUSD.</a:t>
            </a:r>
          </a:p>
          <a:p>
            <a:r>
              <a:rPr lang="en-US" dirty="0" smtClean="0"/>
              <a:t>Though new to campus, I have worked in the educational profession for many years.</a:t>
            </a:r>
          </a:p>
          <a:p>
            <a:r>
              <a:rPr lang="en-US" dirty="0" smtClean="0"/>
              <a:t>Work Experience:</a:t>
            </a:r>
          </a:p>
          <a:p>
            <a:pPr lvl="1"/>
            <a:r>
              <a:rPr lang="en-US" dirty="0" smtClean="0"/>
              <a:t>Ralph W. Emerson Elementary School in Rosemead, California. Grades 4 thru 6 for 5 years.</a:t>
            </a:r>
          </a:p>
          <a:p>
            <a:pPr lvl="1"/>
            <a:r>
              <a:rPr lang="en-US" dirty="0" smtClean="0"/>
              <a:t>Emery Park School in Alhambra, California. Grade 7 for 3 years.</a:t>
            </a:r>
          </a:p>
          <a:p>
            <a:pPr lvl="1"/>
            <a:r>
              <a:rPr lang="en-US" dirty="0" smtClean="0"/>
              <a:t>Oxford Preparatory Academy in Chino, California. 6</a:t>
            </a:r>
            <a:r>
              <a:rPr lang="en-US" baseline="30000" dirty="0" smtClean="0"/>
              <a:t>th</a:t>
            </a:r>
            <a:r>
              <a:rPr lang="en-US" dirty="0" smtClean="0"/>
              <a:t> grade for 3 years and Independent Study for 1 year.</a:t>
            </a:r>
          </a:p>
          <a:p>
            <a:r>
              <a:rPr lang="en-US" dirty="0" smtClean="0"/>
              <a:t>Education: </a:t>
            </a:r>
          </a:p>
          <a:p>
            <a:pPr lvl="1"/>
            <a:r>
              <a:rPr lang="en-US" dirty="0" smtClean="0"/>
              <a:t>Bachelor’s Art in Political Science and International Relations from UCLA with a minor in Business Administration.</a:t>
            </a:r>
          </a:p>
          <a:p>
            <a:pPr lvl="1"/>
            <a:r>
              <a:rPr lang="en-US" dirty="0" smtClean="0"/>
              <a:t>Master’s Degree in Curriculum and Instruction</a:t>
            </a:r>
          </a:p>
          <a:p>
            <a:pPr lvl="1"/>
            <a:r>
              <a:rPr lang="en-US" dirty="0" smtClean="0"/>
              <a:t>Completed the GATE Certification Program at UC Riverside. </a:t>
            </a:r>
          </a:p>
          <a:p>
            <a:endParaRPr lang="en-US" dirty="0"/>
          </a:p>
        </p:txBody>
      </p:sp>
    </p:spTree>
    <p:extLst>
      <p:ext uri="{BB962C8B-B14F-4D97-AF65-F5344CB8AC3E}">
        <p14:creationId xmlns:p14="http://schemas.microsoft.com/office/powerpoint/2010/main" val="19680512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72312"/>
          </a:xfrm>
        </p:spPr>
        <p:txBody>
          <a:bodyPr>
            <a:normAutofit/>
          </a:bodyPr>
          <a:lstStyle/>
          <a:p>
            <a:pPr algn="ctr"/>
            <a:r>
              <a:rPr lang="en-US" sz="5400" dirty="0" smtClean="0"/>
              <a:t>Educational Philosophy</a:t>
            </a:r>
            <a:endParaRPr lang="en-US" sz="5400" dirty="0"/>
          </a:p>
        </p:txBody>
      </p:sp>
      <p:sp>
        <p:nvSpPr>
          <p:cNvPr id="3" name="Content Placeholder 2"/>
          <p:cNvSpPr>
            <a:spLocks noGrp="1"/>
          </p:cNvSpPr>
          <p:nvPr>
            <p:ph idx="1"/>
          </p:nvPr>
        </p:nvSpPr>
        <p:spPr>
          <a:xfrm>
            <a:off x="457200" y="1935480"/>
            <a:ext cx="8229600" cy="4693920"/>
          </a:xfrm>
        </p:spPr>
        <p:txBody>
          <a:bodyPr>
            <a:normAutofit lnSpcReduction="10000"/>
          </a:bodyPr>
          <a:lstStyle/>
          <a:p>
            <a:r>
              <a:rPr lang="en-US" dirty="0" smtClean="0"/>
              <a:t>At Eagle Canyon Elementary School, we believe that ALL students are:</a:t>
            </a:r>
          </a:p>
          <a:p>
            <a:pPr lvl="1"/>
            <a:r>
              <a:rPr lang="en-US" dirty="0">
                <a:solidFill>
                  <a:srgbClr val="FF0000"/>
                </a:solidFill>
              </a:rPr>
              <a:t>Engaged</a:t>
            </a:r>
          </a:p>
          <a:p>
            <a:pPr lvl="1"/>
            <a:r>
              <a:rPr lang="en-US" dirty="0">
                <a:solidFill>
                  <a:srgbClr val="FF0000"/>
                </a:solidFill>
              </a:rPr>
              <a:t>Active</a:t>
            </a:r>
          </a:p>
          <a:p>
            <a:pPr lvl="1"/>
            <a:r>
              <a:rPr lang="en-US" dirty="0">
                <a:solidFill>
                  <a:srgbClr val="FF0000"/>
                </a:solidFill>
              </a:rPr>
              <a:t>Goal-Oriented</a:t>
            </a:r>
          </a:p>
          <a:p>
            <a:pPr lvl="1"/>
            <a:r>
              <a:rPr lang="en-US" dirty="0">
                <a:solidFill>
                  <a:srgbClr val="FF0000"/>
                </a:solidFill>
              </a:rPr>
              <a:t>Learners</a:t>
            </a:r>
          </a:p>
          <a:p>
            <a:pPr lvl="1"/>
            <a:r>
              <a:rPr lang="en-US" dirty="0">
                <a:solidFill>
                  <a:srgbClr val="FF0000"/>
                </a:solidFill>
              </a:rPr>
              <a:t>Eagerly</a:t>
            </a:r>
          </a:p>
          <a:p>
            <a:pPr lvl="1"/>
            <a:r>
              <a:rPr lang="en-US" dirty="0">
                <a:solidFill>
                  <a:srgbClr val="FF0000"/>
                </a:solidFill>
              </a:rPr>
              <a:t>Soaring to College</a:t>
            </a:r>
            <a:r>
              <a:rPr lang="en-US" dirty="0" smtClean="0">
                <a:solidFill>
                  <a:srgbClr val="FF0000"/>
                </a:solidFill>
              </a:rPr>
              <a:t>!</a:t>
            </a:r>
          </a:p>
          <a:p>
            <a:r>
              <a:rPr lang="en-US" dirty="0" smtClean="0"/>
              <a:t>This belief is aspirational and lays the groundwork for your children to focus their efforts to bright and successful futures.</a:t>
            </a:r>
          </a:p>
        </p:txBody>
      </p:sp>
    </p:spTree>
    <p:extLst>
      <p:ext uri="{BB962C8B-B14F-4D97-AF65-F5344CB8AC3E}">
        <p14:creationId xmlns:p14="http://schemas.microsoft.com/office/powerpoint/2010/main" val="4231602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72312"/>
          </a:xfrm>
        </p:spPr>
        <p:txBody>
          <a:bodyPr/>
          <a:lstStyle/>
          <a:p>
            <a:pPr algn="ctr"/>
            <a:r>
              <a:rPr lang="en-US" dirty="0" smtClean="0"/>
              <a:t>School-Wide Rules</a:t>
            </a:r>
            <a:endParaRPr lang="en-US" dirty="0"/>
          </a:p>
        </p:txBody>
      </p:sp>
      <p:sp>
        <p:nvSpPr>
          <p:cNvPr id="3" name="Content Placeholder 2"/>
          <p:cNvSpPr>
            <a:spLocks noGrp="1"/>
          </p:cNvSpPr>
          <p:nvPr>
            <p:ph idx="1"/>
          </p:nvPr>
        </p:nvSpPr>
        <p:spPr/>
        <p:txBody>
          <a:bodyPr>
            <a:normAutofit lnSpcReduction="10000"/>
          </a:bodyPr>
          <a:lstStyle/>
          <a:p>
            <a:r>
              <a:rPr lang="en-US" dirty="0" smtClean="0"/>
              <a:t>The core foundation of the School Wide rules focus on three main points.</a:t>
            </a:r>
          </a:p>
          <a:p>
            <a:pPr lvl="1"/>
            <a:r>
              <a:rPr lang="en-US" dirty="0" smtClean="0">
                <a:solidFill>
                  <a:srgbClr val="FF0000"/>
                </a:solidFill>
              </a:rPr>
              <a:t>RESPECT</a:t>
            </a:r>
          </a:p>
          <a:p>
            <a:pPr lvl="1"/>
            <a:r>
              <a:rPr lang="en-US" dirty="0" smtClean="0">
                <a:solidFill>
                  <a:srgbClr val="FF0000"/>
                </a:solidFill>
              </a:rPr>
              <a:t>RESPONSIBILITY</a:t>
            </a:r>
          </a:p>
          <a:p>
            <a:pPr lvl="1"/>
            <a:r>
              <a:rPr lang="en-US" dirty="0" smtClean="0">
                <a:solidFill>
                  <a:srgbClr val="FF0000"/>
                </a:solidFill>
              </a:rPr>
              <a:t>SAFETY</a:t>
            </a:r>
          </a:p>
          <a:p>
            <a:r>
              <a:rPr lang="en-US" dirty="0" smtClean="0"/>
              <a:t>The rules that are used on campus and within the classroom are aligned and reinforce these three overarching themes.</a:t>
            </a:r>
          </a:p>
          <a:p>
            <a:r>
              <a:rPr lang="en-US" dirty="0" smtClean="0"/>
              <a:t>Students along with their teachers are working on the first 24 days of school which review and reinforce the rules of the school.</a:t>
            </a:r>
            <a:endParaRPr lang="en-US" dirty="0"/>
          </a:p>
        </p:txBody>
      </p:sp>
    </p:spTree>
    <p:extLst>
      <p:ext uri="{BB962C8B-B14F-4D97-AF65-F5344CB8AC3E}">
        <p14:creationId xmlns:p14="http://schemas.microsoft.com/office/powerpoint/2010/main" val="19753342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72312"/>
          </a:xfrm>
        </p:spPr>
        <p:txBody>
          <a:bodyPr/>
          <a:lstStyle/>
          <a:p>
            <a:pPr algn="ctr"/>
            <a:r>
              <a:rPr lang="en-US" dirty="0" smtClean="0"/>
              <a:t>No Excuses University</a:t>
            </a:r>
            <a:endParaRPr lang="en-US" dirty="0"/>
          </a:p>
        </p:txBody>
      </p:sp>
      <p:sp>
        <p:nvSpPr>
          <p:cNvPr id="3" name="Content Placeholder 2"/>
          <p:cNvSpPr>
            <a:spLocks noGrp="1"/>
          </p:cNvSpPr>
          <p:nvPr>
            <p:ph idx="1"/>
          </p:nvPr>
        </p:nvSpPr>
        <p:spPr>
          <a:xfrm>
            <a:off x="228600" y="1905000"/>
            <a:ext cx="8610600" cy="4724400"/>
          </a:xfrm>
        </p:spPr>
        <p:txBody>
          <a:bodyPr>
            <a:normAutofit lnSpcReduction="10000"/>
          </a:bodyPr>
          <a:lstStyle/>
          <a:p>
            <a:r>
              <a:rPr lang="en-US" dirty="0" smtClean="0"/>
              <a:t>Eagle Canyon Elementary School is adopting a series of beliefs and practices that are grounded in the “No Excuses University” educational  system. </a:t>
            </a:r>
          </a:p>
          <a:p>
            <a:r>
              <a:rPr lang="en-US" dirty="0" smtClean="0"/>
              <a:t>There are 6 main components that comprise the “No Excuses University” model.</a:t>
            </a:r>
          </a:p>
          <a:p>
            <a:pPr lvl="1"/>
            <a:r>
              <a:rPr lang="en-US" dirty="0" smtClean="0">
                <a:solidFill>
                  <a:srgbClr val="FF0000"/>
                </a:solidFill>
              </a:rPr>
              <a:t>Culture of Universal Achievement</a:t>
            </a:r>
          </a:p>
          <a:p>
            <a:pPr lvl="1"/>
            <a:r>
              <a:rPr lang="en-US" dirty="0" smtClean="0">
                <a:solidFill>
                  <a:srgbClr val="FF0000"/>
                </a:solidFill>
              </a:rPr>
              <a:t>Collaboration</a:t>
            </a:r>
            <a:endParaRPr lang="en-US" dirty="0" smtClean="0">
              <a:solidFill>
                <a:srgbClr val="FF0000"/>
              </a:solidFill>
            </a:endParaRPr>
          </a:p>
          <a:p>
            <a:pPr lvl="1"/>
            <a:r>
              <a:rPr lang="en-US" dirty="0" smtClean="0">
                <a:solidFill>
                  <a:srgbClr val="FF0000"/>
                </a:solidFill>
              </a:rPr>
              <a:t>Standards Alignment</a:t>
            </a:r>
            <a:endParaRPr lang="en-US" dirty="0" smtClean="0">
              <a:solidFill>
                <a:srgbClr val="FF0000"/>
              </a:solidFill>
            </a:endParaRPr>
          </a:p>
          <a:p>
            <a:pPr lvl="1"/>
            <a:r>
              <a:rPr lang="en-US" dirty="0" smtClean="0">
                <a:solidFill>
                  <a:srgbClr val="FF0000"/>
                </a:solidFill>
              </a:rPr>
              <a:t>Assessment Plan</a:t>
            </a:r>
            <a:endParaRPr lang="en-US" dirty="0" smtClean="0">
              <a:solidFill>
                <a:srgbClr val="FF0000"/>
              </a:solidFill>
            </a:endParaRPr>
          </a:p>
          <a:p>
            <a:pPr lvl="1"/>
            <a:r>
              <a:rPr lang="en-US" dirty="0" smtClean="0">
                <a:solidFill>
                  <a:srgbClr val="FF0000"/>
                </a:solidFill>
              </a:rPr>
              <a:t>Data Analysis</a:t>
            </a:r>
            <a:endParaRPr lang="en-US" dirty="0" smtClean="0">
              <a:solidFill>
                <a:srgbClr val="FF0000"/>
              </a:solidFill>
            </a:endParaRPr>
          </a:p>
          <a:p>
            <a:pPr lvl="1"/>
            <a:r>
              <a:rPr lang="en-US" dirty="0" smtClean="0">
                <a:solidFill>
                  <a:srgbClr val="FF0000"/>
                </a:solidFill>
              </a:rPr>
              <a:t>Intervention</a:t>
            </a:r>
            <a:endParaRPr lang="en-US" dirty="0" smtClean="0">
              <a:solidFill>
                <a:srgbClr val="FF0000"/>
              </a:solidFill>
            </a:endParaRPr>
          </a:p>
        </p:txBody>
      </p:sp>
    </p:spTree>
    <p:extLst>
      <p:ext uri="{BB962C8B-B14F-4D97-AF65-F5344CB8AC3E}">
        <p14:creationId xmlns:p14="http://schemas.microsoft.com/office/powerpoint/2010/main" val="13371810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353312"/>
          </a:xfrm>
        </p:spPr>
        <p:txBody>
          <a:bodyPr>
            <a:normAutofit fontScale="90000"/>
          </a:bodyPr>
          <a:lstStyle/>
          <a:p>
            <a:pPr algn="ctr"/>
            <a:r>
              <a:rPr lang="en-US" dirty="0" smtClean="0"/>
              <a:t>John </a:t>
            </a:r>
            <a:r>
              <a:rPr lang="en-US" dirty="0" err="1" smtClean="0"/>
              <a:t>Wooden’s</a:t>
            </a:r>
            <a:r>
              <a:rPr lang="en-US" dirty="0" smtClean="0"/>
              <a:t> </a:t>
            </a:r>
            <a:br>
              <a:rPr lang="en-US" dirty="0" smtClean="0"/>
            </a:br>
            <a:r>
              <a:rPr lang="en-US" dirty="0" smtClean="0"/>
              <a:t>Pyramid of Success</a:t>
            </a:r>
            <a:endParaRPr lang="en-US" dirty="0"/>
          </a:p>
        </p:txBody>
      </p:sp>
      <p:sp>
        <p:nvSpPr>
          <p:cNvPr id="3" name="Content Placeholder 2"/>
          <p:cNvSpPr>
            <a:spLocks noGrp="1"/>
          </p:cNvSpPr>
          <p:nvPr>
            <p:ph idx="1"/>
          </p:nvPr>
        </p:nvSpPr>
        <p:spPr>
          <a:xfrm>
            <a:off x="457200" y="2286000"/>
            <a:ext cx="8229600" cy="4038600"/>
          </a:xfrm>
        </p:spPr>
        <p:txBody>
          <a:bodyPr/>
          <a:lstStyle/>
          <a:p>
            <a:r>
              <a:rPr lang="en-US" dirty="0" smtClean="0"/>
              <a:t>Besides campus wide rules and expectations, ALL of the staff will be focusing on John </a:t>
            </a:r>
            <a:r>
              <a:rPr lang="en-US" dirty="0" err="1" smtClean="0"/>
              <a:t>Wooden’s</a:t>
            </a:r>
            <a:r>
              <a:rPr lang="en-US" dirty="0" smtClean="0"/>
              <a:t> Pyramid of Success.</a:t>
            </a:r>
          </a:p>
          <a:p>
            <a:r>
              <a:rPr lang="en-US" dirty="0" smtClean="0"/>
              <a:t>This philosophy has helped one man earn 10 NCAA championships and relies on building of core fundamental skills to work towards success.</a:t>
            </a:r>
          </a:p>
          <a:p>
            <a:r>
              <a:rPr lang="en-US" dirty="0" smtClean="0"/>
              <a:t>Please note that this program and its philosophy have many applications to learning and success.</a:t>
            </a:r>
          </a:p>
        </p:txBody>
      </p:sp>
    </p:spTree>
    <p:extLst>
      <p:ext uri="{BB962C8B-B14F-4D97-AF65-F5344CB8AC3E}">
        <p14:creationId xmlns:p14="http://schemas.microsoft.com/office/powerpoint/2010/main" val="1325703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pPr algn="ctr"/>
            <a:r>
              <a:rPr lang="en-US" dirty="0" smtClean="0"/>
              <a:t>Common Core Concerns</a:t>
            </a:r>
            <a:endParaRPr lang="en-US" dirty="0"/>
          </a:p>
        </p:txBody>
      </p:sp>
      <p:sp>
        <p:nvSpPr>
          <p:cNvPr id="3" name="Content Placeholder 2"/>
          <p:cNvSpPr>
            <a:spLocks noGrp="1"/>
          </p:cNvSpPr>
          <p:nvPr>
            <p:ph idx="1"/>
          </p:nvPr>
        </p:nvSpPr>
        <p:spPr>
          <a:xfrm>
            <a:off x="457200" y="1935480"/>
            <a:ext cx="8229600" cy="4541520"/>
          </a:xfrm>
        </p:spPr>
        <p:txBody>
          <a:bodyPr>
            <a:normAutofit fontScale="92500" lnSpcReduction="10000"/>
          </a:bodyPr>
          <a:lstStyle/>
          <a:p>
            <a:r>
              <a:rPr lang="en-US" dirty="0" smtClean="0"/>
              <a:t>CVUSD is adhering to the state mandated Common Core Standards and Curriculum.</a:t>
            </a:r>
          </a:p>
          <a:p>
            <a:r>
              <a:rPr lang="en-US" dirty="0" smtClean="0"/>
              <a:t>Though Common Core is a shift from what was established previously, it is still based in student learning and accountability.</a:t>
            </a:r>
          </a:p>
          <a:p>
            <a:r>
              <a:rPr lang="en-US" dirty="0" smtClean="0"/>
              <a:t>Common Core integrates writing, technology alongside the standards. Here, students will be asked to work on NCCS but they will also be asked to justify, explain, demonstrate their reasoning and explain how they correctly solved.</a:t>
            </a:r>
          </a:p>
          <a:p>
            <a:r>
              <a:rPr lang="en-US" dirty="0" smtClean="0"/>
              <a:t>CVUSD is rolling out Envision Math which is Common core aligned and the district is encouraging Common core integrations within the Language Arts and other subjects.</a:t>
            </a:r>
            <a:endParaRPr lang="en-US" dirty="0"/>
          </a:p>
        </p:txBody>
      </p:sp>
    </p:spTree>
    <p:extLst>
      <p:ext uri="{BB962C8B-B14F-4D97-AF65-F5344CB8AC3E}">
        <p14:creationId xmlns:p14="http://schemas.microsoft.com/office/powerpoint/2010/main" val="27743671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Strategic Grouping &amp; Planning </a:t>
            </a:r>
            <a:endParaRPr lang="en-US" dirty="0"/>
          </a:p>
        </p:txBody>
      </p:sp>
      <p:sp>
        <p:nvSpPr>
          <p:cNvPr id="3" name="Content Placeholder 2"/>
          <p:cNvSpPr>
            <a:spLocks noGrp="1"/>
          </p:cNvSpPr>
          <p:nvPr>
            <p:ph idx="1"/>
          </p:nvPr>
        </p:nvSpPr>
        <p:spPr/>
        <p:txBody>
          <a:bodyPr/>
          <a:lstStyle/>
          <a:p>
            <a:r>
              <a:rPr lang="en-US" dirty="0" smtClean="0"/>
              <a:t>Students in grades 4 thru 6 will be assessed and strategically grouped for Mathematics.</a:t>
            </a:r>
          </a:p>
          <a:p>
            <a:r>
              <a:rPr lang="en-US" dirty="0" smtClean="0"/>
              <a:t>Grade level teachers will work with their respective groups and the Intervention Specialists to best serve the student populations.</a:t>
            </a:r>
          </a:p>
          <a:p>
            <a:r>
              <a:rPr lang="en-US" dirty="0" smtClean="0"/>
              <a:t>Teachers will be using Envision Math to deliver grade-level Common Core Standards to the students</a:t>
            </a:r>
            <a:r>
              <a:rPr lang="en-US" dirty="0" smtClean="0"/>
              <a:t>.</a:t>
            </a:r>
          </a:p>
          <a:p>
            <a:r>
              <a:rPr lang="en-US" dirty="0" smtClean="0"/>
              <a:t>Grade levels will work collaboratively to pace accordingly and ensure consistent coverage of content area standards.</a:t>
            </a:r>
            <a:endParaRPr lang="en-US" dirty="0"/>
          </a:p>
        </p:txBody>
      </p:sp>
    </p:spTree>
    <p:extLst>
      <p:ext uri="{BB962C8B-B14F-4D97-AF65-F5344CB8AC3E}">
        <p14:creationId xmlns:p14="http://schemas.microsoft.com/office/powerpoint/2010/main" val="10252801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72312"/>
          </a:xfrm>
        </p:spPr>
        <p:txBody>
          <a:bodyPr/>
          <a:lstStyle/>
          <a:p>
            <a:pPr algn="ctr"/>
            <a:r>
              <a:rPr lang="en-US" dirty="0" smtClean="0"/>
              <a:t>Focus of Study for 2014-2015</a:t>
            </a:r>
            <a:endParaRPr lang="en-US" dirty="0"/>
          </a:p>
        </p:txBody>
      </p:sp>
      <p:sp>
        <p:nvSpPr>
          <p:cNvPr id="3" name="Content Placeholder 2"/>
          <p:cNvSpPr>
            <a:spLocks noGrp="1"/>
          </p:cNvSpPr>
          <p:nvPr>
            <p:ph idx="1"/>
          </p:nvPr>
        </p:nvSpPr>
        <p:spPr/>
        <p:txBody>
          <a:bodyPr/>
          <a:lstStyle/>
          <a:p>
            <a:r>
              <a:rPr lang="en-US" dirty="0" smtClean="0"/>
              <a:t>Your Duke Blue Devil will be focused on learning a wide range of Common Core Standards that deal with Mathematics, Language Arts, Social Science, Science, Educational Technology, Visual and Performing Arts and Physical Education.</a:t>
            </a:r>
          </a:p>
          <a:p>
            <a:r>
              <a:rPr lang="en-US" dirty="0" smtClean="0"/>
              <a:t>We will extend out key standards with enrichment projects, VAPA integrations, reenactments/performances and field trips.</a:t>
            </a:r>
          </a:p>
          <a:p>
            <a:r>
              <a:rPr lang="en-US" dirty="0" smtClean="0"/>
              <a:t>Your child will be exploring many new standards, be supportive and encouraging. Learning is FUN!</a:t>
            </a:r>
            <a:endParaRPr lang="en-US" dirty="0"/>
          </a:p>
        </p:txBody>
      </p:sp>
    </p:spTree>
    <p:extLst>
      <p:ext uri="{BB962C8B-B14F-4D97-AF65-F5344CB8AC3E}">
        <p14:creationId xmlns:p14="http://schemas.microsoft.com/office/powerpoint/2010/main" val="32335892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pPr algn="ctr"/>
            <a:r>
              <a:rPr lang="en-US" dirty="0" smtClean="0"/>
              <a:t>GRADING</a:t>
            </a:r>
            <a:endParaRPr lang="en-US" dirty="0"/>
          </a:p>
        </p:txBody>
      </p:sp>
      <p:sp>
        <p:nvSpPr>
          <p:cNvPr id="3" name="Content Placeholder 2"/>
          <p:cNvSpPr>
            <a:spLocks noGrp="1"/>
          </p:cNvSpPr>
          <p:nvPr>
            <p:ph idx="1"/>
          </p:nvPr>
        </p:nvSpPr>
        <p:spPr>
          <a:xfrm>
            <a:off x="228600" y="1600200"/>
            <a:ext cx="8763000" cy="5029200"/>
          </a:xfrm>
        </p:spPr>
        <p:txBody>
          <a:bodyPr>
            <a:normAutofit lnSpcReduction="10000"/>
          </a:bodyPr>
          <a:lstStyle/>
          <a:p>
            <a:r>
              <a:rPr lang="en-US" dirty="0" smtClean="0"/>
              <a:t>At Duke University we will be adhering to a straight range of percentiles to determine your student’s overall grades.</a:t>
            </a:r>
          </a:p>
          <a:p>
            <a:r>
              <a:rPr lang="en-US" dirty="0"/>
              <a:t>Please refer to the following percentages to better understand the grading criteria</a:t>
            </a:r>
            <a:r>
              <a:rPr lang="en-US" dirty="0" smtClean="0"/>
              <a:t>.</a:t>
            </a:r>
          </a:p>
          <a:p>
            <a:pPr marL="667512" lvl="2" indent="0">
              <a:buNone/>
            </a:pPr>
            <a:r>
              <a:rPr lang="en-US" dirty="0" smtClean="0">
                <a:solidFill>
                  <a:srgbClr val="FF0000"/>
                </a:solidFill>
              </a:rPr>
              <a:t>		90 to 100		A- to A+</a:t>
            </a:r>
          </a:p>
          <a:p>
            <a:pPr marL="667512" lvl="2" indent="0">
              <a:buNone/>
            </a:pPr>
            <a:r>
              <a:rPr lang="en-US" dirty="0" smtClean="0">
                <a:solidFill>
                  <a:srgbClr val="FF0000"/>
                </a:solidFill>
              </a:rPr>
              <a:t>		80 to 89		B- to B+</a:t>
            </a:r>
          </a:p>
          <a:p>
            <a:pPr marL="667512" lvl="2" indent="0">
              <a:buNone/>
            </a:pPr>
            <a:r>
              <a:rPr lang="en-US" dirty="0" smtClean="0">
                <a:solidFill>
                  <a:srgbClr val="FF0000"/>
                </a:solidFill>
              </a:rPr>
              <a:t>		70 to 70			C- to C+</a:t>
            </a:r>
          </a:p>
          <a:p>
            <a:pPr marL="667512" lvl="2" indent="0">
              <a:buNone/>
            </a:pPr>
            <a:r>
              <a:rPr lang="en-US" dirty="0" smtClean="0">
                <a:solidFill>
                  <a:srgbClr val="FF0000"/>
                </a:solidFill>
              </a:rPr>
              <a:t>		60 to 69		D- to D+</a:t>
            </a:r>
          </a:p>
          <a:p>
            <a:pPr marL="667512" lvl="2" indent="0">
              <a:buNone/>
            </a:pPr>
            <a:r>
              <a:rPr lang="en-US" dirty="0" smtClean="0">
                <a:solidFill>
                  <a:srgbClr val="FF0000"/>
                </a:solidFill>
              </a:rPr>
              <a:t>		59 or Below		FAIL</a:t>
            </a:r>
          </a:p>
          <a:p>
            <a:r>
              <a:rPr lang="en-US" dirty="0" smtClean="0"/>
              <a:t>Percentages are based off of ALL points earned divided by the number of assignments. If you have any concerns regarding this policy, please make an appointment with your child’s teacher.</a:t>
            </a:r>
          </a:p>
        </p:txBody>
      </p:sp>
    </p:spTree>
    <p:extLst>
      <p:ext uri="{BB962C8B-B14F-4D97-AF65-F5344CB8AC3E}">
        <p14:creationId xmlns:p14="http://schemas.microsoft.com/office/powerpoint/2010/main" val="3686492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Classroom Management</a:t>
            </a:r>
            <a:endParaRPr lang="en-US" dirty="0"/>
          </a:p>
        </p:txBody>
      </p:sp>
      <p:sp>
        <p:nvSpPr>
          <p:cNvPr id="4" name="Content Placeholder 3"/>
          <p:cNvSpPr>
            <a:spLocks noGrp="1"/>
          </p:cNvSpPr>
          <p:nvPr>
            <p:ph sz="half" idx="1"/>
          </p:nvPr>
        </p:nvSpPr>
        <p:spPr>
          <a:xfrm>
            <a:off x="457200" y="1920084"/>
            <a:ext cx="4038600" cy="4633115"/>
          </a:xfrm>
        </p:spPr>
        <p:txBody>
          <a:bodyPr>
            <a:noAutofit/>
          </a:bodyPr>
          <a:lstStyle/>
          <a:p>
            <a:r>
              <a:rPr lang="en-US" sz="2400" dirty="0" smtClean="0"/>
              <a:t>Students will work in collaborative teams and earn points for rewards and incentives.</a:t>
            </a:r>
          </a:p>
          <a:p>
            <a:r>
              <a:rPr lang="en-US" sz="2400" dirty="0" smtClean="0"/>
              <a:t>Points will be earned for exemplary class behavior, citizenship and academic achievement.</a:t>
            </a:r>
          </a:p>
          <a:p>
            <a:r>
              <a:rPr lang="en-US" sz="2400" dirty="0" smtClean="0"/>
              <a:t>Teams will work together for the month and then form new teams the following month.</a:t>
            </a:r>
            <a:endParaRPr lang="en-US" sz="2400" dirty="0"/>
          </a:p>
        </p:txBody>
      </p:sp>
      <p:sp>
        <p:nvSpPr>
          <p:cNvPr id="5" name="Content Placeholder 4"/>
          <p:cNvSpPr>
            <a:spLocks noGrp="1"/>
          </p:cNvSpPr>
          <p:nvPr>
            <p:ph sz="half" idx="2"/>
          </p:nvPr>
        </p:nvSpPr>
        <p:spPr>
          <a:xfrm>
            <a:off x="4648200" y="1920084"/>
            <a:ext cx="4267200" cy="4709315"/>
          </a:xfrm>
        </p:spPr>
        <p:txBody>
          <a:bodyPr>
            <a:normAutofit fontScale="92500" lnSpcReduction="20000"/>
          </a:bodyPr>
          <a:lstStyle/>
          <a:p>
            <a:r>
              <a:rPr lang="en-US" dirty="0" smtClean="0"/>
              <a:t>Teachers within the 4</a:t>
            </a:r>
            <a:r>
              <a:rPr lang="en-US" baseline="30000" dirty="0" smtClean="0"/>
              <a:t>th</a:t>
            </a:r>
            <a:r>
              <a:rPr lang="en-US" dirty="0" smtClean="0"/>
              <a:t> grade cluster will be using similar classroom management systems where students will move pins/magnets up or down an expectations and behavior chart.</a:t>
            </a:r>
          </a:p>
          <a:p>
            <a:r>
              <a:rPr lang="en-US" dirty="0" smtClean="0"/>
              <a:t>Movement up the chart will garner incentives, awards and rewards.</a:t>
            </a:r>
          </a:p>
          <a:p>
            <a:r>
              <a:rPr lang="en-US" dirty="0" smtClean="0"/>
              <a:t>Movement DOWN the chart will earn the student corrective measures, meetings with parents or administration.</a:t>
            </a:r>
            <a:endParaRPr lang="en-US" dirty="0"/>
          </a:p>
        </p:txBody>
      </p:sp>
    </p:spTree>
    <p:extLst>
      <p:ext uri="{BB962C8B-B14F-4D97-AF65-F5344CB8AC3E}">
        <p14:creationId xmlns:p14="http://schemas.microsoft.com/office/powerpoint/2010/main" val="37407830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14400"/>
          </a:xfrm>
        </p:spPr>
        <p:txBody>
          <a:bodyPr/>
          <a:lstStyle/>
          <a:p>
            <a:pPr algn="ctr"/>
            <a:r>
              <a:rPr lang="en-US" dirty="0" smtClean="0"/>
              <a:t>HOMEWORK</a:t>
            </a:r>
            <a:endParaRPr lang="en-US" dirty="0"/>
          </a:p>
        </p:txBody>
      </p:sp>
      <p:sp>
        <p:nvSpPr>
          <p:cNvPr id="3" name="Content Placeholder 2"/>
          <p:cNvSpPr>
            <a:spLocks noGrp="1"/>
          </p:cNvSpPr>
          <p:nvPr>
            <p:ph idx="1"/>
          </p:nvPr>
        </p:nvSpPr>
        <p:spPr>
          <a:xfrm>
            <a:off x="457200" y="1935480"/>
            <a:ext cx="8229600" cy="4693920"/>
          </a:xfrm>
        </p:spPr>
        <p:txBody>
          <a:bodyPr>
            <a:normAutofit fontScale="92500" lnSpcReduction="10000"/>
          </a:bodyPr>
          <a:lstStyle/>
          <a:p>
            <a:r>
              <a:rPr lang="en-US" dirty="0" smtClean="0"/>
              <a:t>Homework will be assigned nightly and will be practice and reinforcement of skills learned earlier in the school day.</a:t>
            </a:r>
          </a:p>
          <a:p>
            <a:r>
              <a:rPr lang="en-US" dirty="0" smtClean="0"/>
              <a:t>Homework will generally come from Math, Language Arts, and History. Spelling homework will have its own set schedule and will be described in detail to your student when we release the first list of words.</a:t>
            </a:r>
          </a:p>
          <a:p>
            <a:r>
              <a:rPr lang="en-US" dirty="0" smtClean="0"/>
              <a:t>Homework can also include working on writing assignments, research on the computer, long term projects, </a:t>
            </a:r>
            <a:r>
              <a:rPr lang="en-US" dirty="0" err="1" smtClean="0"/>
              <a:t>JiJi</a:t>
            </a:r>
            <a:r>
              <a:rPr lang="en-US" dirty="0" smtClean="0"/>
              <a:t> or Accelerated Reader.</a:t>
            </a:r>
          </a:p>
          <a:p>
            <a:r>
              <a:rPr lang="en-US" dirty="0" smtClean="0"/>
              <a:t>Missing Homework: If your child is missing homework, it is strongly suggested that they complete it and get partial credit.</a:t>
            </a:r>
            <a:endParaRPr lang="en-US" dirty="0"/>
          </a:p>
        </p:txBody>
      </p:sp>
    </p:spTree>
    <p:extLst>
      <p:ext uri="{BB962C8B-B14F-4D97-AF65-F5344CB8AC3E}">
        <p14:creationId xmlns:p14="http://schemas.microsoft.com/office/powerpoint/2010/main" val="24012858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72312"/>
          </a:xfrm>
        </p:spPr>
        <p:txBody>
          <a:bodyPr/>
          <a:lstStyle/>
          <a:p>
            <a:pPr algn="ctr"/>
            <a:r>
              <a:rPr lang="en-US" dirty="0" smtClean="0"/>
              <a:t>Supporting Eagle Canyon</a:t>
            </a:r>
            <a:endParaRPr lang="en-US" dirty="0"/>
          </a:p>
        </p:txBody>
      </p:sp>
      <p:sp>
        <p:nvSpPr>
          <p:cNvPr id="3" name="Content Placeholder 2"/>
          <p:cNvSpPr>
            <a:spLocks noGrp="1"/>
          </p:cNvSpPr>
          <p:nvPr>
            <p:ph idx="1"/>
          </p:nvPr>
        </p:nvSpPr>
        <p:spPr>
          <a:xfrm>
            <a:off x="152400" y="1905000"/>
            <a:ext cx="8763000" cy="4800600"/>
          </a:xfrm>
        </p:spPr>
        <p:txBody>
          <a:bodyPr>
            <a:normAutofit fontScale="92500" lnSpcReduction="10000"/>
          </a:bodyPr>
          <a:lstStyle/>
          <a:p>
            <a:r>
              <a:rPr lang="en-US" dirty="0" smtClean="0"/>
              <a:t>Eagle Canyon is a GREAT school. Our goal is to help EACH and EVERY Golden Eagle SOAR to the highest of heights. How can we work TOGETHER to help make this a reality?</a:t>
            </a:r>
          </a:p>
          <a:p>
            <a:r>
              <a:rPr lang="en-US" dirty="0" smtClean="0"/>
              <a:t>Support Eagle Canyon!!! Some ways that you can support our AMAZING scholar:</a:t>
            </a:r>
          </a:p>
          <a:p>
            <a:pPr lvl="1"/>
            <a:r>
              <a:rPr lang="en-US" dirty="0" smtClean="0"/>
              <a:t>JOIN THE PTA. Your membership and donation to the PTA allow for many INTEGRAL programs and activities to happen.</a:t>
            </a:r>
          </a:p>
          <a:p>
            <a:pPr lvl="1"/>
            <a:r>
              <a:rPr lang="en-US" dirty="0" smtClean="0"/>
              <a:t>VOLUNTEER: When you have FREE time from your very busy lives, drop by the school and VOLUNTEER. Check wit h the Front Office and Teacher for additional information.</a:t>
            </a:r>
          </a:p>
          <a:p>
            <a:pPr lvl="1"/>
            <a:r>
              <a:rPr lang="en-US" dirty="0" smtClean="0"/>
              <a:t>DONATE: A school needs many different goods  and supplies to keep itself up and running. DONATIONS are always welcome. DONATIONS of copy paper, art supplies and so much more are always welcome and appreciated.</a:t>
            </a:r>
            <a:endParaRPr lang="en-US" dirty="0"/>
          </a:p>
        </p:txBody>
      </p:sp>
    </p:spTree>
    <p:extLst>
      <p:ext uri="{BB962C8B-B14F-4D97-AF65-F5344CB8AC3E}">
        <p14:creationId xmlns:p14="http://schemas.microsoft.com/office/powerpoint/2010/main" val="27606549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pPr algn="ctr"/>
            <a:r>
              <a:rPr lang="en-US" dirty="0" smtClean="0"/>
              <a:t>Questions….</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80989469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1166</TotalTime>
  <Words>1094</Words>
  <Application>Microsoft Office PowerPoint</Application>
  <PresentationFormat>On-screen Show (4:3)</PresentationFormat>
  <Paragraphs>91</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Flow</vt:lpstr>
      <vt:lpstr>Eagle Canyon Elementary School Back to School Night</vt:lpstr>
      <vt:lpstr>Welcome to Back to School Night</vt:lpstr>
      <vt:lpstr>Teacher Background/Experience</vt:lpstr>
      <vt:lpstr>Educational Philosophy</vt:lpstr>
      <vt:lpstr>School-Wide Rules</vt:lpstr>
      <vt:lpstr>No Excuses University</vt:lpstr>
      <vt:lpstr>John Wooden’s  Pyramid of Success</vt:lpstr>
      <vt:lpstr>Common Core Concerns</vt:lpstr>
      <vt:lpstr>Strategic Grouping &amp; Planning </vt:lpstr>
      <vt:lpstr>Focus of Study for 2014-2015</vt:lpstr>
      <vt:lpstr>GRADING</vt:lpstr>
      <vt:lpstr>Classroom Management</vt:lpstr>
      <vt:lpstr>HOMEWORK</vt:lpstr>
      <vt:lpstr>Supporting Eagle Canyon</vt:lpstr>
      <vt:lpstr>Questions….</vt:lpstr>
    </vt:vector>
  </TitlesOfParts>
  <Company>CVUSD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Eagle Canyon Elementary School Back to School Night</dc:title>
  <dc:creator>Lee, John</dc:creator>
  <cp:lastModifiedBy>Lee, John</cp:lastModifiedBy>
  <cp:revision>16</cp:revision>
  <dcterms:created xsi:type="dcterms:W3CDTF">2014-08-28T03:11:59Z</dcterms:created>
  <dcterms:modified xsi:type="dcterms:W3CDTF">2014-09-03T23:17:17Z</dcterms:modified>
</cp:coreProperties>
</file>