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-121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reeform 7"/>
          <p:cNvSpPr/>
          <p:nvPr/>
        </p:nvSpPr>
        <p:spPr>
          <a:xfrm>
            <a:off x="-1588" y="-1588"/>
            <a:ext cx="9145588" cy="6859588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35AE56-1763-4C5F-840B-DD09A2A05A20}" type="datetime4">
              <a:rPr lang="en-US"/>
              <a:pPr>
                <a:defRPr/>
              </a:pPr>
              <a:t>October 12, 2015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B5B070-F4E7-4213-9858-0199BA500A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6FCB71-A308-4F9B-AC23-7EF8796BBDA6}" type="datetime4">
              <a:rPr lang="en-US"/>
              <a:pPr>
                <a:defRPr/>
              </a:pPr>
              <a:t>October 12,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46FFE6-A4AB-4922-8BF7-D46A4C9B5B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/>
          <p:nvPr/>
        </p:nvSpPr>
        <p:spPr>
          <a:xfrm>
            <a:off x="-1588" y="-1588"/>
            <a:ext cx="9145588" cy="6859588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BAE6E1-6883-4A3B-A197-A7761A9DEEF4}" type="datetime4">
              <a:rPr lang="en-US"/>
              <a:pPr>
                <a:defRPr/>
              </a:pPr>
              <a:t>October 12, 2015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12509-8690-4EB2-BF60-65E49898E5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CA1853-D2B6-46E1-B159-03329F121DFC}" type="datetime4">
              <a:rPr lang="en-US"/>
              <a:pPr>
                <a:defRPr/>
              </a:pPr>
              <a:t>October 12, 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44384-01A1-4EE7-8C6A-3BFE00E055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23BBB4-DFDC-491D-A18C-8B6C41486EAA}" type="datetime4">
              <a:rPr lang="en-US"/>
              <a:pPr>
                <a:defRPr/>
              </a:pPr>
              <a:t>October 12, 2015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97A59D-C55F-4C9A-9E13-A8CB74026C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61B02-A74B-42D0-ABAD-2E51FD37F7EE}" type="datetime4">
              <a:rPr lang="en-US"/>
              <a:pPr>
                <a:defRPr/>
              </a:pPr>
              <a:t>October 12, 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EAC729-D00A-4556-9D05-FC961DCA83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C474E9-5258-475E-B2F6-CD36A7723433}" type="datetime4">
              <a:rPr lang="en-US"/>
              <a:pPr>
                <a:defRPr/>
              </a:pPr>
              <a:t>October 12, 2015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A2C52-F0B6-4768-9D9F-A48C81C2A9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17"/>
          <p:cNvSpPr/>
          <p:nvPr/>
        </p:nvSpPr>
        <p:spPr>
          <a:xfrm rot="5400000">
            <a:off x="433388" y="-433388"/>
            <a:ext cx="6858000" cy="7724775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87914D-1C81-4FBB-BBB9-414709E4D9CC}" type="datetime4">
              <a:rPr lang="en-US"/>
              <a:pPr>
                <a:defRPr/>
              </a:pPr>
              <a:t>October 12, 2015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94207380-DB4B-450C-828B-C3F13A4BE1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rtlCol="0" anchor="ctr">
            <a:normAutofit/>
          </a:bodyPr>
          <a:lstStyle>
            <a:lvl1pPr algn="r">
              <a:defRPr/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57AB1-7426-4A3C-BE87-5CBAF9DC65DD}" type="datetime4">
              <a:rPr lang="en-US"/>
              <a:pPr>
                <a:defRPr/>
              </a:pPr>
              <a:t>October 12, 2015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347BD7-7F87-4FEB-AC1A-18FA6A53E1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4B5A27-E958-4AFD-8C5D-B2E42223418B}" type="datetime4">
              <a:rPr lang="en-US"/>
              <a:pPr>
                <a:defRPr/>
              </a:pPr>
              <a:t>October 12,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0507F6-1AD9-4FE0-8C06-8DCFE1DC65F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1BC70-842D-47FE-82F1-E0A53E6726B6}" type="datetime4">
              <a:rPr lang="en-US"/>
              <a:pPr>
                <a:defRPr/>
              </a:pPr>
              <a:t>October 12,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636EC1-7388-4952-B373-C52AA59A3F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1425"/>
            <a:ext cx="3575050" cy="1806575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588" y="5051425"/>
            <a:ext cx="9145588" cy="180657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325" y="365125"/>
            <a:ext cx="7521575" cy="5492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22325" y="1100138"/>
            <a:ext cx="7521575" cy="357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613" y="5870575"/>
            <a:ext cx="2176462" cy="201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9EAA2685-A19D-4EFE-B53B-01DBCE9DBA46}" type="datetime4">
              <a:rPr lang="en-US"/>
              <a:pPr>
                <a:defRPr/>
              </a:pPr>
              <a:t>October 12,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900" y="6284913"/>
            <a:ext cx="4724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cap="all" spc="200" baseline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50" y="6170613"/>
            <a:ext cx="503238" cy="503237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5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C7224328-BE26-4D95-986B-69D21D315C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61" r:id="rId3"/>
    <p:sldLayoutId id="2147483658" r:id="rId4"/>
    <p:sldLayoutId id="2147483657" r:id="rId5"/>
    <p:sldLayoutId id="2147483656" r:id="rId6"/>
    <p:sldLayoutId id="2147483655" r:id="rId7"/>
    <p:sldLayoutId id="2147483662" r:id="rId8"/>
    <p:sldLayoutId id="2147483663" r:id="rId9"/>
    <p:sldLayoutId id="2147483654" r:id="rId10"/>
    <p:sldLayoutId id="2147483653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kern="1200" cap="all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ts val="800"/>
        </a:spcBef>
        <a:spcAft>
          <a:spcPct val="0"/>
        </a:spcAft>
        <a:buFont typeface="Arial" charset="0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038" indent="-173038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1638" indent="-16351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238" indent="-16351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8838" indent="-173038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563" y="1730375"/>
            <a:ext cx="5648325" cy="1204913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6000" cap="none" dirty="0" smtClean="0"/>
              <a:t>VOCAB WEEK 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850" y="2470150"/>
            <a:ext cx="6510338" cy="330200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6000" cap="none" dirty="0" smtClean="0"/>
              <a:t>1. illegible</a:t>
            </a:r>
            <a:endParaRPr lang="en-US" cap="none" dirty="0" smtClean="0"/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•"/>
            </a:pPr>
            <a:r>
              <a:rPr lang="en-US" sz="3200" dirty="0" smtClean="0"/>
              <a:t>The teacher</a:t>
            </a:r>
            <a:r>
              <a:rPr lang="en-US" sz="3200" dirty="0" smtClean="0"/>
              <a:t> </a:t>
            </a:r>
            <a:r>
              <a:rPr lang="en-US" sz="3200" dirty="0" smtClean="0"/>
              <a:t>has a few students with illegible handwriting. </a:t>
            </a:r>
          </a:p>
          <a:p>
            <a:pPr eaLnBrk="1" hangingPunct="1">
              <a:buFont typeface="Arial" charset="0"/>
              <a:buChar char="•"/>
            </a:pPr>
            <a:r>
              <a:rPr lang="en-US" sz="3200" dirty="0" smtClean="0"/>
              <a:t>Some signatures can be illegible.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6000" cap="none" dirty="0" smtClean="0"/>
              <a:t>1. illegible</a:t>
            </a:r>
            <a:endParaRPr lang="en-US" cap="none" dirty="0" smtClean="0"/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4800" dirty="0" smtClean="0">
                <a:ea typeface="Times New Roman"/>
              </a:rPr>
              <a:t>(</a:t>
            </a:r>
            <a:r>
              <a:rPr lang="en-US" sz="4800" dirty="0">
                <a:ea typeface="Times New Roman"/>
              </a:rPr>
              <a:t>adj.) difficult or impossible to read</a:t>
            </a:r>
            <a:r>
              <a:rPr lang="en-US" sz="4800" dirty="0"/>
              <a:t> </a:t>
            </a:r>
            <a:endParaRPr lang="en-US" sz="4800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6000" cap="none" dirty="0" smtClean="0"/>
              <a:t>2. jeer</a:t>
            </a:r>
            <a:endParaRPr lang="en-US" cap="none" dirty="0" smtClean="0"/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373063" y="1404938"/>
            <a:ext cx="7970837" cy="2979737"/>
          </a:xfrm>
        </p:spPr>
        <p:txBody>
          <a:bodyPr/>
          <a:lstStyle/>
          <a:p>
            <a:pPr eaLnBrk="1" hangingPunct="1">
              <a:buFont typeface="Arial" charset="0"/>
              <a:buChar char="•"/>
            </a:pPr>
            <a:r>
              <a:rPr lang="en-US" sz="3200" dirty="0" smtClean="0"/>
              <a:t>The crowd jeered the boring stand-up comedian. </a:t>
            </a:r>
          </a:p>
          <a:p>
            <a:pPr eaLnBrk="1" hangingPunct="1">
              <a:buFont typeface="Arial" charset="0"/>
              <a:buChar char="•"/>
            </a:pPr>
            <a:r>
              <a:rPr lang="en-US" sz="3200" dirty="0" smtClean="0"/>
              <a:t>My grandma always </a:t>
            </a:r>
            <a:r>
              <a:rPr lang="en-US" sz="3200" dirty="0" smtClean="0"/>
              <a:t>said, “Never </a:t>
            </a:r>
            <a:r>
              <a:rPr lang="en-US" sz="3200" dirty="0" smtClean="0"/>
              <a:t>make a jeer unless you are prepared to hear one right back.”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6000" cap="none" dirty="0" smtClean="0"/>
              <a:t>2. jeer</a:t>
            </a:r>
            <a:endParaRPr lang="en-US" cap="none" dirty="0" smtClean="0"/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4800" dirty="0" smtClean="0"/>
              <a:t>(</a:t>
            </a:r>
            <a:r>
              <a:rPr lang="en-US" sz="4800" dirty="0" smtClean="0">
                <a:ea typeface="Times New Roman"/>
              </a:rPr>
              <a:t>v</a:t>
            </a:r>
            <a:r>
              <a:rPr lang="en-US" sz="4800" dirty="0">
                <a:ea typeface="Times New Roman"/>
              </a:rPr>
              <a:t>.) to make fun of rudely or unkindly; (n.) a rude remark of derision</a:t>
            </a:r>
            <a:r>
              <a:rPr lang="en-US" sz="4800" dirty="0"/>
              <a:t> </a:t>
            </a:r>
            <a:endParaRPr lang="en-US" sz="4800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6000" cap="none" dirty="0" smtClean="0"/>
              <a:t>3. lucrative</a:t>
            </a:r>
            <a:endParaRPr lang="en-US" cap="none" dirty="0" smtClean="0"/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>
          <a:xfrm>
            <a:off x="373063" y="1100138"/>
            <a:ext cx="8343900" cy="3579812"/>
          </a:xfrm>
        </p:spPr>
        <p:txBody>
          <a:bodyPr/>
          <a:lstStyle/>
          <a:p>
            <a:pPr marL="571500" indent="-571500" eaLnBrk="1" hangingPunct="1">
              <a:buFont typeface="Arial" charset="0"/>
              <a:buChar char="•"/>
            </a:pPr>
            <a:r>
              <a:rPr lang="en-US" sz="3600" b="0" dirty="0" smtClean="0"/>
              <a:t>The lucrative company was able to give all of their employees one extra week of vacation.</a:t>
            </a:r>
          </a:p>
          <a:p>
            <a:pPr marL="571500" indent="-571500" eaLnBrk="1" hangingPunct="1">
              <a:buFont typeface="Arial" charset="0"/>
              <a:buChar char="•"/>
            </a:pPr>
            <a:r>
              <a:rPr lang="en-US" sz="3600" b="0" dirty="0" smtClean="0"/>
              <a:t>Since the business is lucrative this month, I think I’ll buy that extra printer. </a:t>
            </a:r>
          </a:p>
          <a:p>
            <a:pPr marL="571500" indent="-571500" eaLnBrk="1" hangingPunct="1">
              <a:buFont typeface="Arial" charset="0"/>
              <a:buChar char="•"/>
            </a:pPr>
            <a:endParaRPr lang="en-US" sz="3600" b="0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6000" cap="none" dirty="0" smtClean="0"/>
              <a:t>3. lucrative</a:t>
            </a:r>
            <a:endParaRPr lang="en-US" cap="none" dirty="0" smtClean="0"/>
          </a:p>
        </p:txBody>
      </p:sp>
      <p:sp>
        <p:nvSpPr>
          <p:cNvPr id="1945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4800" dirty="0" smtClean="0">
                <a:ea typeface="Times New Roman"/>
              </a:rPr>
              <a:t>(</a:t>
            </a:r>
            <a:r>
              <a:rPr lang="en-US" sz="4800" dirty="0">
                <a:ea typeface="Times New Roman"/>
              </a:rPr>
              <a:t>adj.) bringing in money, profitable</a:t>
            </a:r>
            <a:r>
              <a:rPr lang="en-US" sz="4800" dirty="0"/>
              <a:t> </a:t>
            </a:r>
            <a:endParaRPr lang="en-US" sz="4800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6000" cap="none" dirty="0" smtClean="0"/>
              <a:t>4. mediocre</a:t>
            </a:r>
            <a:endParaRPr lang="en-US" cap="none" dirty="0" smtClean="0"/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322263" y="1100138"/>
            <a:ext cx="8483600" cy="3579812"/>
          </a:xfrm>
        </p:spPr>
        <p:txBody>
          <a:bodyPr/>
          <a:lstStyle/>
          <a:p>
            <a:pPr marL="457200" indent="-457200" eaLnBrk="1" hangingPunct="1">
              <a:buFont typeface="Arial" charset="0"/>
              <a:buChar char="•"/>
            </a:pPr>
            <a:r>
              <a:rPr lang="en-US" sz="3600" b="0" dirty="0" smtClean="0"/>
              <a:t>The service at the restaurant last night was mediocre.</a:t>
            </a:r>
          </a:p>
          <a:p>
            <a:pPr marL="457200" indent="-457200" eaLnBrk="1" hangingPunct="1">
              <a:buFont typeface="Arial" charset="0"/>
              <a:buChar char="•"/>
            </a:pPr>
            <a:r>
              <a:rPr lang="en-US" sz="3600" b="0" dirty="0" smtClean="0"/>
              <a:t>I’d say we had a mediocre experience at the game; it wasn’t too exciting.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6000" cap="none" dirty="0" smtClean="0"/>
              <a:t>4. mediocre</a:t>
            </a:r>
            <a:endParaRPr lang="en-US" cap="none" dirty="0" smtClean="0"/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hangingPunct="1"/>
            <a:r>
              <a:rPr lang="en-US" sz="4800" dirty="0" smtClean="0">
                <a:ea typeface="Times New Roman"/>
              </a:rPr>
              <a:t>(</a:t>
            </a:r>
            <a:r>
              <a:rPr lang="en-US" sz="4800" dirty="0">
                <a:ea typeface="Times New Roman"/>
              </a:rPr>
              <a:t>adj.) average, ordinary, undistinguished</a:t>
            </a:r>
          </a:p>
          <a:p>
            <a:pPr eaLnBrk="1" hangingPunct="1"/>
            <a:endParaRPr lang="en-US" sz="4800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6000" cap="none" dirty="0" smtClean="0"/>
              <a:t>5. proliferate</a:t>
            </a:r>
            <a:endParaRPr lang="en-US" cap="none" dirty="0" smtClean="0"/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>
          <a:xfrm>
            <a:off x="439738" y="1135063"/>
            <a:ext cx="8158162" cy="3579812"/>
          </a:xfrm>
        </p:spPr>
        <p:txBody>
          <a:bodyPr/>
          <a:lstStyle/>
          <a:p>
            <a:pPr marL="457200" indent="-457200" eaLnBrk="1" hangingPunct="1">
              <a:buFont typeface="Arial" charset="0"/>
              <a:buChar char="•"/>
            </a:pPr>
            <a:r>
              <a:rPr lang="en-US" sz="3200" b="0" dirty="0" smtClean="0"/>
              <a:t>Interest in social media did not proliferate until </a:t>
            </a:r>
            <a:r>
              <a:rPr lang="en-US" sz="3200" b="0" dirty="0"/>
              <a:t>F</a:t>
            </a:r>
            <a:r>
              <a:rPr lang="en-US" sz="3200" b="0" dirty="0" smtClean="0"/>
              <a:t>acebook </a:t>
            </a:r>
            <a:r>
              <a:rPr lang="en-US" sz="3200" b="0" dirty="0" smtClean="0"/>
              <a:t>was created. </a:t>
            </a:r>
          </a:p>
          <a:p>
            <a:pPr marL="457200" indent="-457200" eaLnBrk="1" hangingPunct="1">
              <a:buFont typeface="Arial" charset="0"/>
              <a:buChar char="•"/>
            </a:pPr>
            <a:r>
              <a:rPr lang="en-US" sz="3200" b="0" dirty="0" smtClean="0"/>
              <a:t>In the last 5 years the use of iPhones has proliferated.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6000" cap="none" dirty="0" smtClean="0"/>
              <a:t>5. proliferate</a:t>
            </a:r>
            <a:endParaRPr lang="en-US" cap="none" dirty="0" smtClean="0"/>
          </a:p>
        </p:txBody>
      </p:sp>
      <p:sp>
        <p:nvSpPr>
          <p:cNvPr id="2355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eaLnBrk="1" hangingPunct="1"/>
            <a:r>
              <a:rPr lang="en-US" sz="4800" dirty="0">
                <a:ea typeface="Times New Roman"/>
              </a:rPr>
              <a:t>(v.) to reproduce, increase, or spread rapidly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6000" cap="none" dirty="0" smtClean="0"/>
              <a:t>6. subjugate</a:t>
            </a:r>
            <a:endParaRPr lang="en-US" cap="none" dirty="0" smtClean="0"/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490538" y="1100138"/>
            <a:ext cx="8178800" cy="3911600"/>
          </a:xfrm>
        </p:spPr>
        <p:txBody>
          <a:bodyPr/>
          <a:lstStyle/>
          <a:p>
            <a:pPr eaLnBrk="1" hangingPunct="1">
              <a:buFont typeface="Arial" charset="0"/>
              <a:buChar char="•"/>
            </a:pPr>
            <a:r>
              <a:rPr lang="en-US" sz="3600" b="0" dirty="0" smtClean="0"/>
              <a:t>The army subjugated their opposition. </a:t>
            </a:r>
          </a:p>
          <a:p>
            <a:pPr eaLnBrk="1" hangingPunct="1">
              <a:buFont typeface="Arial" charset="0"/>
              <a:buChar char="•"/>
            </a:pPr>
            <a:r>
              <a:rPr lang="en-US" sz="3600" b="0" dirty="0" smtClean="0"/>
              <a:t>Discrimination can lead to one group attempting to subjugate another.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6000" cap="none" dirty="0" smtClean="0"/>
              <a:t>6. subjugate</a:t>
            </a:r>
            <a:endParaRPr lang="en-US" cap="none" dirty="0" smtClean="0"/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4800" dirty="0" smtClean="0">
                <a:ea typeface="Times New Roman"/>
                <a:cs typeface="Times New Roman"/>
              </a:rPr>
              <a:t>(</a:t>
            </a:r>
            <a:r>
              <a:rPr lang="en-US" sz="4800" dirty="0">
                <a:ea typeface="Times New Roman"/>
                <a:cs typeface="Times New Roman"/>
              </a:rPr>
              <a:t>v.) to conquer by force, bring under complete control </a:t>
            </a:r>
            <a:endParaRPr lang="en-US" sz="4800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6000" cap="none" dirty="0" smtClean="0"/>
              <a:t>7. sully</a:t>
            </a:r>
            <a:endParaRPr lang="en-US" cap="none" dirty="0" smtClean="0"/>
          </a:p>
        </p:txBody>
      </p:sp>
      <p:sp>
        <p:nvSpPr>
          <p:cNvPr id="2662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•"/>
            </a:pPr>
            <a:r>
              <a:rPr lang="en-US" sz="3600" b="0" dirty="0" smtClean="0"/>
              <a:t>The toddler sullied her sheets in the night since she just potty trained. </a:t>
            </a:r>
          </a:p>
          <a:p>
            <a:pPr eaLnBrk="1" hangingPunct="1">
              <a:buFont typeface="Arial" charset="0"/>
              <a:buChar char="•"/>
            </a:pPr>
            <a:r>
              <a:rPr lang="en-US" sz="3600" b="0" dirty="0" smtClean="0"/>
              <a:t>The rumors began to sully the reputation of the upstanding family in the community. </a:t>
            </a:r>
            <a:endParaRPr lang="en-US" sz="3600" b="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6000" cap="none" dirty="0" smtClean="0"/>
              <a:t>7. sully</a:t>
            </a:r>
            <a:endParaRPr lang="en-US" cap="none" dirty="0" smtClean="0"/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4800" dirty="0" smtClean="0">
                <a:ea typeface="Times New Roman"/>
                <a:cs typeface="Times New Roman"/>
              </a:rPr>
              <a:t>(</a:t>
            </a:r>
            <a:r>
              <a:rPr lang="en-US" sz="4800" dirty="0">
                <a:ea typeface="Times New Roman"/>
                <a:cs typeface="Times New Roman"/>
              </a:rPr>
              <a:t>v.) to soil, stain, tarnish, defile, besmirch</a:t>
            </a:r>
            <a:r>
              <a:rPr lang="en-US" sz="4800" dirty="0"/>
              <a:t> </a:t>
            </a:r>
            <a:endParaRPr lang="en-US" sz="4800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6000" cap="none" dirty="0" smtClean="0"/>
              <a:t>8. tantalize</a:t>
            </a:r>
            <a:endParaRPr lang="en-US" cap="none" dirty="0" smtClean="0"/>
          </a:p>
        </p:txBody>
      </p:sp>
      <p:sp>
        <p:nvSpPr>
          <p:cNvPr id="28674" name="Content Placeholder 2"/>
          <p:cNvSpPr>
            <a:spLocks noGrp="1"/>
          </p:cNvSpPr>
          <p:nvPr>
            <p:ph idx="1"/>
          </p:nvPr>
        </p:nvSpPr>
        <p:spPr>
          <a:xfrm>
            <a:off x="508000" y="1117600"/>
            <a:ext cx="8021638" cy="3579813"/>
          </a:xfrm>
        </p:spPr>
        <p:txBody>
          <a:bodyPr/>
          <a:lstStyle/>
          <a:p>
            <a:pPr marL="571500" indent="-571500" eaLnBrk="1" hangingPunct="1">
              <a:buFont typeface="Arial" charset="0"/>
              <a:buChar char="•"/>
            </a:pPr>
            <a:r>
              <a:rPr lang="en-US" sz="3600" b="0" dirty="0" smtClean="0"/>
              <a:t>The young boy continued to tantalize the girl he liked on the playground.</a:t>
            </a:r>
          </a:p>
          <a:p>
            <a:pPr marL="571500" indent="-571500" eaLnBrk="1" hangingPunct="1">
              <a:buFont typeface="Arial" charset="0"/>
              <a:buChar char="•"/>
            </a:pPr>
            <a:r>
              <a:rPr lang="en-US" sz="3600" b="0" dirty="0" smtClean="0"/>
              <a:t>The dissolute woman was known to tantalize men.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6000" cap="none" dirty="0" smtClean="0"/>
              <a:t>8. tantalize</a:t>
            </a:r>
            <a:endParaRPr lang="en-US" cap="none" dirty="0" smtClean="0"/>
          </a:p>
        </p:txBody>
      </p:sp>
      <p:sp>
        <p:nvSpPr>
          <p:cNvPr id="2969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4800" dirty="0" smtClean="0">
                <a:ea typeface="Times New Roman"/>
              </a:rPr>
              <a:t>(</a:t>
            </a:r>
            <a:r>
              <a:rPr lang="en-US" sz="4800" dirty="0">
                <a:ea typeface="Times New Roman"/>
              </a:rPr>
              <a:t>v.) to tease, torment by teasing</a:t>
            </a:r>
            <a:endParaRPr lang="en-US" sz="4800" dirty="0">
              <a:latin typeface="Times New Roman"/>
              <a:ea typeface="Times New Roman"/>
            </a:endParaRPr>
          </a:p>
          <a:p>
            <a:pPr eaLnBrk="1" hangingPunct="1"/>
            <a:endParaRPr lang="en-US" sz="4800" dirty="0" smtClean="0"/>
          </a:p>
          <a:p>
            <a:pPr eaLnBrk="1" hangingPunct="1"/>
            <a:endParaRPr lang="en-US" sz="4800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6000" cap="none" dirty="0" smtClean="0"/>
              <a:t>9. terse</a:t>
            </a:r>
            <a:endParaRPr lang="en-US" cap="none" dirty="0" smtClean="0"/>
          </a:p>
        </p:txBody>
      </p:sp>
      <p:sp>
        <p:nvSpPr>
          <p:cNvPr id="30722" name="Content Placeholder 2"/>
          <p:cNvSpPr>
            <a:spLocks noGrp="1"/>
          </p:cNvSpPr>
          <p:nvPr>
            <p:ph idx="1"/>
          </p:nvPr>
        </p:nvSpPr>
        <p:spPr>
          <a:xfrm>
            <a:off x="508000" y="1100138"/>
            <a:ext cx="8005763" cy="3579812"/>
          </a:xfrm>
        </p:spPr>
        <p:txBody>
          <a:bodyPr/>
          <a:lstStyle/>
          <a:p>
            <a:pPr eaLnBrk="1" hangingPunct="1">
              <a:buFont typeface="Arial" charset="0"/>
              <a:buChar char="•"/>
            </a:pPr>
            <a:r>
              <a:rPr lang="en-US" sz="3600" b="0" dirty="0" smtClean="0"/>
              <a:t>My grandfather is known to be a very terse man in conversation, hardly saying a word. </a:t>
            </a:r>
          </a:p>
          <a:p>
            <a:pPr eaLnBrk="1" hangingPunct="1">
              <a:buFont typeface="Arial" charset="0"/>
              <a:buChar char="•"/>
            </a:pPr>
            <a:r>
              <a:rPr lang="en-US" sz="3600" b="0" dirty="0" smtClean="0"/>
              <a:t>I thought your last text was terse and almost rude.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6000" cap="none" dirty="0" smtClean="0"/>
              <a:t>9. terse</a:t>
            </a:r>
            <a:endParaRPr lang="en-US" cap="none" dirty="0" smtClean="0"/>
          </a:p>
        </p:txBody>
      </p:sp>
      <p:sp>
        <p:nvSpPr>
          <p:cNvPr id="3174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4800" dirty="0" smtClean="0">
                <a:ea typeface="Times New Roman"/>
                <a:cs typeface="Times New Roman"/>
              </a:rPr>
              <a:t>(adj</a:t>
            </a:r>
            <a:r>
              <a:rPr lang="en-US" sz="4800" dirty="0">
                <a:ea typeface="Times New Roman"/>
                <a:cs typeface="Times New Roman"/>
              </a:rPr>
              <a:t>.) brief and to the point</a:t>
            </a:r>
            <a:r>
              <a:rPr lang="en-US" sz="4800" dirty="0"/>
              <a:t> </a:t>
            </a:r>
            <a:endParaRPr lang="en-US" sz="4800" dirty="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6000" cap="none" dirty="0" smtClean="0"/>
              <a:t>10. unflinching</a:t>
            </a:r>
            <a:endParaRPr lang="en-US" cap="none" dirty="0" smtClean="0"/>
          </a:p>
        </p:txBody>
      </p:sp>
      <p:sp>
        <p:nvSpPr>
          <p:cNvPr id="3277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•"/>
            </a:pPr>
            <a:r>
              <a:rPr lang="en-US" sz="3600" b="0" dirty="0" smtClean="0"/>
              <a:t>My best friend’s unflinching loyalty is one reason we have been friends for 10 years. </a:t>
            </a:r>
          </a:p>
          <a:p>
            <a:pPr eaLnBrk="1" hangingPunct="1">
              <a:buFont typeface="Arial" charset="0"/>
              <a:buChar char="•"/>
            </a:pPr>
            <a:r>
              <a:rPr lang="en-US" sz="3600" b="0" dirty="0" smtClean="0"/>
              <a:t>Although she was scared of the consequences, she was unflinching as she walked up to her boss. </a:t>
            </a:r>
          </a:p>
          <a:p>
            <a:pPr eaLnBrk="1" hangingPunct="1">
              <a:buFont typeface="Arial" charset="0"/>
              <a:buChar char="•"/>
            </a:pPr>
            <a:endParaRPr lang="en-US" sz="3600" b="0" dirty="0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6000" cap="none" dirty="0" smtClean="0"/>
              <a:t>10. unflinching</a:t>
            </a:r>
            <a:endParaRPr lang="en-US" cap="none" dirty="0" smtClean="0"/>
          </a:p>
        </p:txBody>
      </p:sp>
      <p:sp>
        <p:nvSpPr>
          <p:cNvPr id="3379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hangingPunct="1"/>
            <a:r>
              <a:rPr lang="en-US" sz="4800" dirty="0" smtClean="0">
                <a:ea typeface="Times New Roman"/>
              </a:rPr>
              <a:t>(</a:t>
            </a:r>
            <a:r>
              <a:rPr lang="en-US" sz="4800" dirty="0">
                <a:ea typeface="Times New Roman"/>
              </a:rPr>
              <a:t>adj.) firm, showing no signs of fear, not drawing back</a:t>
            </a:r>
            <a:endParaRPr lang="en-US" sz="4800" dirty="0">
              <a:latin typeface="Times New Roman"/>
              <a:ea typeface="Times New Roman"/>
            </a:endParaRPr>
          </a:p>
          <a:p>
            <a:pPr eaLnBrk="1" hangingPunct="1"/>
            <a:endParaRPr lang="en-US" sz="4800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Angles.thmx</Template>
  <TotalTime>554</TotalTime>
  <Words>447</Words>
  <Application>Microsoft Macintosh PowerPoint</Application>
  <PresentationFormat>On-screen Show (4:3)</PresentationFormat>
  <Paragraphs>51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Angles</vt:lpstr>
      <vt:lpstr>VOCAB WEEK 6</vt:lpstr>
      <vt:lpstr>1. illegible</vt:lpstr>
      <vt:lpstr>1. illegible</vt:lpstr>
      <vt:lpstr>2. jeer</vt:lpstr>
      <vt:lpstr>2. jeer</vt:lpstr>
      <vt:lpstr>3. lucrative</vt:lpstr>
      <vt:lpstr>3. lucrative</vt:lpstr>
      <vt:lpstr>4. mediocre</vt:lpstr>
      <vt:lpstr>4. mediocre</vt:lpstr>
      <vt:lpstr>5. proliferate</vt:lpstr>
      <vt:lpstr>5. proliferate</vt:lpstr>
      <vt:lpstr>6. subjugate</vt:lpstr>
      <vt:lpstr>6. subjugate</vt:lpstr>
      <vt:lpstr>7. sully</vt:lpstr>
      <vt:lpstr>7. sully</vt:lpstr>
      <vt:lpstr>8. tantalize</vt:lpstr>
      <vt:lpstr>8. tantalize</vt:lpstr>
      <vt:lpstr>9. terse</vt:lpstr>
      <vt:lpstr>9. terse</vt:lpstr>
      <vt:lpstr>10. unflinching</vt:lpstr>
      <vt:lpstr>10. unflinching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 WEEK 1</dc:title>
  <dc:creator>Jessica Cross</dc:creator>
  <cp:lastModifiedBy>Marissa Mitchell</cp:lastModifiedBy>
  <cp:revision>31</cp:revision>
  <dcterms:created xsi:type="dcterms:W3CDTF">2013-09-09T02:53:07Z</dcterms:created>
  <dcterms:modified xsi:type="dcterms:W3CDTF">2015-10-12T14:33:37Z</dcterms:modified>
</cp:coreProperties>
</file>