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7" r:id="rId3"/>
    <p:sldId id="308" r:id="rId4"/>
    <p:sldId id="265" r:id="rId5"/>
    <p:sldId id="339" r:id="rId6"/>
    <p:sldId id="319" r:id="rId7"/>
    <p:sldId id="320" r:id="rId8"/>
    <p:sldId id="272" r:id="rId9"/>
    <p:sldId id="273" r:id="rId10"/>
    <p:sldId id="274" r:id="rId11"/>
    <p:sldId id="301" r:id="rId12"/>
    <p:sldId id="278" r:id="rId13"/>
    <p:sldId id="333" r:id="rId14"/>
    <p:sldId id="318" r:id="rId15"/>
    <p:sldId id="342" r:id="rId16"/>
    <p:sldId id="321" r:id="rId17"/>
    <p:sldId id="282" r:id="rId18"/>
    <p:sldId id="283" r:id="rId19"/>
    <p:sldId id="304" r:id="rId20"/>
    <p:sldId id="311" r:id="rId21"/>
    <p:sldId id="267" r:id="rId22"/>
    <p:sldId id="290" r:id="rId23"/>
    <p:sldId id="291" r:id="rId24"/>
    <p:sldId id="292" r:id="rId25"/>
    <p:sldId id="299" r:id="rId26"/>
    <p:sldId id="300" r:id="rId27"/>
    <p:sldId id="340" r:id="rId28"/>
    <p:sldId id="286" r:id="rId29"/>
    <p:sldId id="287" r:id="rId30"/>
    <p:sldId id="288" r:id="rId31"/>
    <p:sldId id="289" r:id="rId32"/>
    <p:sldId id="316" r:id="rId33"/>
    <p:sldId id="310" r:id="rId34"/>
    <p:sldId id="312" r:id="rId35"/>
    <p:sldId id="303" r:id="rId36"/>
    <p:sldId id="313" r:id="rId37"/>
    <p:sldId id="314" r:id="rId38"/>
    <p:sldId id="293" r:id="rId39"/>
    <p:sldId id="336" r:id="rId40"/>
    <p:sldId id="294" r:id="rId41"/>
    <p:sldId id="295" r:id="rId42"/>
    <p:sldId id="322" r:id="rId43"/>
    <p:sldId id="332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7C32B-B9C5-48A6-9F7D-FAF469F62351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F87F-2D38-4984-BDD8-0FAE2D165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20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7C32B-B9C5-48A6-9F7D-FAF469F62351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F87F-2D38-4984-BDD8-0FAE2D165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81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7C32B-B9C5-48A6-9F7D-FAF469F62351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F87F-2D38-4984-BDD8-0FAE2D165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25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7C32B-B9C5-48A6-9F7D-FAF469F62351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F87F-2D38-4984-BDD8-0FAE2D165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06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7C32B-B9C5-48A6-9F7D-FAF469F62351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F87F-2D38-4984-BDD8-0FAE2D165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03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7C32B-B9C5-48A6-9F7D-FAF469F62351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F87F-2D38-4984-BDD8-0FAE2D165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553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7C32B-B9C5-48A6-9F7D-FAF469F62351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F87F-2D38-4984-BDD8-0FAE2D165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135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7C32B-B9C5-48A6-9F7D-FAF469F62351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F87F-2D38-4984-BDD8-0FAE2D165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79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7C32B-B9C5-48A6-9F7D-FAF469F62351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F87F-2D38-4984-BDD8-0FAE2D165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31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7C32B-B9C5-48A6-9F7D-FAF469F62351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F87F-2D38-4984-BDD8-0FAE2D165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559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7C32B-B9C5-48A6-9F7D-FAF469F62351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F87F-2D38-4984-BDD8-0FAE2D165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643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7C32B-B9C5-48A6-9F7D-FAF469F62351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CF87F-2D38-4984-BDD8-0FAE2D165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538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045" descr="AL_cover _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818" y="195263"/>
            <a:ext cx="4932363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30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Four: Legal Requirements</a:t>
            </a:r>
            <a:br>
              <a:rPr lang="en-US" altLang="en-US" dirty="0" smtClean="0"/>
            </a:br>
            <a:r>
              <a:rPr lang="en-US" altLang="en-US" dirty="0" smtClean="0"/>
              <a:t> </a:t>
            </a:r>
            <a:r>
              <a:rPr lang="en-US" altLang="en-US" i="1" dirty="0" smtClean="0">
                <a:solidFill>
                  <a:schemeClr val="accent1"/>
                </a:solidFill>
              </a:rPr>
              <a:t>Who May Operate A Vessel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 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066800" y="2642936"/>
            <a:ext cx="8229600" cy="3124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125000"/>
              </a:spcBef>
              <a:buFontTx/>
              <a:buNone/>
            </a:pPr>
            <a:r>
              <a:rPr lang="en-US" alt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Robertson/Archer Act of 1994 requires every person who operates a motorized vessel (including PWC) on Alabama waters must first obtain a boater safety certification. Does not apply to operators of sailboats, rowboats or canoes</a:t>
            </a:r>
            <a:endParaRPr lang="en-US" altLang="en-US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211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Four: Legal Requirements</a:t>
            </a:r>
            <a:br>
              <a:rPr lang="en-US" altLang="en-US" dirty="0" smtClean="0"/>
            </a:br>
            <a:r>
              <a:rPr lang="en-US" altLang="en-US" dirty="0" smtClean="0"/>
              <a:t> </a:t>
            </a:r>
            <a:r>
              <a:rPr lang="en-US" altLang="en-US" i="1" dirty="0" smtClean="0">
                <a:solidFill>
                  <a:schemeClr val="accent1"/>
                </a:solidFill>
              </a:rPr>
              <a:t>Who May Operate A Vessel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  (cont.)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89284" y="1941094"/>
            <a:ext cx="8229600" cy="476450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125000"/>
              </a:spcBef>
              <a:buFontTx/>
              <a:buNone/>
              <a:tabLst>
                <a:tab pos="350838" algn="l"/>
              </a:tabLst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Boater Safety Certification Requirements for Alabama Residents</a:t>
            </a:r>
          </a:p>
          <a:p>
            <a:pPr marL="0" indent="0">
              <a:spcBef>
                <a:spcPct val="125000"/>
              </a:spcBef>
              <a:tabLst>
                <a:tab pos="350838" algn="l"/>
              </a:tabLst>
            </a:pP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If you are under 12 years of age as of January 1, 2002</a:t>
            </a:r>
            <a:r>
              <a:rPr lang="en-US" altLang="en-US" dirty="0" smtClean="0"/>
              <a:t>: 	may obtain boater safety certification after you turn 12 but may operate a vessel </a:t>
            </a:r>
            <a:r>
              <a:rPr lang="en-US" altLang="en-US" i="1" dirty="0" smtClean="0"/>
              <a:t>only if</a:t>
            </a:r>
            <a:r>
              <a:rPr lang="en-US" altLang="en-US" dirty="0" smtClean="0"/>
              <a:t> person 21 or more with a valid certification is onboard and in position to take immediate physical control of the vessel</a:t>
            </a:r>
          </a:p>
          <a:p>
            <a:pPr marL="0" indent="0">
              <a:spcBef>
                <a:spcPct val="125000"/>
              </a:spcBef>
              <a:tabLst>
                <a:tab pos="350838" algn="l"/>
              </a:tabLst>
            </a:pPr>
            <a:r>
              <a:rPr lang="en-US" altLang="en-US" dirty="0" smtClean="0"/>
              <a:t>	After you turn 14 you may legally operate vessel without supervision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9211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CapacityPl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786188"/>
            <a:ext cx="3436938" cy="270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76199" y="228600"/>
            <a:ext cx="11923295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Two: Before You Get Underway</a:t>
            </a:r>
            <a:br>
              <a:rPr lang="en-US" altLang="en-US" dirty="0" smtClean="0"/>
            </a:br>
            <a:r>
              <a:rPr lang="en-US" altLang="en-US" dirty="0" smtClean="0"/>
              <a:t> </a:t>
            </a:r>
            <a:r>
              <a:rPr lang="en-US" altLang="en-US" i="1" dirty="0" smtClean="0">
                <a:solidFill>
                  <a:schemeClr val="accent1"/>
                </a:solidFill>
              </a:rPr>
              <a:t>Capacity</a:t>
            </a:r>
            <a:endParaRPr lang="en-US" altLang="en-US" i="1" dirty="0">
              <a:solidFill>
                <a:schemeClr val="accent1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2286000"/>
            <a:ext cx="8229600" cy="4419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125000"/>
              </a:spcBef>
              <a:buFontTx/>
              <a:buNone/>
              <a:tabLst>
                <a:tab pos="342900" algn="l"/>
              </a:tabLst>
            </a:pPr>
            <a: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Never take a vessel on the water with too many people </a:t>
            </a:r>
            <a:b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or too much gear onboard.  Vessels loaded beyond capacity will more easily swamp or capsize</a:t>
            </a:r>
          </a:p>
          <a:p>
            <a:pPr marL="0" indent="0">
              <a:spcBef>
                <a:spcPct val="125000"/>
              </a:spcBef>
              <a:tabLst>
                <a:tab pos="342900" algn="l"/>
              </a:tabLst>
            </a:pPr>
            <a:r>
              <a:rPr lang="en-US" altLang="en-US" smtClean="0"/>
              <a:t>	Capacity plate is located </a:t>
            </a:r>
            <a:br>
              <a:rPr lang="en-US" altLang="en-US" smtClean="0"/>
            </a:br>
            <a:r>
              <a:rPr lang="en-US" altLang="en-US" smtClean="0"/>
              <a:t>	near the operator’s position </a:t>
            </a:r>
            <a:br>
              <a:rPr lang="en-US" altLang="en-US" smtClean="0"/>
            </a:br>
            <a:r>
              <a:rPr lang="en-US" altLang="en-US" smtClean="0"/>
              <a:t>	or on the transom 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681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>
          <a:xfrm>
            <a:off x="830179" y="228600"/>
            <a:ext cx="10575758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Six: Enjoying Water Sports</a:t>
            </a:r>
            <a:br>
              <a:rPr lang="en-US" altLang="en-US" dirty="0" smtClean="0"/>
            </a:br>
            <a:r>
              <a:rPr lang="en-US" altLang="en-US" i="1" dirty="0" smtClean="0">
                <a:solidFill>
                  <a:schemeClr val="accent1"/>
                </a:solidFill>
              </a:rPr>
              <a:t>Responsibilities</a:t>
            </a:r>
            <a:endParaRPr lang="en-US" altLang="en-US" i="1" dirty="0">
              <a:solidFill>
                <a:schemeClr val="accent1"/>
              </a:solidFill>
            </a:endParaRPr>
          </a:p>
        </p:txBody>
      </p:sp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1287379" y="2895600"/>
            <a:ext cx="8305800" cy="39624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Tx/>
              <a:buNone/>
              <a:tabLst>
                <a:tab pos="342900" algn="l"/>
              </a:tabLst>
            </a:pPr>
            <a: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Operators  are responsible for ensuring that their passengers understand basic safety practices and laws:</a:t>
            </a:r>
          </a:p>
          <a:p>
            <a:pPr marL="0" indent="0">
              <a:spcBef>
                <a:spcPct val="125000"/>
              </a:spcBef>
              <a:buFontTx/>
              <a:buNone/>
              <a:tabLst>
                <a:tab pos="342900" algn="l"/>
              </a:tabLst>
            </a:pPr>
            <a:r>
              <a:rPr lang="en-US" altLang="en-US" sz="2400" smtClean="0"/>
              <a:t>Use a pre-departure checklist to ensure you’ve taken necessary safety precautions then discuss with your passengers</a:t>
            </a: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92553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Four: Legal Requirements</a:t>
            </a:r>
            <a:br>
              <a:rPr lang="en-US" altLang="en-US" dirty="0" smtClean="0"/>
            </a:br>
            <a:r>
              <a:rPr lang="en-US" altLang="en-US" i="1" dirty="0" smtClean="0">
                <a:solidFill>
                  <a:schemeClr val="accent1"/>
                </a:solidFill>
              </a:rPr>
              <a:t>Visual Distress Signals</a:t>
            </a:r>
            <a:endParaRPr lang="en-US" altLang="en-US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76989" y="1744578"/>
            <a:ext cx="11702715" cy="49610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40000"/>
              </a:spcBef>
              <a:buFontTx/>
              <a:buNone/>
              <a:tabLst>
                <a:tab pos="342900" algn="l"/>
              </a:tabLst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Visual Distress Signals (VDSs) allow vessel operators to signal for help in the event of an emergency</a:t>
            </a:r>
          </a:p>
          <a:p>
            <a:pPr marL="0" indent="0">
              <a:spcBef>
                <a:spcPct val="125000"/>
              </a:spcBef>
              <a:buFontTx/>
              <a:buNone/>
              <a:tabLst>
                <a:tab pos="342900" algn="l"/>
              </a:tabLst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VDSs must be in serviceable condition, readily accessible and certified as complying with USCG requirements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VDSs are classified as:</a:t>
            </a:r>
            <a:r>
              <a:rPr lang="en-US" altLang="en-US" dirty="0"/>
              <a:t> </a:t>
            </a:r>
            <a:r>
              <a:rPr lang="en-US" altLang="en-US" dirty="0" smtClean="0"/>
              <a:t>						</a:t>
            </a:r>
            <a:r>
              <a:rPr lang="en-US" alt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VDSs are either:</a:t>
            </a:r>
          </a:p>
          <a:p>
            <a:pPr>
              <a:spcBef>
                <a:spcPct val="75000"/>
              </a:spcBef>
            </a:pPr>
            <a:r>
              <a:rPr lang="en-US" altLang="en-US" sz="2400" dirty="0" smtClean="0"/>
              <a:t>Day signals (visible in bright sunlight)                                      Pyrotechnic (smoke and flames)</a:t>
            </a:r>
          </a:p>
          <a:p>
            <a:pPr>
              <a:spcBef>
                <a:spcPct val="75000"/>
              </a:spcBef>
            </a:pPr>
            <a:r>
              <a:rPr lang="en-US" altLang="en-US" sz="2400" dirty="0" smtClean="0"/>
              <a:t>Night signals (visible at night) 			         Non-pyrotechnic (non-combustible)</a:t>
            </a:r>
          </a:p>
          <a:p>
            <a:pPr>
              <a:spcBef>
                <a:spcPct val="75000"/>
              </a:spcBef>
            </a:pPr>
            <a:r>
              <a:rPr lang="en-US" altLang="en-US" sz="2400" dirty="0" smtClean="0"/>
              <a:t>Both day and night signals</a:t>
            </a:r>
          </a:p>
          <a:p>
            <a:pPr marL="0" indent="0">
              <a:spcBef>
                <a:spcPct val="125000"/>
              </a:spcBef>
              <a:buFontTx/>
              <a:buNone/>
              <a:tabLst>
                <a:tab pos="342900" algn="l"/>
              </a:tabLst>
            </a:pPr>
            <a:endParaRPr lang="en-US" altLang="en-US" sz="24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046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DSOrangeFl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075" y="4343400"/>
            <a:ext cx="153352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VDSElectricLigh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495800"/>
            <a:ext cx="1673225" cy="150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VDSRedFla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861" y="1751806"/>
            <a:ext cx="1509713" cy="157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VDSRedMete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913" y="1800225"/>
            <a:ext cx="1560512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VDSOrangeSmok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00225"/>
            <a:ext cx="1676400" cy="154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7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4000" dirty="0" smtClean="0">
                <a:cs typeface="Arial" panose="020B0604020202020204" pitchFamily="34" charset="0"/>
              </a:rPr>
              <a:t>Lesson Four: Legal Requirements</a:t>
            </a:r>
            <a:br>
              <a:rPr lang="en-US" altLang="en-US" sz="4000" dirty="0" smtClean="0">
                <a:cs typeface="Arial" panose="020B0604020202020204" pitchFamily="34" charset="0"/>
              </a:rPr>
            </a:br>
            <a:r>
              <a:rPr lang="en-US" altLang="en-US" sz="4000" i="1" dirty="0" smtClean="0">
                <a:solidFill>
                  <a:schemeClr val="accent1"/>
                </a:solidFill>
                <a:cs typeface="Arial" panose="020B0604020202020204" pitchFamily="34" charset="0"/>
              </a:rPr>
              <a:t>Visual Distress Signals </a:t>
            </a:r>
            <a:r>
              <a:rPr lang="en-US" altLang="en-US" sz="2000" i="1" dirty="0" smtClean="0">
                <a:solidFill>
                  <a:schemeClr val="accent1"/>
                </a:solidFill>
                <a:cs typeface="Arial" panose="020B0604020202020204" pitchFamily="34" charset="0"/>
              </a:rPr>
              <a:t>(cont.)</a:t>
            </a:r>
            <a:endParaRPr lang="en-US" altLang="en-US" sz="2000" i="1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889125" y="1343025"/>
            <a:ext cx="536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dirty="0"/>
              <a:t>Pyrotechnic Visual Distress Signals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990600" y="3276600"/>
            <a:ext cx="71628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286000" algn="l"/>
                <a:tab pos="2628900" algn="l"/>
                <a:tab pos="46863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2286000" algn="l"/>
                <a:tab pos="2628900" algn="l"/>
                <a:tab pos="46863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2286000" algn="l"/>
                <a:tab pos="2628900" algn="l"/>
                <a:tab pos="46863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2286000" algn="l"/>
                <a:tab pos="2628900" algn="l"/>
                <a:tab pos="46863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2286000" algn="l"/>
                <a:tab pos="2628900" algn="l"/>
                <a:tab pos="46863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0" algn="l"/>
                <a:tab pos="2628900" algn="l"/>
                <a:tab pos="46863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0" algn="l"/>
                <a:tab pos="2628900" algn="l"/>
                <a:tab pos="46863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0" algn="l"/>
                <a:tab pos="2628900" algn="l"/>
                <a:tab pos="46863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0" algn="l"/>
                <a:tab pos="2628900" algn="l"/>
                <a:tab pos="46863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" panose="020B0604020202020204" pitchFamily="34" charset="0"/>
              </a:rPr>
              <a:t>Orange Smoke		Red Meteor		Red Flare</a:t>
            </a:r>
          </a:p>
          <a:p>
            <a:r>
              <a:rPr lang="en-US" altLang="en-US" sz="1600">
                <a:latin typeface="Arial" panose="020B0604020202020204" pitchFamily="34" charset="0"/>
              </a:rPr>
              <a:t>  </a:t>
            </a:r>
            <a:r>
              <a:rPr lang="en-US" altLang="en-US" sz="1600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Day Signal	Day and Night Signal	Day and Night Signal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2209800" y="5972175"/>
            <a:ext cx="57912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286000" algn="l"/>
                <a:tab pos="2628900" algn="l"/>
                <a:tab pos="46863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2286000" algn="l"/>
                <a:tab pos="2628900" algn="l"/>
                <a:tab pos="46863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2286000" algn="l"/>
                <a:tab pos="2628900" algn="l"/>
                <a:tab pos="46863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2286000" algn="l"/>
                <a:tab pos="2628900" algn="l"/>
                <a:tab pos="46863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2286000" algn="l"/>
                <a:tab pos="2628900" algn="l"/>
                <a:tab pos="46863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0" algn="l"/>
                <a:tab pos="2628900" algn="l"/>
                <a:tab pos="46863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0" algn="l"/>
                <a:tab pos="2628900" algn="l"/>
                <a:tab pos="46863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0" algn="l"/>
                <a:tab pos="2628900" algn="l"/>
                <a:tab pos="46863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0" algn="l"/>
                <a:tab pos="2628900" algn="l"/>
                <a:tab pos="46863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" panose="020B0604020202020204" pitchFamily="34" charset="0"/>
              </a:rPr>
              <a:t>Electric Light		Orange Flag		 </a:t>
            </a:r>
            <a:r>
              <a:rPr lang="en-US" altLang="en-US" sz="1600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Night Signal		 Day Signal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828800" y="3898900"/>
            <a:ext cx="6059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/>
              <a:t>Non-Pyrotechnic Visual Distress Signals</a:t>
            </a:r>
          </a:p>
        </p:txBody>
      </p:sp>
    </p:spTree>
    <p:extLst>
      <p:ext uri="{BB962C8B-B14F-4D97-AF65-F5344CB8AC3E}">
        <p14:creationId xmlns:p14="http://schemas.microsoft.com/office/powerpoint/2010/main" val="249164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Three: Operating Your Boat Safely!</a:t>
            </a:r>
            <a:br>
              <a:rPr lang="en-US" altLang="en-US" dirty="0" smtClean="0"/>
            </a:br>
            <a:r>
              <a:rPr lang="en-US" altLang="en-US" dirty="0" smtClean="0"/>
              <a:t> </a:t>
            </a:r>
            <a:r>
              <a:rPr lang="en-US" altLang="en-US" i="1" dirty="0" smtClean="0">
                <a:solidFill>
                  <a:schemeClr val="accent1"/>
                </a:solidFill>
              </a:rPr>
              <a:t>Docking </a:t>
            </a:r>
            <a:endParaRPr lang="en-US" altLang="en-US" i="1" dirty="0">
              <a:solidFill>
                <a:schemeClr val="accent1"/>
              </a:solidFill>
            </a:endParaRPr>
          </a:p>
        </p:txBody>
      </p:sp>
      <p:sp>
        <p:nvSpPr>
          <p:cNvPr id="3" name="Rectangle 14"/>
          <p:cNvSpPr txBox="1">
            <a:spLocks noChangeArrowheads="1"/>
          </p:cNvSpPr>
          <p:nvPr/>
        </p:nvSpPr>
        <p:spPr>
          <a:xfrm>
            <a:off x="457200" y="3200400"/>
            <a:ext cx="8229600" cy="3276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5000"/>
              </a:spcBef>
              <a:buFontTx/>
              <a:buNone/>
            </a:pPr>
            <a: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Docking basics:</a:t>
            </a:r>
          </a:p>
          <a:p>
            <a:pPr>
              <a:spcBef>
                <a:spcPct val="100000"/>
              </a:spcBef>
            </a:pPr>
            <a:r>
              <a:rPr lang="en-US" altLang="en-US" smtClean="0"/>
              <a:t>Approach into wind if possible and move slowly</a:t>
            </a:r>
          </a:p>
          <a:p>
            <a:pPr>
              <a:spcBef>
                <a:spcPct val="100000"/>
              </a:spcBef>
            </a:pPr>
            <a:r>
              <a:rPr lang="en-US" altLang="en-US" smtClean="0"/>
              <a:t>Bring vessel to stop by using reverse gear</a:t>
            </a:r>
          </a:p>
          <a:p>
            <a:pPr>
              <a:spcBef>
                <a:spcPct val="100000"/>
              </a:spcBef>
            </a:pPr>
            <a:r>
              <a:rPr lang="en-US" altLang="en-US" smtClean="0"/>
              <a:t>Never try to stop with your arms or legs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045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Three: Operating Your Boat Safely!</a:t>
            </a:r>
            <a:r>
              <a:rPr lang="en-US" altLang="en-US" i="1" dirty="0" smtClean="0">
                <a:solidFill>
                  <a:schemeClr val="accent1"/>
                </a:solidFill>
              </a:rPr>
              <a:t/>
            </a:r>
            <a:br>
              <a:rPr lang="en-US" altLang="en-US" i="1" dirty="0" smtClean="0">
                <a:solidFill>
                  <a:schemeClr val="accent1"/>
                </a:solidFill>
              </a:rPr>
            </a:br>
            <a:r>
              <a:rPr lang="en-US" altLang="en-US" i="1" dirty="0" smtClean="0">
                <a:solidFill>
                  <a:schemeClr val="accent1"/>
                </a:solidFill>
              </a:rPr>
              <a:t> Docking 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(cont.)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07076" y="2177934"/>
            <a:ext cx="4572000" cy="3810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5000"/>
              </a:spcBef>
              <a:buFontTx/>
              <a:buNone/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If there is no wind or current:</a:t>
            </a:r>
          </a:p>
          <a:p>
            <a:pPr>
              <a:spcBef>
                <a:spcPct val="100000"/>
              </a:spcBef>
            </a:pPr>
            <a:r>
              <a:rPr lang="en-US" altLang="en-US" dirty="0" smtClean="0"/>
              <a:t>Approach dock at a narrow </a:t>
            </a:r>
            <a:br>
              <a:rPr lang="en-US" altLang="en-US" dirty="0" smtClean="0"/>
            </a:br>
            <a:r>
              <a:rPr lang="en-US" altLang="en-US" dirty="0" smtClean="0"/>
              <a:t>angle (10° to 20°)</a:t>
            </a:r>
          </a:p>
          <a:p>
            <a:pPr>
              <a:spcBef>
                <a:spcPct val="100000"/>
              </a:spcBef>
            </a:pPr>
            <a:r>
              <a:rPr lang="en-US" altLang="en-US" dirty="0" smtClean="0"/>
              <a:t>When close enough, secure </a:t>
            </a:r>
            <a:br>
              <a:rPr lang="en-US" altLang="en-US" dirty="0" smtClean="0"/>
            </a:br>
            <a:r>
              <a:rPr lang="en-US" altLang="en-US" dirty="0" smtClean="0"/>
              <a:t>bow line</a:t>
            </a:r>
          </a:p>
          <a:p>
            <a:pPr>
              <a:spcBef>
                <a:spcPct val="100000"/>
              </a:spcBef>
            </a:pPr>
            <a:r>
              <a:rPr lang="en-US" altLang="en-US" dirty="0" smtClean="0"/>
              <a:t>Swing stern in, secure it, then shut off engine</a:t>
            </a:r>
            <a:endParaRPr lang="en-US" altLang="en-US" dirty="0"/>
          </a:p>
        </p:txBody>
      </p:sp>
      <p:pic>
        <p:nvPicPr>
          <p:cNvPr id="4" name="Picture 4" descr="Docking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151188"/>
            <a:ext cx="333692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62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Three: Operating Your Boat Safely!</a:t>
            </a:r>
            <a:r>
              <a:rPr lang="en-US" altLang="en-US" i="1" dirty="0" smtClean="0">
                <a:solidFill>
                  <a:schemeClr val="accent1"/>
                </a:solidFill>
              </a:rPr>
              <a:t/>
            </a:r>
            <a:br>
              <a:rPr lang="en-US" altLang="en-US" i="1" dirty="0" smtClean="0">
                <a:solidFill>
                  <a:schemeClr val="accent1"/>
                </a:solidFill>
              </a:rPr>
            </a:br>
            <a:r>
              <a:rPr lang="en-US" altLang="en-US" i="1" dirty="0" smtClean="0">
                <a:solidFill>
                  <a:schemeClr val="accent1"/>
                </a:solidFill>
              </a:rPr>
              <a:t> Docking 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(cont.)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pic>
        <p:nvPicPr>
          <p:cNvPr id="3" name="Picture 7" descr="Docking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552825"/>
            <a:ext cx="3429000" cy="265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2667000"/>
            <a:ext cx="8229600" cy="4114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If wind or current is pushing you away from dock:</a:t>
            </a:r>
          </a:p>
          <a:p>
            <a:pPr>
              <a:spcBef>
                <a:spcPct val="100000"/>
              </a:spcBef>
            </a:pPr>
            <a:r>
              <a:rPr lang="en-US" altLang="en-US" smtClean="0"/>
              <a:t>Point bow toward dock at </a:t>
            </a:r>
            <a:br>
              <a:rPr lang="en-US" altLang="en-US" smtClean="0"/>
            </a:br>
            <a:r>
              <a:rPr lang="en-US" altLang="en-US" smtClean="0"/>
              <a:t>40° to 50° angle; approach </a:t>
            </a:r>
            <a:br>
              <a:rPr lang="en-US" altLang="en-US" smtClean="0"/>
            </a:br>
            <a:r>
              <a:rPr lang="en-US" altLang="en-US" smtClean="0"/>
              <a:t>dock and secure bow line</a:t>
            </a:r>
          </a:p>
          <a:p>
            <a:pPr>
              <a:spcBef>
                <a:spcPct val="100000"/>
              </a:spcBef>
            </a:pPr>
            <a:r>
              <a:rPr lang="en-US" altLang="en-US" smtClean="0"/>
              <a:t>Use reverse to swing in stern</a:t>
            </a:r>
          </a:p>
          <a:p>
            <a:pPr>
              <a:spcBef>
                <a:spcPct val="100000"/>
              </a:spcBef>
            </a:pPr>
            <a:r>
              <a:rPr lang="en-US" altLang="en-US" smtClean="0"/>
              <a:t>Secure stern line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767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gnitionSwitch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124200"/>
            <a:ext cx="4041775" cy="300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 smtClean="0"/>
              <a:t>Lesson Three: Operating Your Boat Safely!</a:t>
            </a:r>
            <a:r>
              <a:rPr lang="en-US" altLang="en-US" i="1" dirty="0" smtClean="0">
                <a:solidFill>
                  <a:schemeClr val="accent1"/>
                </a:solidFill>
              </a:rPr>
              <a:t/>
            </a:r>
            <a:br>
              <a:rPr lang="en-US" altLang="en-US" i="1" dirty="0" smtClean="0">
                <a:solidFill>
                  <a:schemeClr val="accent1"/>
                </a:solidFill>
              </a:rPr>
            </a:br>
            <a:r>
              <a:rPr lang="en-US" altLang="en-US" i="1" dirty="0" smtClean="0">
                <a:solidFill>
                  <a:schemeClr val="accent1"/>
                </a:solidFill>
              </a:rPr>
              <a:t> Ignition Safety Switches</a:t>
            </a:r>
            <a:endParaRPr lang="en-US" altLang="en-US" i="1" dirty="0">
              <a:solidFill>
                <a:schemeClr val="accent1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20843" y="2989262"/>
            <a:ext cx="4800600" cy="3276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100000"/>
              </a:spcBef>
            </a:pPr>
            <a:r>
              <a:rPr lang="en-US" altLang="en-US" dirty="0" smtClean="0"/>
              <a:t>Emergency ignition safety switch has lanyard which attaches operator to switch</a:t>
            </a:r>
          </a:p>
          <a:p>
            <a:pPr>
              <a:spcBef>
                <a:spcPct val="125000"/>
              </a:spcBef>
            </a:pPr>
            <a:r>
              <a:rPr lang="en-US" altLang="en-US" dirty="0" smtClean="0"/>
              <a:t>If lanyard is removed from switch, the engine will shut off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564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Three: Operating Your Boat Safely!</a:t>
            </a:r>
            <a:br>
              <a:rPr lang="en-US" altLang="en-US" dirty="0" smtClean="0"/>
            </a:br>
            <a:r>
              <a:rPr lang="en-US" altLang="en-US" dirty="0" smtClean="0"/>
              <a:t> </a:t>
            </a:r>
            <a:r>
              <a:rPr lang="en-US" altLang="en-US" i="1" dirty="0" smtClean="0">
                <a:solidFill>
                  <a:schemeClr val="accent1"/>
                </a:solidFill>
              </a:rPr>
              <a:t>Navigation Rules 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(cont.)</a:t>
            </a:r>
            <a:r>
              <a:rPr lang="en-US" altLang="en-US" i="1" dirty="0" smtClean="0">
                <a:solidFill>
                  <a:schemeClr val="accent1"/>
                </a:solidFill>
              </a:rPr>
              <a:t> </a:t>
            </a:r>
            <a:endParaRPr lang="en-US" altLang="en-US" i="1" dirty="0">
              <a:solidFill>
                <a:schemeClr val="accent1"/>
              </a:solidFill>
            </a:endParaRPr>
          </a:p>
        </p:txBody>
      </p:sp>
      <p:sp>
        <p:nvSpPr>
          <p:cNvPr id="3" name="Rectangle 14"/>
          <p:cNvSpPr txBox="1">
            <a:spLocks noChangeArrowheads="1"/>
          </p:cNvSpPr>
          <p:nvPr/>
        </p:nvSpPr>
        <p:spPr>
          <a:xfrm>
            <a:off x="457200" y="1676400"/>
            <a:ext cx="6096000" cy="838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When meeting another vessel head-on:</a:t>
            </a:r>
          </a:p>
          <a:p>
            <a:endParaRPr lang="en-US" altLang="en-US" sz="2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Rectangle 18"/>
          <p:cNvSpPr txBox="1">
            <a:spLocks noChangeArrowheads="1"/>
          </p:cNvSpPr>
          <p:nvPr/>
        </p:nvSpPr>
        <p:spPr>
          <a:xfrm>
            <a:off x="3962400" y="2590800"/>
            <a:ext cx="4724400" cy="3733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0"/>
              </a:spcBef>
            </a:pPr>
            <a:r>
              <a:rPr lang="en-US" altLang="en-US" i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Power vs. Power</a:t>
            </a:r>
            <a:r>
              <a:rPr lang="en-US" altLang="en-US" sz="900" i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r>
              <a:rPr lang="en-US" altLang="en-US" smtClean="0"/>
              <a:t>  Neither vessel is stand-on boat -- both vessels should keep to starboard (right)</a:t>
            </a:r>
          </a:p>
          <a:p>
            <a:pPr>
              <a:spcBef>
                <a:spcPct val="200000"/>
              </a:spcBef>
            </a:pPr>
            <a:r>
              <a:rPr lang="en-US" altLang="en-US" i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Power vs. Sail</a:t>
            </a:r>
            <a:r>
              <a:rPr lang="en-US" altLang="en-US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r>
              <a:rPr lang="en-US" altLang="en-US" smtClean="0"/>
              <a:t>  Powerboat is give-way boat</a:t>
            </a:r>
            <a:endParaRPr lang="en-US" altLang="en-US"/>
          </a:p>
        </p:txBody>
      </p:sp>
      <p:pic>
        <p:nvPicPr>
          <p:cNvPr id="5" name="Picture 12" descr="Nav_HeadOn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19600"/>
            <a:ext cx="3162300" cy="198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3" descr="Nav_HeadOn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62200"/>
            <a:ext cx="3281363" cy="193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84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>
                <a:cs typeface="Arial" panose="020B0604020202020204" pitchFamily="34" charset="0"/>
              </a:rPr>
              <a:t>Lesson Five: Boating Emergencies</a:t>
            </a:r>
            <a:br>
              <a:rPr lang="en-US" altLang="en-US" dirty="0" smtClean="0">
                <a:cs typeface="Arial" panose="020B0604020202020204" pitchFamily="34" charset="0"/>
              </a:rPr>
            </a:br>
            <a:r>
              <a:rPr lang="en-US" altLang="en-US" i="1" dirty="0" smtClean="0">
                <a:solidFill>
                  <a:schemeClr val="accent1"/>
                </a:solidFill>
                <a:cs typeface="Arial" panose="020B0604020202020204" pitchFamily="34" charset="0"/>
              </a:rPr>
              <a:t>Boating Accidents 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(cont.)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986589" y="2137611"/>
            <a:ext cx="10114548" cy="41669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60000"/>
              </a:spcBef>
              <a:buFontTx/>
              <a:buNone/>
              <a:tabLst>
                <a:tab pos="171450" algn="l"/>
              </a:tabLst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If someone falls overboard, immediately:</a:t>
            </a:r>
          </a:p>
          <a:p>
            <a:pPr>
              <a:spcBef>
                <a:spcPct val="125000"/>
              </a:spcBef>
              <a:tabLst>
                <a:tab pos="171450" algn="l"/>
              </a:tabLst>
            </a:pPr>
            <a:r>
              <a:rPr lang="en-US" altLang="en-US" dirty="0" smtClean="0">
                <a:cs typeface="Times New Roman" panose="02020603050405020304" pitchFamily="18" charset="0"/>
              </a:rPr>
              <a:t>Reduce speed and throw victim a PFD</a:t>
            </a:r>
          </a:p>
          <a:p>
            <a:pPr>
              <a:spcBef>
                <a:spcPct val="125000"/>
              </a:spcBef>
              <a:tabLst>
                <a:tab pos="171450" algn="l"/>
              </a:tabLst>
            </a:pPr>
            <a:r>
              <a:rPr lang="en-US" altLang="en-US" dirty="0" smtClean="0">
                <a:cs typeface="Times New Roman" panose="02020603050405020304" pitchFamily="18" charset="0"/>
              </a:rPr>
              <a:t>Turn vessel around and carefully pull alongside victim </a:t>
            </a:r>
          </a:p>
          <a:p>
            <a:pPr>
              <a:spcBef>
                <a:spcPct val="125000"/>
              </a:spcBef>
              <a:tabLst>
                <a:tab pos="171450" algn="l"/>
              </a:tabLst>
            </a:pPr>
            <a:r>
              <a:rPr lang="en-US" altLang="en-US" dirty="0" smtClean="0">
                <a:cs typeface="Times New Roman" panose="02020603050405020304" pitchFamily="18" charset="0"/>
              </a:rPr>
              <a:t>Stop the engine.  Pull victim onboard over the stern keeping weight in the vessel balanced</a:t>
            </a:r>
            <a:endParaRPr lang="en-US" altLang="en-US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78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Four: Legal Requirements</a:t>
            </a:r>
            <a:br>
              <a:rPr lang="en-US" altLang="en-US" dirty="0" smtClean="0"/>
            </a:br>
            <a:r>
              <a:rPr lang="en-US" altLang="en-US" i="1" dirty="0" smtClean="0">
                <a:solidFill>
                  <a:schemeClr val="accent1"/>
                </a:solidFill>
              </a:rPr>
              <a:t>Backfire Flame Arrestors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2438400"/>
            <a:ext cx="8229600" cy="3657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100000"/>
              </a:spcBef>
              <a:buFontTx/>
              <a:buNone/>
            </a:pPr>
            <a: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All powerboats (except outboards) fueled with gasoline must have an approved backfire flame arrestor on each carburetor</a:t>
            </a:r>
          </a:p>
          <a:p>
            <a:pPr marL="0" indent="0">
              <a:spcBef>
                <a:spcPct val="125000"/>
              </a:spcBef>
              <a:buFontTx/>
              <a:buNone/>
            </a:pPr>
            <a: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Backfire flame arrestors </a:t>
            </a:r>
            <a:b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are designed to prevent </a:t>
            </a:r>
            <a:b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ignition of gasoline </a:t>
            </a:r>
            <a:b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vapors in case of </a:t>
            </a:r>
            <a:b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engine backfire</a:t>
            </a:r>
            <a:endParaRPr lang="en-US" altLang="en-US" sz="2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" name="Picture 4" descr="Boat on Fi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21200" y="3613150"/>
            <a:ext cx="4038600" cy="28082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217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SlalomSkier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347" y="2931946"/>
            <a:ext cx="4264025" cy="314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862263" y="180474"/>
            <a:ext cx="10639926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Six: Enjoying Water Sports</a:t>
            </a:r>
            <a:br>
              <a:rPr lang="en-US" altLang="en-US" dirty="0" smtClean="0"/>
            </a:br>
            <a:r>
              <a:rPr lang="en-US" altLang="en-US" i="1" dirty="0" smtClean="0">
                <a:solidFill>
                  <a:schemeClr val="accent1"/>
                </a:solidFill>
              </a:rPr>
              <a:t>Water skiing</a:t>
            </a:r>
            <a:endParaRPr lang="en-US" altLang="en-US" i="1" dirty="0">
              <a:solidFill>
                <a:schemeClr val="accent1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243263" y="1636295"/>
            <a:ext cx="8382000" cy="502117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Before towing a water skier vessel operator should:</a:t>
            </a:r>
            <a:r>
              <a:rPr lang="en-US" altLang="en-US" sz="2400" dirty="0" smtClean="0"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55000"/>
              </a:spcBef>
            </a:pPr>
            <a:r>
              <a:rPr lang="en-US" altLang="en-US" dirty="0" smtClean="0">
                <a:cs typeface="Arial" panose="020B0604020202020204" pitchFamily="34" charset="0"/>
              </a:rPr>
              <a:t>Have second person onboard </a:t>
            </a:r>
            <a:br>
              <a:rPr lang="en-US" altLang="en-US" dirty="0" smtClean="0">
                <a:cs typeface="Arial" panose="020B0604020202020204" pitchFamily="34" charset="0"/>
              </a:rPr>
            </a:br>
            <a:r>
              <a:rPr lang="en-US" altLang="en-US" dirty="0" smtClean="0">
                <a:cs typeface="Arial" panose="020B0604020202020204" pitchFamily="34" charset="0"/>
              </a:rPr>
              <a:t>to act as observer</a:t>
            </a:r>
            <a:endParaRPr lang="en-US" altLang="en-US" dirty="0" smtClean="0">
              <a:latin typeface="Garamond 3" pitchFamily="18" charset="0"/>
              <a:cs typeface="Times New Roman" panose="02020603050405020304" pitchFamily="18" charset="0"/>
            </a:endParaRPr>
          </a:p>
          <a:p>
            <a:pPr>
              <a:spcBef>
                <a:spcPct val="55000"/>
              </a:spcBef>
            </a:pPr>
            <a:r>
              <a:rPr lang="en-US" altLang="en-US" dirty="0" smtClean="0">
                <a:cs typeface="Arial" panose="020B0604020202020204" pitchFamily="34" charset="0"/>
              </a:rPr>
              <a:t>Review hand signals with </a:t>
            </a:r>
            <a:br>
              <a:rPr lang="en-US" altLang="en-US" dirty="0" smtClean="0">
                <a:cs typeface="Arial" panose="020B0604020202020204" pitchFamily="34" charset="0"/>
              </a:rPr>
            </a:br>
            <a:r>
              <a:rPr lang="en-US" altLang="en-US" dirty="0" smtClean="0">
                <a:cs typeface="Arial" panose="020B0604020202020204" pitchFamily="34" charset="0"/>
              </a:rPr>
              <a:t>skier for proper </a:t>
            </a:r>
            <a:br>
              <a:rPr lang="en-US" altLang="en-US" dirty="0" smtClean="0">
                <a:cs typeface="Arial" panose="020B0604020202020204" pitchFamily="34" charset="0"/>
              </a:rPr>
            </a:br>
            <a:r>
              <a:rPr lang="en-US" altLang="en-US" dirty="0" smtClean="0">
                <a:cs typeface="Arial" panose="020B0604020202020204" pitchFamily="34" charset="0"/>
              </a:rPr>
              <a:t>communication</a:t>
            </a:r>
            <a:endParaRPr lang="en-US" altLang="en-US" dirty="0" smtClean="0">
              <a:latin typeface="Garamond 3" pitchFamily="18" charset="0"/>
              <a:cs typeface="Times New Roman" panose="02020603050405020304" pitchFamily="18" charset="0"/>
            </a:endParaRPr>
          </a:p>
          <a:p>
            <a:pPr>
              <a:spcBef>
                <a:spcPct val="55000"/>
              </a:spcBef>
            </a:pPr>
            <a:r>
              <a:rPr lang="en-US" altLang="en-US" dirty="0" smtClean="0">
                <a:cs typeface="Arial" panose="020B0604020202020204" pitchFamily="34" charset="0"/>
              </a:rPr>
              <a:t>Make sure skier is wearing </a:t>
            </a:r>
            <a:br>
              <a:rPr lang="en-US" altLang="en-US" dirty="0" smtClean="0">
                <a:cs typeface="Arial" panose="020B0604020202020204" pitchFamily="34" charset="0"/>
              </a:rPr>
            </a:br>
            <a:r>
              <a:rPr lang="en-US" altLang="en-US" dirty="0" smtClean="0">
                <a:cs typeface="Arial" panose="020B0604020202020204" pitchFamily="34" charset="0"/>
              </a:rPr>
              <a:t>USGC approved PFD</a:t>
            </a:r>
            <a:endParaRPr lang="en-US" altLang="en-US" dirty="0" smtClean="0">
              <a:latin typeface="Garamond 3" pitchFamily="18" charset="0"/>
              <a:cs typeface="Times New Roman" panose="02020603050405020304" pitchFamily="18" charset="0"/>
            </a:endParaRPr>
          </a:p>
          <a:p>
            <a:pPr>
              <a:spcBef>
                <a:spcPct val="55000"/>
              </a:spcBef>
            </a:pPr>
            <a:r>
              <a:rPr lang="en-US" altLang="en-US" dirty="0" smtClean="0">
                <a:cs typeface="Arial" panose="020B0604020202020204" pitchFamily="34" charset="0"/>
              </a:rPr>
              <a:t>Be familiar with skiing area </a:t>
            </a:r>
            <a:br>
              <a:rPr lang="en-US" altLang="en-US" dirty="0" smtClean="0">
                <a:cs typeface="Arial" panose="020B0604020202020204" pitchFamily="34" charset="0"/>
              </a:rPr>
            </a:br>
            <a:r>
              <a:rPr lang="en-US" altLang="en-US" dirty="0" smtClean="0">
                <a:cs typeface="Arial" panose="020B0604020202020204" pitchFamily="34" charset="0"/>
              </a:rPr>
              <a:t>and any water hazards</a:t>
            </a:r>
            <a:endParaRPr lang="en-US" altLang="en-US" dirty="0">
              <a:latin typeface="Garamond 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14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Four: Legal Requirements</a:t>
            </a:r>
            <a:br>
              <a:rPr lang="en-US" altLang="en-US" dirty="0" smtClean="0"/>
            </a:br>
            <a:r>
              <a:rPr lang="en-US" altLang="en-US" i="1" dirty="0" smtClean="0">
                <a:solidFill>
                  <a:schemeClr val="accent1"/>
                </a:solidFill>
              </a:rPr>
              <a:t>Sound Producing Devices</a:t>
            </a:r>
            <a:endParaRPr lang="en-US" altLang="en-US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48652" y="1953126"/>
            <a:ext cx="11943347" cy="490487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125000"/>
              </a:spcBef>
              <a:buFontTx/>
              <a:buNone/>
              <a:tabLst>
                <a:tab pos="342900" algn="l"/>
              </a:tabLst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Sound producing device is necessary in periods of reduced visibility or whenever vessel operator needs to signal intentions or position</a:t>
            </a:r>
          </a:p>
          <a:p>
            <a:pPr marL="0" indent="0">
              <a:spcBef>
                <a:spcPct val="125000"/>
              </a:spcBef>
              <a:buFontTx/>
              <a:buNone/>
              <a:tabLst>
                <a:tab pos="342900" algn="l"/>
              </a:tabLst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 Alabama state waters, requirements for sound producing devices are:</a:t>
            </a:r>
          </a:p>
          <a:p>
            <a:pPr marL="341313" indent="-341313">
              <a:spcBef>
                <a:spcPct val="125000"/>
              </a:spcBef>
            </a:pPr>
            <a:r>
              <a:rPr lang="en-US" altLang="en-US" sz="2400" dirty="0" smtClean="0"/>
              <a:t>Vessels less than 16 ft. not required but </a:t>
            </a:r>
            <a:r>
              <a:rPr lang="en-US" altLang="en-US" sz="2400" i="1" dirty="0" smtClean="0"/>
              <a:t>strongly recommended</a:t>
            </a:r>
            <a:r>
              <a:rPr lang="en-US" altLang="en-US" sz="2400" dirty="0" smtClean="0"/>
              <a:t> they carry horn or whistle</a:t>
            </a:r>
          </a:p>
          <a:p>
            <a:pPr marL="341313" indent="-341313">
              <a:spcBef>
                <a:spcPct val="125000"/>
              </a:spcBef>
            </a:pPr>
            <a:r>
              <a:rPr lang="en-US" altLang="en-US" sz="2400" dirty="0" smtClean="0"/>
              <a:t>Vessels 16 ft. to 26 ft. required to carry a whistle or horn or some other means to make efficient sound signal audible for at least on-half mile</a:t>
            </a:r>
          </a:p>
          <a:p>
            <a:pPr marL="341313" indent="-341313">
              <a:spcBef>
                <a:spcPct val="125000"/>
              </a:spcBef>
            </a:pPr>
            <a:r>
              <a:rPr lang="en-US" altLang="en-US" sz="2400" dirty="0" smtClean="0"/>
              <a:t>Vessels 26 ft. to 40 ft. required to carry whistle or horn or some other means to make efficient sound signal audible for at least one mile</a:t>
            </a:r>
          </a:p>
          <a:p>
            <a:pPr marL="0" indent="0">
              <a:spcBef>
                <a:spcPct val="125000"/>
              </a:spcBef>
              <a:buFontTx/>
              <a:buNone/>
              <a:tabLst>
                <a:tab pos="342900" algn="l"/>
              </a:tabLst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914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199" y="228600"/>
            <a:ext cx="12292263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Three: Operating Your Boat Safely!</a:t>
            </a:r>
            <a:br>
              <a:rPr lang="en-US" altLang="en-US" dirty="0" smtClean="0"/>
            </a:br>
            <a:r>
              <a:rPr lang="en-US" altLang="en-US" dirty="0" smtClean="0"/>
              <a:t> </a:t>
            </a:r>
            <a:r>
              <a:rPr lang="en-US" altLang="en-US" i="1" dirty="0" smtClean="0">
                <a:solidFill>
                  <a:schemeClr val="accent1"/>
                </a:solidFill>
              </a:rPr>
              <a:t>Sound Signals</a:t>
            </a:r>
            <a:endParaRPr lang="en-US" altLang="en-US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60947" y="2787316"/>
            <a:ext cx="8305800" cy="2895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65000"/>
              </a:spcBef>
              <a:buFontTx/>
              <a:buNone/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Sound signals are composed of short and long blasts:</a:t>
            </a:r>
          </a:p>
          <a:p>
            <a:pPr>
              <a:spcBef>
                <a:spcPct val="125000"/>
              </a:spcBef>
            </a:pPr>
            <a:r>
              <a:rPr lang="en-US" altLang="en-US" i="1" dirty="0" smtClean="0"/>
              <a:t>Short blast</a:t>
            </a:r>
            <a:r>
              <a:rPr lang="en-US" altLang="en-US" dirty="0" smtClean="0"/>
              <a:t> is about one second in duration</a:t>
            </a:r>
          </a:p>
          <a:p>
            <a:pPr>
              <a:spcBef>
                <a:spcPct val="125000"/>
              </a:spcBef>
            </a:pPr>
            <a:r>
              <a:rPr lang="en-US" altLang="en-US" i="1" dirty="0" smtClean="0"/>
              <a:t>Prolonged blast</a:t>
            </a:r>
            <a:r>
              <a:rPr lang="en-US" altLang="en-US" dirty="0" smtClean="0"/>
              <a:t> is 4-6 seconds in duration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631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Three: Operating Your Boat Safely!</a:t>
            </a:r>
            <a:r>
              <a:rPr lang="en-US" altLang="en-US" i="1" dirty="0" smtClean="0">
                <a:solidFill>
                  <a:schemeClr val="accent1"/>
                </a:solidFill>
              </a:rPr>
              <a:t/>
            </a:r>
            <a:br>
              <a:rPr lang="en-US" altLang="en-US" i="1" dirty="0" smtClean="0">
                <a:solidFill>
                  <a:schemeClr val="accent1"/>
                </a:solidFill>
              </a:rPr>
            </a:br>
            <a:r>
              <a:rPr lang="en-US" altLang="en-US" i="1" dirty="0" smtClean="0">
                <a:solidFill>
                  <a:schemeClr val="accent1"/>
                </a:solidFill>
              </a:rPr>
              <a:t> Sound Signals 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(cont.)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25116" y="1945106"/>
            <a:ext cx="8229600" cy="49128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100000"/>
              </a:spcBef>
              <a:buFontTx/>
              <a:buNone/>
              <a:tabLst>
                <a:tab pos="342900" algn="l"/>
              </a:tabLst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Vessel operators use sound signals to communicate change in direction to other boaters:</a:t>
            </a:r>
          </a:p>
          <a:p>
            <a:pPr marL="0" indent="0">
              <a:spcBef>
                <a:spcPct val="125000"/>
              </a:spcBef>
              <a:tabLst>
                <a:tab pos="342900" algn="l"/>
              </a:tabLst>
            </a:pPr>
            <a:r>
              <a:rPr lang="en-US" altLang="en-US" dirty="0" smtClean="0"/>
              <a:t>	</a:t>
            </a:r>
            <a:r>
              <a:rPr lang="en-US" altLang="en-US" i="1" dirty="0" smtClean="0"/>
              <a:t>One short blast</a:t>
            </a:r>
            <a:r>
              <a:rPr lang="en-US" altLang="en-US" dirty="0" smtClean="0"/>
              <a:t> (TOOT) tells other boaters “I intend      to turn to my right”</a:t>
            </a:r>
          </a:p>
          <a:p>
            <a:pPr marL="0" indent="0">
              <a:spcBef>
                <a:spcPct val="125000"/>
              </a:spcBef>
              <a:tabLst>
                <a:tab pos="342900" algn="l"/>
              </a:tabLst>
            </a:pPr>
            <a:r>
              <a:rPr lang="en-US" altLang="en-US" dirty="0" smtClean="0"/>
              <a:t>	</a:t>
            </a:r>
            <a:r>
              <a:rPr lang="en-US" altLang="en-US" i="1" dirty="0" smtClean="0"/>
              <a:t>Two short blasts</a:t>
            </a:r>
            <a:r>
              <a:rPr lang="en-US" altLang="en-US" dirty="0" smtClean="0"/>
              <a:t> (TOOT TOOT) tells other boaters “I 	intend to turn to my left”</a:t>
            </a:r>
          </a:p>
          <a:p>
            <a:pPr marL="0" indent="0">
              <a:spcBef>
                <a:spcPct val="125000"/>
              </a:spcBef>
              <a:tabLst>
                <a:tab pos="342900" algn="l"/>
              </a:tabLst>
            </a:pPr>
            <a:r>
              <a:rPr lang="en-US" altLang="en-US" dirty="0" smtClean="0"/>
              <a:t>	</a:t>
            </a:r>
            <a:r>
              <a:rPr lang="en-US" altLang="en-US" i="1" dirty="0" smtClean="0"/>
              <a:t>Three short blasts</a:t>
            </a:r>
            <a:r>
              <a:rPr lang="en-US" altLang="en-US" dirty="0" smtClean="0"/>
              <a:t> tells other boaters “I am backing up”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6881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Four: Legal Requirements</a:t>
            </a:r>
            <a:br>
              <a:rPr lang="en-US" altLang="en-US" dirty="0" smtClean="0"/>
            </a:br>
            <a:r>
              <a:rPr lang="en-US" altLang="en-US" dirty="0" smtClean="0"/>
              <a:t> </a:t>
            </a:r>
            <a:r>
              <a:rPr lang="en-US" altLang="en-US" i="1" dirty="0" smtClean="0">
                <a:solidFill>
                  <a:schemeClr val="accent1"/>
                </a:solidFill>
              </a:rPr>
              <a:t>Registration and Decals 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(cont.)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733800" y="2057400"/>
            <a:ext cx="5073316" cy="4419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Tx/>
              <a:buNone/>
              <a:tabLst>
                <a:tab pos="342900" algn="l"/>
              </a:tabLst>
            </a:pPr>
            <a: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Display number and decals as follows:</a:t>
            </a:r>
          </a:p>
          <a:p>
            <a:pPr marL="0" indent="0">
              <a:spcBef>
                <a:spcPct val="100000"/>
              </a:spcBef>
              <a:tabLst>
                <a:tab pos="342900" algn="l"/>
              </a:tabLst>
            </a:pPr>
            <a:r>
              <a:rPr lang="en-US" altLang="en-US" smtClean="0"/>
              <a:t>	Number must be painted, 	decaled or otherwise affixed to 	both sides of bow</a:t>
            </a:r>
          </a:p>
          <a:p>
            <a:pPr marL="0" indent="0">
              <a:spcBef>
                <a:spcPct val="100000"/>
              </a:spcBef>
              <a:tabLst>
                <a:tab pos="342900" algn="l"/>
              </a:tabLst>
            </a:pPr>
            <a:r>
              <a:rPr lang="en-US" altLang="en-US" smtClean="0"/>
              <a:t>	Number must read from left to 	right on both sides of bow</a:t>
            </a:r>
          </a:p>
          <a:p>
            <a:pPr marL="0" indent="0">
              <a:spcBef>
                <a:spcPct val="100000"/>
              </a:spcBef>
              <a:tabLst>
                <a:tab pos="342900" algn="l"/>
              </a:tabLst>
            </a:pPr>
            <a:r>
              <a:rPr lang="en-US" altLang="en-US" smtClean="0"/>
              <a:t>	Number must be at least 3 	inches high in </a:t>
            </a:r>
            <a:r>
              <a:rPr lang="en-US" altLang="en-US" smtClean="0">
                <a:latin typeface="Arial Black" panose="020B0A04020102020204" pitchFamily="34" charset="0"/>
              </a:rPr>
              <a:t>BLOCK</a:t>
            </a:r>
            <a:r>
              <a:rPr lang="en-US" altLang="en-US" smtClean="0"/>
              <a:t> letters</a:t>
            </a:r>
            <a:endParaRPr lang="en-US" altLang="en-US"/>
          </a:p>
        </p:txBody>
      </p:sp>
      <p:pic>
        <p:nvPicPr>
          <p:cNvPr id="4" name="Picture 4" descr="ALNumberDec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599" y="2127250"/>
            <a:ext cx="3383837" cy="4191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382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Four: Legal Requirements</a:t>
            </a:r>
            <a:br>
              <a:rPr lang="en-US" altLang="en-US" dirty="0" smtClean="0"/>
            </a:br>
            <a:r>
              <a:rPr lang="en-US" altLang="en-US" i="1" dirty="0" smtClean="0">
                <a:solidFill>
                  <a:schemeClr val="accent1"/>
                </a:solidFill>
              </a:rPr>
              <a:t>Personal Flotation Devices 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(cont.)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1157" y="2033336"/>
            <a:ext cx="8229600" cy="4038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125000"/>
              </a:spcBef>
              <a:tabLst>
                <a:tab pos="342900" algn="l"/>
              </a:tabLst>
            </a:pPr>
            <a:r>
              <a:rPr lang="en-US" altLang="en-US" dirty="0" smtClean="0"/>
              <a:t>	Each PFD must be:</a:t>
            </a:r>
          </a:p>
          <a:p>
            <a:pPr lvl="1">
              <a:spcBef>
                <a:spcPct val="125000"/>
              </a:spcBef>
              <a:tabLst>
                <a:tab pos="342900" algn="l"/>
              </a:tabLst>
            </a:pPr>
            <a:r>
              <a:rPr lang="en-US" altLang="en-US" dirty="0" smtClean="0"/>
              <a:t>In good condition</a:t>
            </a:r>
          </a:p>
          <a:p>
            <a:pPr lvl="1">
              <a:spcBef>
                <a:spcPct val="125000"/>
              </a:spcBef>
              <a:tabLst>
                <a:tab pos="342900" algn="l"/>
              </a:tabLst>
            </a:pPr>
            <a:r>
              <a:rPr lang="en-US" altLang="en-US" dirty="0" smtClean="0"/>
              <a:t>Proper size for the intended wearer (based upon body weight and chest size)</a:t>
            </a:r>
          </a:p>
          <a:p>
            <a:pPr lvl="1">
              <a:spcBef>
                <a:spcPct val="125000"/>
              </a:spcBef>
              <a:tabLst>
                <a:tab pos="342900" algn="l"/>
              </a:tabLst>
            </a:pPr>
            <a:r>
              <a:rPr lang="en-US" altLang="en-US" dirty="0" smtClean="0"/>
              <a:t>Readily available</a:t>
            </a:r>
          </a:p>
          <a:p>
            <a:pPr marL="0" indent="0">
              <a:spcBef>
                <a:spcPct val="125000"/>
              </a:spcBef>
              <a:tabLst>
                <a:tab pos="342900" algn="l"/>
              </a:tabLst>
            </a:pPr>
            <a:r>
              <a:rPr lang="en-US" altLang="en-US" dirty="0" smtClean="0"/>
              <a:t>	Vessel operators should ask everyone to </a:t>
            </a:r>
            <a:r>
              <a:rPr lang="en-US" altLang="en-US" i="1" dirty="0" smtClean="0"/>
              <a:t>wear</a:t>
            </a:r>
            <a:r>
              <a:rPr lang="en-US" altLang="en-US" dirty="0" smtClean="0"/>
              <a:t> PFD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6454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BoatLaunch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2" b="5656"/>
          <a:stretch>
            <a:fillRect/>
          </a:stretch>
        </p:blipFill>
        <p:spPr bwMode="auto">
          <a:xfrm>
            <a:off x="5505508" y="3570316"/>
            <a:ext cx="449262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76199" y="228600"/>
            <a:ext cx="12003505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Two: Before You Get Underway</a:t>
            </a:r>
            <a:br>
              <a:rPr lang="en-US" altLang="en-US" dirty="0" smtClean="0"/>
            </a:br>
            <a:r>
              <a:rPr lang="en-US" altLang="en-US" dirty="0" smtClean="0"/>
              <a:t> </a:t>
            </a:r>
            <a:r>
              <a:rPr lang="en-US" altLang="en-US" i="1" dirty="0" smtClean="0">
                <a:solidFill>
                  <a:schemeClr val="accent1"/>
                </a:solidFill>
              </a:rPr>
              <a:t>Trailering Your Vessel</a:t>
            </a:r>
            <a:endParaRPr lang="en-US" altLang="en-US" i="1" dirty="0">
              <a:solidFill>
                <a:schemeClr val="accent1"/>
              </a:solidFill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57200" y="2286000"/>
            <a:ext cx="8077200" cy="4267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Have the right trailer for your vessel:</a:t>
            </a:r>
          </a:p>
          <a:p>
            <a:pPr>
              <a:spcBef>
                <a:spcPct val="125000"/>
              </a:spcBef>
            </a:pPr>
            <a:r>
              <a:rPr lang="en-US" altLang="en-US" smtClean="0"/>
              <a:t>Width and length of vessel determine width and length of trailer</a:t>
            </a:r>
          </a:p>
          <a:p>
            <a:pPr>
              <a:spcBef>
                <a:spcPct val="125000"/>
              </a:spcBef>
            </a:pPr>
            <a:r>
              <a:rPr lang="en-US" altLang="en-US" smtClean="0"/>
              <a:t>Weight of vessel, engine </a:t>
            </a:r>
            <a:br>
              <a:rPr lang="en-US" altLang="en-US" smtClean="0"/>
            </a:br>
            <a:r>
              <a:rPr lang="en-US" altLang="en-US" smtClean="0"/>
              <a:t>and gear should not </a:t>
            </a:r>
            <a:br>
              <a:rPr lang="en-US" altLang="en-US" smtClean="0"/>
            </a:br>
            <a:r>
              <a:rPr lang="en-US" altLang="en-US" smtClean="0"/>
              <a:t>exceed 90% of trailer’s </a:t>
            </a:r>
            <a:br>
              <a:rPr lang="en-US" altLang="en-US" smtClean="0"/>
            </a:br>
            <a:r>
              <a:rPr lang="en-US" altLang="en-US" smtClean="0"/>
              <a:t>recommended load </a:t>
            </a:r>
            <a:br>
              <a:rPr lang="en-US" altLang="en-US" smtClean="0"/>
            </a:br>
            <a:r>
              <a:rPr lang="en-US" altLang="en-US" smtClean="0"/>
              <a:t>capacity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133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Three: Operating Your Boat Safely!</a:t>
            </a:r>
            <a:r>
              <a:rPr lang="en-US" altLang="en-US" i="1" dirty="0" smtClean="0">
                <a:solidFill>
                  <a:schemeClr val="accent1"/>
                </a:solidFill>
              </a:rPr>
              <a:t/>
            </a:r>
            <a:br>
              <a:rPr lang="en-US" altLang="en-US" i="1" dirty="0" smtClean="0">
                <a:solidFill>
                  <a:schemeClr val="accent1"/>
                </a:solidFill>
              </a:rPr>
            </a:br>
            <a:r>
              <a:rPr lang="en-US" altLang="en-US" i="1" dirty="0" smtClean="0">
                <a:solidFill>
                  <a:schemeClr val="accent1"/>
                </a:solidFill>
              </a:rPr>
              <a:t> U. S. Aids To Navigation System (ATON)</a:t>
            </a:r>
            <a:endParaRPr lang="en-US" altLang="en-US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81000" y="1600200"/>
            <a:ext cx="8305800" cy="990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U. S. Aids to Navigation System uses nuns, cans, and daymarks as lateral navigation markers:</a:t>
            </a:r>
            <a:endParaRPr lang="en-US" altLang="en-US" sz="2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Rectangle 12"/>
          <p:cNvSpPr txBox="1">
            <a:spLocks noChangeArrowheads="1"/>
          </p:cNvSpPr>
          <p:nvPr/>
        </p:nvSpPr>
        <p:spPr>
          <a:xfrm>
            <a:off x="2133600" y="2407317"/>
            <a:ext cx="6553200" cy="4811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40000"/>
              </a:spcBef>
            </a:pPr>
            <a:r>
              <a:rPr lang="en-US" altLang="en-US" sz="24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Nuns and Cans</a:t>
            </a:r>
            <a:r>
              <a:rPr lang="en-US" altLang="en-US" sz="2400" dirty="0" smtClean="0"/>
              <a:t> – red triangular-shaped (nuns) or green cylindrical-shaped (cans)</a:t>
            </a:r>
          </a:p>
          <a:p>
            <a:pPr>
              <a:spcBef>
                <a:spcPct val="240000"/>
              </a:spcBef>
            </a:pPr>
            <a:r>
              <a:rPr lang="en-US" altLang="en-US" sz="24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Lighted Buoys</a:t>
            </a:r>
            <a:r>
              <a:rPr lang="en-US" altLang="en-US" sz="2400" dirty="0" smtClean="0"/>
              <a:t> – marked with Lateral System</a:t>
            </a:r>
          </a:p>
          <a:p>
            <a:pPr>
              <a:spcBef>
                <a:spcPct val="240000"/>
              </a:spcBef>
            </a:pPr>
            <a:r>
              <a:rPr lang="en-US" altLang="en-US" sz="2400" dirty="0" err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Daymarks</a:t>
            </a:r>
            <a:r>
              <a:rPr lang="en-US" altLang="en-US" sz="2400" dirty="0" smtClean="0"/>
              <a:t> – red triangles or green squares attached permanently to structures; can be lighted</a:t>
            </a:r>
            <a:endParaRPr lang="en-US" altLang="en-US" sz="2400" dirty="0"/>
          </a:p>
        </p:txBody>
      </p:sp>
      <p:pic>
        <p:nvPicPr>
          <p:cNvPr id="5" name="Picture 4" descr="Buoy_C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590800"/>
            <a:ext cx="7112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Buoy_Nu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7175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Buoy_LightedBot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" y="3619500"/>
            <a:ext cx="1006475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3" descr="Buoy_DaymarkBot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8" y="5162550"/>
            <a:ext cx="115252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Three: Operating Your Boat Safely!</a:t>
            </a:r>
            <a:r>
              <a:rPr lang="en-US" altLang="en-US" i="1" dirty="0" smtClean="0">
                <a:solidFill>
                  <a:schemeClr val="accent1"/>
                </a:solidFill>
              </a:rPr>
              <a:t/>
            </a:r>
            <a:br>
              <a:rPr lang="en-US" altLang="en-US" i="1" dirty="0" smtClean="0">
                <a:solidFill>
                  <a:schemeClr val="accent1"/>
                </a:solidFill>
              </a:rPr>
            </a:br>
            <a:r>
              <a:rPr lang="en-US" altLang="en-US" i="1" dirty="0" smtClean="0">
                <a:solidFill>
                  <a:schemeClr val="accent1"/>
                </a:solidFill>
              </a:rPr>
              <a:t>U. S. Aids To Navigation System 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(cont.)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828800"/>
            <a:ext cx="6705600" cy="2590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Tx/>
              <a:buNone/>
              <a:tabLst>
                <a:tab pos="342900" algn="l"/>
              </a:tabLst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Lateral Markers</a:t>
            </a:r>
          </a:p>
          <a:p>
            <a:pPr marL="0" indent="0">
              <a:spcBef>
                <a:spcPct val="0"/>
              </a:spcBef>
              <a:buFontTx/>
              <a:buNone/>
              <a:tabLst>
                <a:tab pos="342900" algn="l"/>
              </a:tabLst>
            </a:pPr>
            <a:r>
              <a:rPr lang="en-US" altLang="en-US" dirty="0" smtClean="0"/>
              <a:t>Colors and numbers mean the same thing regardless of kind of buoy or marker:</a:t>
            </a:r>
          </a:p>
          <a:p>
            <a:pPr marL="0" indent="0">
              <a:spcBef>
                <a:spcPct val="100000"/>
              </a:spcBef>
              <a:tabLst>
                <a:tab pos="342900" algn="l"/>
              </a:tabLst>
            </a:pPr>
            <a:r>
              <a:rPr lang="en-US" altLang="en-US" dirty="0" smtClean="0">
                <a:solidFill>
                  <a:srgbClr val="FF0000"/>
                </a:solidFill>
              </a:rPr>
              <a:t>	</a:t>
            </a:r>
            <a:r>
              <a:rPr lang="en-US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Red colors, red lights</a:t>
            </a:r>
            <a:r>
              <a:rPr lang="en-US" altLang="en-US" dirty="0" smtClean="0"/>
              <a:t>, and </a:t>
            </a:r>
            <a:r>
              <a:rPr lang="en-US" altLang="en-US" u="sng" dirty="0" smtClean="0"/>
              <a:t>even numbers</a:t>
            </a:r>
            <a:r>
              <a:rPr lang="en-US" altLang="en-US" dirty="0" smtClean="0"/>
              <a:t> 	indicate right side of channel as boater 	enters from open sea or heads upstream</a:t>
            </a:r>
          </a:p>
          <a:p>
            <a:pPr marL="0" indent="0">
              <a:spcBef>
                <a:spcPct val="0"/>
              </a:spcBef>
              <a:buFontTx/>
              <a:buNone/>
              <a:tabLst>
                <a:tab pos="342900" algn="l"/>
              </a:tabLst>
            </a:pPr>
            <a:endParaRPr lang="en-US" altLang="en-US" dirty="0"/>
          </a:p>
        </p:txBody>
      </p:sp>
      <p:sp>
        <p:nvSpPr>
          <p:cNvPr id="4" name="Rectangle 8"/>
          <p:cNvSpPr txBox="1">
            <a:spLocks noChangeArrowheads="1"/>
          </p:cNvSpPr>
          <p:nvPr/>
        </p:nvSpPr>
        <p:spPr>
          <a:xfrm>
            <a:off x="2286000" y="4876800"/>
            <a:ext cx="5638800" cy="16764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60000"/>
              </a:spcBef>
            </a:pPr>
            <a:r>
              <a:rPr lang="en-US" altLang="en-US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Green colors, green lights</a:t>
            </a:r>
            <a:r>
              <a:rPr lang="en-US" altLang="en-US" smtClean="0"/>
              <a:t> and </a:t>
            </a:r>
            <a:br>
              <a:rPr lang="en-US" altLang="en-US" smtClean="0"/>
            </a:br>
            <a:r>
              <a:rPr lang="en-US" altLang="en-US" u="sng" smtClean="0"/>
              <a:t>odd numbers</a:t>
            </a:r>
            <a:r>
              <a:rPr lang="en-US" altLang="en-US" smtClean="0"/>
              <a:t> indicate left side of channel as boater enters from open sea or heads upstream</a:t>
            </a:r>
            <a:endParaRPr lang="en-US" altLang="en-US"/>
          </a:p>
        </p:txBody>
      </p:sp>
      <p:pic>
        <p:nvPicPr>
          <p:cNvPr id="5" name="Picture 4" descr="Buoy_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362200"/>
            <a:ext cx="1050925" cy="183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Buoy_Gre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724400"/>
            <a:ext cx="1050925" cy="183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42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Three: Operating Your Boat Safely!</a:t>
            </a:r>
            <a:br>
              <a:rPr lang="en-US" altLang="en-US" dirty="0" smtClean="0"/>
            </a:br>
            <a:r>
              <a:rPr lang="en-US" altLang="en-US" dirty="0" smtClean="0"/>
              <a:t> </a:t>
            </a:r>
            <a:r>
              <a:rPr lang="en-US" altLang="en-US" i="1" dirty="0" smtClean="0">
                <a:solidFill>
                  <a:schemeClr val="accent1"/>
                </a:solidFill>
              </a:rPr>
              <a:t>U. S. Aids To Navigation System 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(cont.)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sp>
        <p:nvSpPr>
          <p:cNvPr id="3" name="Rectangle 11"/>
          <p:cNvSpPr txBox="1">
            <a:spLocks noChangeArrowheads="1"/>
          </p:cNvSpPr>
          <p:nvPr/>
        </p:nvSpPr>
        <p:spPr>
          <a:xfrm>
            <a:off x="457200" y="1828800"/>
            <a:ext cx="8229600" cy="1752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Tx/>
              <a:buNone/>
            </a:pPr>
            <a:r>
              <a:rPr lang="en-US" altLang="en-US" sz="2400" smtClean="0"/>
              <a:t>Use this phrase as a reminder of the correct course when returning from open waters or heading upstream:</a:t>
            </a:r>
          </a:p>
          <a:p>
            <a:pPr marL="0" indent="0" algn="ctr">
              <a:lnSpc>
                <a:spcPct val="110000"/>
              </a:lnSpc>
              <a:buFontTx/>
              <a:buNone/>
            </a:pPr>
            <a:r>
              <a:rPr lang="en-US" altLang="en-US" i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“Red Right Returning”</a:t>
            </a:r>
            <a:endParaRPr lang="en-US" altLang="en-US" i="1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" name="Picture 9" descr="Nav_RedRightRetur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263" y="3482975"/>
            <a:ext cx="3181350" cy="284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82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199" y="228600"/>
            <a:ext cx="12003505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4000" dirty="0" smtClean="0"/>
              <a:t>Lesson Three: Operating Your Boat Safely!</a:t>
            </a:r>
            <a:br>
              <a:rPr lang="en-US" altLang="en-US" sz="4000" dirty="0" smtClean="0"/>
            </a:br>
            <a:r>
              <a:rPr lang="en-US" altLang="en-US" sz="4000" dirty="0" smtClean="0"/>
              <a:t> </a:t>
            </a:r>
            <a:r>
              <a:rPr lang="en-US" altLang="en-US" sz="4000" i="1" dirty="0" smtClean="0">
                <a:solidFill>
                  <a:schemeClr val="accent1"/>
                </a:solidFill>
              </a:rPr>
              <a:t>Compasses and Charts </a:t>
            </a:r>
            <a:r>
              <a:rPr lang="en-US" altLang="en-US" sz="2000" i="1" dirty="0" smtClean="0">
                <a:solidFill>
                  <a:schemeClr val="accent1"/>
                </a:solidFill>
              </a:rPr>
              <a:t>(cont.)</a:t>
            </a:r>
            <a:endParaRPr lang="en-US" altLang="en-US" sz="2000" i="1" dirty="0">
              <a:solidFill>
                <a:schemeClr val="accent1"/>
              </a:solidFill>
            </a:endParaRPr>
          </a:p>
        </p:txBody>
      </p:sp>
      <p:pic>
        <p:nvPicPr>
          <p:cNvPr id="3" name="Picture 6" descr="Buoy System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72" y="1660358"/>
            <a:ext cx="10347158" cy="4857750"/>
          </a:xfrm>
          <a:prstGeom prst="rect">
            <a:avLst/>
          </a:prstGeom>
          <a:noFill/>
          <a:ln w="2222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79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Three: Operating Your Boat Safely!</a:t>
            </a:r>
            <a:r>
              <a:rPr lang="en-US" altLang="en-US" i="1" dirty="0" smtClean="0">
                <a:solidFill>
                  <a:schemeClr val="accent1"/>
                </a:solidFill>
              </a:rPr>
              <a:t/>
            </a:r>
            <a:br>
              <a:rPr lang="en-US" altLang="en-US" i="1" dirty="0" smtClean="0">
                <a:solidFill>
                  <a:schemeClr val="accent1"/>
                </a:solidFill>
              </a:rPr>
            </a:br>
            <a:r>
              <a:rPr lang="en-US" altLang="en-US" i="1" dirty="0" smtClean="0">
                <a:solidFill>
                  <a:schemeClr val="accent1"/>
                </a:solidFill>
              </a:rPr>
              <a:t> Personal Watercraft (PWC) </a:t>
            </a:r>
            <a:endParaRPr lang="en-US" altLang="en-US" i="1" dirty="0">
              <a:solidFill>
                <a:schemeClr val="accent1"/>
              </a:solidFill>
            </a:endParaRPr>
          </a:p>
        </p:txBody>
      </p:sp>
      <p:pic>
        <p:nvPicPr>
          <p:cNvPr id="3" name="Picture 6" descr="PWCStee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150" y="2362200"/>
            <a:ext cx="3473450" cy="400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16568" y="2054559"/>
            <a:ext cx="5562600" cy="4267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40000"/>
              </a:spcBef>
              <a:buFontTx/>
              <a:buNone/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Steering and stopping a PWC:</a:t>
            </a:r>
          </a:p>
          <a:p>
            <a:pPr>
              <a:spcBef>
                <a:spcPct val="75000"/>
              </a:spcBef>
            </a:pPr>
            <a:r>
              <a:rPr lang="en-US" altLang="en-US" dirty="0" smtClean="0"/>
              <a:t>PWC are steered by water being forced through steering nozzle at back of unit</a:t>
            </a:r>
          </a:p>
          <a:p>
            <a:pPr>
              <a:spcBef>
                <a:spcPct val="75000"/>
              </a:spcBef>
            </a:pPr>
            <a:r>
              <a:rPr lang="en-US" altLang="en-US" dirty="0" smtClean="0"/>
              <a:t>Remember you must always </a:t>
            </a:r>
            <a:br>
              <a:rPr lang="en-US" altLang="en-US" dirty="0" smtClean="0"/>
            </a:br>
            <a:r>
              <a:rPr lang="en-US" altLang="en-US" dirty="0" smtClean="0"/>
              <a:t>have power in order to maintain steering control</a:t>
            </a:r>
          </a:p>
          <a:p>
            <a:pPr>
              <a:spcBef>
                <a:spcPct val="75000"/>
              </a:spcBef>
            </a:pPr>
            <a:r>
              <a:rPr lang="en-US" altLang="en-US" dirty="0" smtClean="0"/>
              <a:t>Always allow plenty of room for stopping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785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ishing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189" y="3280611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56674" y="228600"/>
            <a:ext cx="11710737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Six: Enjoying Water Sports</a:t>
            </a:r>
            <a:br>
              <a:rPr lang="en-US" altLang="en-US" dirty="0" smtClean="0"/>
            </a:br>
            <a:r>
              <a:rPr lang="en-US" altLang="en-US" i="1" dirty="0" smtClean="0">
                <a:solidFill>
                  <a:schemeClr val="accent1"/>
                </a:solidFill>
              </a:rPr>
              <a:t>Fishing</a:t>
            </a:r>
            <a:endParaRPr lang="en-US" altLang="en-US" i="1" dirty="0">
              <a:solidFill>
                <a:schemeClr val="accent1"/>
              </a:solidFill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1064793" y="1868906"/>
            <a:ext cx="10094497" cy="5181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Anglers  using a vessel to fish should:</a:t>
            </a:r>
            <a:r>
              <a:rPr lang="en-US" altLang="en-US" sz="24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55000"/>
              </a:spcBef>
            </a:pPr>
            <a:r>
              <a:rPr lang="en-US" altLang="en-US" sz="2400" dirty="0" smtClean="0">
                <a:cs typeface="Arial" panose="020B0604020202020204" pitchFamily="34" charset="0"/>
              </a:rPr>
              <a:t>Know and follow all safe boating laws and requirements</a:t>
            </a:r>
          </a:p>
          <a:p>
            <a:pPr>
              <a:spcBef>
                <a:spcPct val="100000"/>
              </a:spcBef>
            </a:pPr>
            <a:r>
              <a:rPr lang="en-US" altLang="en-US" sz="2400" dirty="0" smtClean="0">
                <a:cs typeface="Arial" panose="020B0604020202020204" pitchFamily="34" charset="0"/>
              </a:rPr>
              <a:t>Pay attention to capacity plate </a:t>
            </a:r>
            <a:br>
              <a:rPr lang="en-US" altLang="en-US" sz="2400" dirty="0" smtClean="0">
                <a:cs typeface="Arial" panose="020B0604020202020204" pitchFamily="34" charset="0"/>
              </a:rPr>
            </a:br>
            <a:r>
              <a:rPr lang="en-US" altLang="en-US" sz="2400" dirty="0" smtClean="0">
                <a:cs typeface="Arial" panose="020B0604020202020204" pitchFamily="34" charset="0"/>
              </a:rPr>
              <a:t>and don’t overload vessel</a:t>
            </a:r>
            <a:endParaRPr lang="en-US" altLang="en-US" sz="2400" dirty="0" smtClean="0">
              <a:latin typeface="Garamond 3" pitchFamily="18" charset="0"/>
              <a:cs typeface="Times New Roman" panose="02020603050405020304" pitchFamily="18" charset="0"/>
            </a:endParaRPr>
          </a:p>
          <a:p>
            <a:pPr>
              <a:spcBef>
                <a:spcPct val="100000"/>
              </a:spcBef>
            </a:pPr>
            <a:r>
              <a:rPr lang="en-US" altLang="en-US" sz="2400" dirty="0" smtClean="0">
                <a:cs typeface="Arial" panose="020B0604020202020204" pitchFamily="34" charset="0"/>
              </a:rPr>
              <a:t>Wear PFD especially when the </a:t>
            </a:r>
            <a:br>
              <a:rPr lang="en-US" altLang="en-US" sz="2400" dirty="0" smtClean="0">
                <a:cs typeface="Arial" panose="020B0604020202020204" pitchFamily="34" charset="0"/>
              </a:rPr>
            </a:br>
            <a:r>
              <a:rPr lang="en-US" altLang="en-US" sz="2400" dirty="0" smtClean="0">
                <a:cs typeface="Arial" panose="020B0604020202020204" pitchFamily="34" charset="0"/>
              </a:rPr>
              <a:t>water is cold or when fishing </a:t>
            </a:r>
            <a:br>
              <a:rPr lang="en-US" altLang="en-US" sz="2400" dirty="0" smtClean="0">
                <a:cs typeface="Arial" panose="020B0604020202020204" pitchFamily="34" charset="0"/>
              </a:rPr>
            </a:br>
            <a:r>
              <a:rPr lang="en-US" altLang="en-US" sz="2400" dirty="0" smtClean="0">
                <a:cs typeface="Arial" panose="020B0604020202020204" pitchFamily="34" charset="0"/>
              </a:rPr>
              <a:t>alone or in remote areas </a:t>
            </a:r>
            <a:endParaRPr lang="en-US" altLang="en-US" sz="2400" dirty="0" smtClean="0">
              <a:latin typeface="Garamond 3" pitchFamily="18" charset="0"/>
              <a:cs typeface="Times New Roman" panose="02020603050405020304" pitchFamily="18" charset="0"/>
            </a:endParaRPr>
          </a:p>
          <a:p>
            <a:pPr>
              <a:spcBef>
                <a:spcPct val="100000"/>
              </a:spcBef>
            </a:pPr>
            <a:r>
              <a:rPr lang="en-US" altLang="en-US" sz="2400" dirty="0" smtClean="0">
                <a:cs typeface="Times New Roman" panose="02020603050405020304" pitchFamily="18" charset="0"/>
              </a:rPr>
              <a:t>Recycle or toss used fishing line </a:t>
            </a:r>
            <a:br>
              <a:rPr lang="en-US" altLang="en-US" sz="2400" dirty="0" smtClean="0">
                <a:cs typeface="Times New Roman" panose="02020603050405020304" pitchFamily="18" charset="0"/>
              </a:rPr>
            </a:br>
            <a:r>
              <a:rPr lang="en-US" altLang="en-US" sz="2400" dirty="0" smtClean="0">
                <a:cs typeface="Times New Roman" panose="02020603050405020304" pitchFamily="18" charset="0"/>
              </a:rPr>
              <a:t>into receptacles onshore and not </a:t>
            </a:r>
            <a:br>
              <a:rPr lang="en-US" altLang="en-US" sz="2400" dirty="0" smtClean="0">
                <a:cs typeface="Times New Roman" panose="02020603050405020304" pitchFamily="18" charset="0"/>
              </a:rPr>
            </a:br>
            <a:r>
              <a:rPr lang="en-US" altLang="en-US" sz="2400" dirty="0" smtClean="0">
                <a:cs typeface="Times New Roman" panose="02020603050405020304" pitchFamily="18" charset="0"/>
              </a:rPr>
              <a:t>into waters or onto shorelines </a:t>
            </a:r>
            <a:endParaRPr lang="en-US" altLang="en-US" sz="2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43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8100" y="228600"/>
            <a:ext cx="121539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Three: Operating Your Boat Safely!</a:t>
            </a:r>
            <a:r>
              <a:rPr lang="en-US" altLang="en-US" i="1" dirty="0" smtClean="0">
                <a:solidFill>
                  <a:schemeClr val="accent1"/>
                </a:solidFill>
              </a:rPr>
              <a:t/>
            </a:r>
            <a:br>
              <a:rPr lang="en-US" altLang="en-US" i="1" dirty="0" smtClean="0">
                <a:solidFill>
                  <a:schemeClr val="accent1"/>
                </a:solidFill>
              </a:rPr>
            </a:br>
            <a:r>
              <a:rPr lang="en-US" altLang="en-US" i="1" dirty="0" smtClean="0">
                <a:solidFill>
                  <a:schemeClr val="accent1"/>
                </a:solidFill>
              </a:rPr>
              <a:t> Navigation Lights 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(cont.)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71488" y="1708151"/>
            <a:ext cx="8229600" cy="24622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  <a:tabLst>
                <a:tab pos="342900" algn="l"/>
              </a:tabLst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Sidelights</a:t>
            </a:r>
            <a:r>
              <a:rPr lang="en-US" altLang="en-US" sz="2400" dirty="0" smtClean="0"/>
              <a:t> – red and green lights (also called combination lights) visible from side or head-on</a:t>
            </a:r>
          </a:p>
          <a:p>
            <a:pPr marL="0" indent="0">
              <a:spcBef>
                <a:spcPct val="75000"/>
              </a:spcBef>
              <a:tabLst>
                <a:tab pos="342900" algn="l"/>
              </a:tabLst>
            </a:pPr>
            <a:r>
              <a:rPr lang="en-US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red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light indicates vessel’s port (left) side</a:t>
            </a:r>
          </a:p>
          <a:p>
            <a:pPr marL="0" indent="0">
              <a:spcBef>
                <a:spcPct val="75000"/>
              </a:spcBef>
              <a:tabLst>
                <a:tab pos="342900" algn="l"/>
              </a:tabLst>
            </a:pPr>
            <a:r>
              <a:rPr lang="en-US" altLang="en-US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green</a:t>
            </a:r>
            <a:r>
              <a:rPr lang="en-US" altLang="en-US" dirty="0" smtClean="0">
                <a:solidFill>
                  <a:srgbClr val="33CC33"/>
                </a:solidFill>
              </a:rPr>
              <a:t> </a:t>
            </a:r>
            <a:r>
              <a:rPr lang="en-US" altLang="en-US" dirty="0" smtClean="0"/>
              <a:t>light indicates vessel’s starboard (right) side</a:t>
            </a:r>
          </a:p>
          <a:p>
            <a:pPr marL="0" indent="0">
              <a:spcBef>
                <a:spcPct val="75000"/>
              </a:spcBef>
              <a:tabLst>
                <a:tab pos="342900" algn="l"/>
              </a:tabLst>
            </a:pPr>
            <a:endParaRPr lang="en-US" altLang="en-US" dirty="0"/>
          </a:p>
        </p:txBody>
      </p:sp>
      <p:pic>
        <p:nvPicPr>
          <p:cNvPr id="4" name="Picture 4" descr="NavLight_Cruiser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91000"/>
            <a:ext cx="3748088" cy="2246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NavLight_Runabou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170363"/>
            <a:ext cx="3657600" cy="2271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88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Three: Operating Your Boat Safely!</a:t>
            </a:r>
            <a:r>
              <a:rPr lang="en-US" altLang="en-US" i="1" dirty="0" smtClean="0">
                <a:solidFill>
                  <a:schemeClr val="accent1"/>
                </a:solidFill>
              </a:rPr>
              <a:t/>
            </a:r>
            <a:br>
              <a:rPr lang="en-US" altLang="en-US" i="1" dirty="0" smtClean="0">
                <a:solidFill>
                  <a:schemeClr val="accent1"/>
                </a:solidFill>
              </a:rPr>
            </a:br>
            <a:r>
              <a:rPr lang="en-US" altLang="en-US" i="1" dirty="0" smtClean="0">
                <a:solidFill>
                  <a:schemeClr val="accent1"/>
                </a:solidFill>
              </a:rPr>
              <a:t> Night Navigation 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(cont.)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790700"/>
            <a:ext cx="4038600" cy="4191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5000"/>
              </a:spcBef>
            </a:pPr>
            <a:r>
              <a:rPr lang="en-US" altLang="en-US" smtClean="0"/>
              <a:t>When you see red and white lights you must </a:t>
            </a:r>
            <a:br>
              <a:rPr lang="en-US" altLang="en-US" smtClean="0"/>
            </a:br>
            <a:r>
              <a:rPr lang="en-US" altLang="en-US" smtClean="0"/>
              <a:t>give-way to other vessel</a:t>
            </a:r>
          </a:p>
          <a:p>
            <a:endParaRPr lang="en-US" altLang="en-US" sz="2000"/>
          </a:p>
        </p:txBody>
      </p:sp>
      <p:sp>
        <p:nvSpPr>
          <p:cNvPr id="4" name="Rectangle 17"/>
          <p:cNvSpPr txBox="1">
            <a:spLocks noChangeArrowheads="1"/>
          </p:cNvSpPr>
          <p:nvPr/>
        </p:nvSpPr>
        <p:spPr>
          <a:xfrm>
            <a:off x="4724400" y="1790700"/>
            <a:ext cx="4038600" cy="4191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When you see white and green lights you are the stand-on boat; but, stay alert</a:t>
            </a:r>
            <a:endParaRPr lang="en-US" altLang="en-US"/>
          </a:p>
        </p:txBody>
      </p:sp>
      <p:pic>
        <p:nvPicPr>
          <p:cNvPr id="5" name="Picture 15" descr="NavNight_RedWh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086100"/>
            <a:ext cx="2257425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NavNight_Green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009900"/>
            <a:ext cx="2257425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38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Three: Operating Your Boat Safely!</a:t>
            </a:r>
            <a:br>
              <a:rPr lang="en-US" altLang="en-US" dirty="0" smtClean="0"/>
            </a:br>
            <a:r>
              <a:rPr lang="en-US" altLang="en-US" dirty="0" smtClean="0"/>
              <a:t> </a:t>
            </a:r>
            <a:r>
              <a:rPr lang="en-US" altLang="en-US" i="1" dirty="0" smtClean="0">
                <a:solidFill>
                  <a:schemeClr val="accent1"/>
                </a:solidFill>
              </a:rPr>
              <a:t>Night Navigation 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(cont.)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429000" y="3352800"/>
            <a:ext cx="4953000" cy="2362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mtClean="0"/>
              <a:t>When you see </a:t>
            </a:r>
            <a:r>
              <a:rPr lang="en-US" altLang="en-US" i="1" smtClean="0"/>
              <a:t>only</a:t>
            </a:r>
            <a:r>
              <a:rPr lang="en-US" altLang="en-US" smtClean="0"/>
              <a:t> a white light, you are overtaking another vessel or it is anchored and it is the stand-on boat</a:t>
            </a:r>
            <a:endParaRPr lang="en-US" altLang="en-US"/>
          </a:p>
        </p:txBody>
      </p:sp>
      <p:pic>
        <p:nvPicPr>
          <p:cNvPr id="4" name="Picture 8" descr="NavNight_Wh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67000"/>
            <a:ext cx="2378075" cy="358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7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Three: Operating Your Boat Safely!</a:t>
            </a:r>
            <a:br>
              <a:rPr lang="en-US" altLang="en-US" dirty="0" smtClean="0"/>
            </a:br>
            <a:r>
              <a:rPr lang="en-US" altLang="en-US" dirty="0" smtClean="0"/>
              <a:t> </a:t>
            </a:r>
            <a:r>
              <a:rPr lang="en-US" altLang="en-US" i="1" dirty="0" smtClean="0">
                <a:solidFill>
                  <a:schemeClr val="accent1"/>
                </a:solidFill>
              </a:rPr>
              <a:t>Night Navigation 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(cont.)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771650"/>
            <a:ext cx="8229600" cy="4191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When you see red, green and white lights, you are approaching another powerboat head-on and so both boats must give-way</a:t>
            </a:r>
          </a:p>
          <a:p>
            <a:endParaRPr lang="en-US" altLang="en-US" dirty="0"/>
          </a:p>
        </p:txBody>
      </p:sp>
      <p:sp>
        <p:nvSpPr>
          <p:cNvPr id="4" name="Rectangle 15"/>
          <p:cNvSpPr txBox="1">
            <a:spLocks noChangeArrowheads="1"/>
          </p:cNvSpPr>
          <p:nvPr/>
        </p:nvSpPr>
        <p:spPr>
          <a:xfrm>
            <a:off x="4608513" y="3067050"/>
            <a:ext cx="3352800" cy="25717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dirty="0" smtClean="0"/>
              <a:t>When you see only red and green lights, you are approaching sailboat under sail head-on and you must give-way</a:t>
            </a:r>
          </a:p>
          <a:p>
            <a:endParaRPr lang="en-US" altLang="en-US" sz="2000" dirty="0"/>
          </a:p>
        </p:txBody>
      </p:sp>
      <p:pic>
        <p:nvPicPr>
          <p:cNvPr id="5" name="Picture 13" descr="NavNight_RedGreenWh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67050"/>
            <a:ext cx="2366963" cy="343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NavNight_SailRedGre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778125"/>
            <a:ext cx="2587625" cy="358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Line 16"/>
          <p:cNvSpPr>
            <a:spLocks noChangeShapeType="1"/>
          </p:cNvSpPr>
          <p:nvPr/>
        </p:nvSpPr>
        <p:spPr bwMode="auto">
          <a:xfrm>
            <a:off x="6777790" y="5957637"/>
            <a:ext cx="838200" cy="0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/>
            <a:tailEnd type="triangle" w="med" len="med"/>
          </a:ln>
          <a:effectLst>
            <a:outerShdw dist="28398" dir="3806097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17"/>
          <p:cNvSpPr>
            <a:spLocks noChangeShapeType="1"/>
          </p:cNvSpPr>
          <p:nvPr/>
        </p:nvSpPr>
        <p:spPr bwMode="auto">
          <a:xfrm rot="10800000">
            <a:off x="2936875" y="3195387"/>
            <a:ext cx="838200" cy="0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/>
            <a:tailEnd type="triangle" w="med" len="med"/>
          </a:ln>
          <a:effectLst>
            <a:outerShdw dist="28398" dir="3806097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0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199" y="228600"/>
            <a:ext cx="12292263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Four: Legal Requirements</a:t>
            </a:r>
            <a:br>
              <a:rPr lang="en-US" altLang="en-US" dirty="0" smtClean="0"/>
            </a:br>
            <a:r>
              <a:rPr lang="en-US" altLang="en-US" dirty="0" smtClean="0"/>
              <a:t> </a:t>
            </a:r>
            <a:r>
              <a:rPr lang="en-US" altLang="en-US" i="1" dirty="0" smtClean="0">
                <a:solidFill>
                  <a:schemeClr val="accent1"/>
                </a:solidFill>
              </a:rPr>
              <a:t>PFD Requirements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25116" y="1840832"/>
            <a:ext cx="11526252" cy="501716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>
              <a:spcBef>
                <a:spcPct val="125000"/>
              </a:spcBef>
            </a:pPr>
            <a:r>
              <a:rPr lang="en-US" altLang="en-US" sz="2400" dirty="0" smtClean="0"/>
              <a:t>All vessels must carry one Type I, II, III  or V USCG-approved PFD for each person onboard or being towed. If Type V is used, must be approved for activity at hand</a:t>
            </a:r>
          </a:p>
          <a:p>
            <a:pPr marL="341313" indent="-341313">
              <a:spcBef>
                <a:spcPct val="125000"/>
              </a:spcBef>
            </a:pPr>
            <a:r>
              <a:rPr lang="en-US" altLang="en-US" sz="2400" dirty="0" smtClean="0"/>
              <a:t>Vessels 16 ft. or longer must also have one Type IV USCG-approved PFD onboard</a:t>
            </a:r>
          </a:p>
          <a:p>
            <a:pPr>
              <a:spcBef>
                <a:spcPct val="125000"/>
              </a:spcBef>
            </a:pPr>
            <a:r>
              <a:rPr lang="en-US" altLang="en-US" sz="2400" dirty="0" smtClean="0"/>
              <a:t>Each person onboard PWC must </a:t>
            </a:r>
            <a:r>
              <a:rPr lang="en-US" altLang="en-US" sz="2400" i="1" dirty="0" smtClean="0"/>
              <a:t>wear</a:t>
            </a:r>
            <a:r>
              <a:rPr lang="en-US" altLang="en-US" sz="2400" dirty="0" smtClean="0"/>
              <a:t> a properly secured USCG-approved PFD</a:t>
            </a:r>
          </a:p>
          <a:p>
            <a:pPr>
              <a:spcBef>
                <a:spcPct val="125000"/>
              </a:spcBef>
            </a:pPr>
            <a:r>
              <a:rPr lang="en-US" altLang="en-US" sz="2400" dirty="0" smtClean="0"/>
              <a:t>Each person being towed behind a vessel must </a:t>
            </a:r>
            <a:r>
              <a:rPr lang="en-US" altLang="en-US" sz="2400" i="1" dirty="0" smtClean="0"/>
              <a:t>wear</a:t>
            </a:r>
            <a:r>
              <a:rPr lang="en-US" altLang="en-US" sz="2400" dirty="0" smtClean="0"/>
              <a:t> a properly secured USCG-approved PFD</a:t>
            </a:r>
          </a:p>
          <a:p>
            <a:pPr>
              <a:spcBef>
                <a:spcPct val="125000"/>
              </a:spcBef>
            </a:pPr>
            <a:r>
              <a:rPr lang="en-US" altLang="en-US" sz="2400" dirty="0" smtClean="0"/>
              <a:t>Children under 8 must </a:t>
            </a:r>
            <a:r>
              <a:rPr lang="en-US" altLang="en-US" sz="2400" i="1" dirty="0" smtClean="0"/>
              <a:t>wear</a:t>
            </a:r>
            <a:r>
              <a:rPr lang="en-US" altLang="en-US" sz="2400" dirty="0" smtClean="0"/>
              <a:t> a properly secured USCG-approved PFD at all times while onboard any vessel, except when in an enclosed cabin</a:t>
            </a:r>
          </a:p>
          <a:p>
            <a:pPr>
              <a:spcBef>
                <a:spcPct val="125000"/>
              </a:spcBef>
            </a:pPr>
            <a:endParaRPr lang="en-US" altLang="en-US" sz="2400" dirty="0" smtClean="0"/>
          </a:p>
          <a:p>
            <a:pPr marL="341313" indent="-341313">
              <a:spcBef>
                <a:spcPct val="12500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9482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Four: Legal Requirements</a:t>
            </a:r>
            <a:br>
              <a:rPr lang="en-US" altLang="en-US" dirty="0" smtClean="0"/>
            </a:br>
            <a:r>
              <a:rPr lang="en-US" altLang="en-US" i="1" dirty="0" smtClean="0">
                <a:solidFill>
                  <a:schemeClr val="accent1"/>
                </a:solidFill>
              </a:rPr>
              <a:t>Personal Flotation Devices (PFDs)</a:t>
            </a:r>
            <a:endParaRPr lang="en-US" altLang="en-US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12821" y="2001253"/>
            <a:ext cx="8229600" cy="3429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  <a:tabLst>
                <a:tab pos="342900" algn="l"/>
              </a:tabLst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All vessels must be equipped with USCG-approved life jackets called personal flotation devices (PFDs)</a:t>
            </a:r>
          </a:p>
          <a:p>
            <a:pPr marL="0" indent="0">
              <a:spcBef>
                <a:spcPct val="125000"/>
              </a:spcBef>
              <a:tabLst>
                <a:tab pos="342900" algn="l"/>
              </a:tabLst>
            </a:pPr>
            <a:r>
              <a:rPr lang="en-US" altLang="en-US" dirty="0" smtClean="0"/>
              <a:t>	Quantity and type depends on:</a:t>
            </a:r>
          </a:p>
          <a:p>
            <a:pPr lvl="1">
              <a:spcBef>
                <a:spcPct val="125000"/>
              </a:spcBef>
              <a:tabLst>
                <a:tab pos="342900" algn="l"/>
              </a:tabLst>
            </a:pPr>
            <a:r>
              <a:rPr lang="en-US" altLang="en-US" dirty="0" smtClean="0"/>
              <a:t>Length of vessel</a:t>
            </a:r>
          </a:p>
          <a:p>
            <a:pPr lvl="1">
              <a:spcBef>
                <a:spcPct val="125000"/>
              </a:spcBef>
              <a:tabLst>
                <a:tab pos="342900" algn="l"/>
              </a:tabLst>
            </a:pPr>
            <a:r>
              <a:rPr lang="en-US" altLang="en-US" dirty="0" smtClean="0"/>
              <a:t>Number of people onboard and/or being towed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5888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Four: Legal Requirements</a:t>
            </a:r>
            <a:br>
              <a:rPr lang="en-US" altLang="en-US" dirty="0" smtClean="0"/>
            </a:br>
            <a:r>
              <a:rPr lang="en-US" altLang="en-US" i="1" dirty="0" smtClean="0">
                <a:solidFill>
                  <a:schemeClr val="accent1"/>
                </a:solidFill>
              </a:rPr>
              <a:t>Personal Flotation Devices 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(cont.)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pic>
        <p:nvPicPr>
          <p:cNvPr id="3" name="Picture 3" descr="PFDTyp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63253"/>
            <a:ext cx="17811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2871537" y="2314074"/>
            <a:ext cx="6096000" cy="3886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None/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Type I:  Offshore Life Jackets</a:t>
            </a:r>
          </a:p>
          <a:p>
            <a:pPr marL="285750" indent="-285750">
              <a:spcBef>
                <a:spcPct val="100000"/>
              </a:spcBef>
            </a:pPr>
            <a:r>
              <a:rPr lang="en-US" altLang="en-US" dirty="0" smtClean="0"/>
              <a:t>For rough or remote waters where rescue may take awhile</a:t>
            </a:r>
          </a:p>
          <a:p>
            <a:pPr marL="285750" indent="-285750">
              <a:spcBef>
                <a:spcPct val="100000"/>
              </a:spcBef>
            </a:pPr>
            <a:r>
              <a:rPr lang="en-US" altLang="en-US" dirty="0" smtClean="0"/>
              <a:t>Excellent for flotation -- will turn most unconscious persons face up in water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9762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Four: Legal Requirements</a:t>
            </a:r>
            <a:br>
              <a:rPr lang="en-US" altLang="en-US" dirty="0" smtClean="0"/>
            </a:br>
            <a:r>
              <a:rPr lang="en-US" altLang="en-US" i="1" dirty="0" smtClean="0">
                <a:solidFill>
                  <a:schemeClr val="accent1"/>
                </a:solidFill>
              </a:rPr>
              <a:t>Personal Flotation Devices 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(cont.)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pic>
        <p:nvPicPr>
          <p:cNvPr id="3" name="Picture 3" descr="pfdTyp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0"/>
            <a:ext cx="1925638" cy="231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PFDType2Toddl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838450"/>
            <a:ext cx="203676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2362200" y="2971800"/>
            <a:ext cx="6477000" cy="3886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ct val="100000"/>
              </a:spcBef>
              <a:buFontTx/>
              <a:buNone/>
            </a:pPr>
            <a: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Type II:  Near-Shore Vests</a:t>
            </a:r>
          </a:p>
          <a:p>
            <a:pPr marL="285750" indent="-285750">
              <a:spcBef>
                <a:spcPct val="100000"/>
              </a:spcBef>
            </a:pPr>
            <a:r>
              <a:rPr lang="en-US" altLang="en-US" smtClean="0"/>
              <a:t>Good for calm waters and fast </a:t>
            </a:r>
            <a:br>
              <a:rPr lang="en-US" altLang="en-US" smtClean="0"/>
            </a:br>
            <a:r>
              <a:rPr lang="en-US" altLang="en-US" smtClean="0"/>
              <a:t>rescues</a:t>
            </a:r>
          </a:p>
          <a:p>
            <a:pPr marL="285750" indent="-285750">
              <a:spcBef>
                <a:spcPct val="100000"/>
              </a:spcBef>
            </a:pPr>
            <a:r>
              <a:rPr lang="en-US" altLang="en-US" smtClean="0"/>
              <a:t>May lack capacity to turn </a:t>
            </a:r>
            <a:br>
              <a:rPr lang="en-US" altLang="en-US" smtClean="0"/>
            </a:br>
            <a:r>
              <a:rPr lang="en-US" altLang="en-US" smtClean="0"/>
              <a:t>unconscious wearers face up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675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Four: Legal Requirements</a:t>
            </a:r>
            <a:br>
              <a:rPr lang="en-US" altLang="en-US" dirty="0" smtClean="0"/>
            </a:br>
            <a:r>
              <a:rPr lang="en-US" altLang="en-US" i="1" dirty="0" smtClean="0">
                <a:solidFill>
                  <a:schemeClr val="accent1"/>
                </a:solidFill>
              </a:rPr>
              <a:t>Personal Flotation Devices 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(cont.)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196390" y="2410327"/>
            <a:ext cx="5486400" cy="3124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>
              <a:buFontTx/>
              <a:buNone/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Type III:  Flotation Aids</a:t>
            </a:r>
          </a:p>
          <a:p>
            <a:pPr marL="341313" indent="-341313">
              <a:spcBef>
                <a:spcPct val="100000"/>
              </a:spcBef>
            </a:pPr>
            <a:r>
              <a:rPr lang="en-US" altLang="en-US" dirty="0" smtClean="0"/>
              <a:t>Good for calm waters and fast rescues</a:t>
            </a:r>
          </a:p>
          <a:p>
            <a:pPr marL="341313" indent="-341313">
              <a:spcBef>
                <a:spcPct val="100000"/>
              </a:spcBef>
            </a:pPr>
            <a:r>
              <a:rPr lang="en-US" altLang="en-US" dirty="0" smtClean="0"/>
              <a:t>Will not turn a person face up</a:t>
            </a:r>
          </a:p>
          <a:p>
            <a:pPr marL="341313" indent="-341313">
              <a:spcBef>
                <a:spcPct val="100000"/>
              </a:spcBef>
            </a:pPr>
            <a:r>
              <a:rPr lang="en-US" altLang="en-US" dirty="0" smtClean="0"/>
              <a:t>Some designed to inflate when you enter water</a:t>
            </a:r>
            <a:endParaRPr lang="en-US" altLang="en-US" dirty="0"/>
          </a:p>
        </p:txBody>
      </p:sp>
      <p:pic>
        <p:nvPicPr>
          <p:cNvPr id="4" name="Picture 4" descr="PFDType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00400"/>
            <a:ext cx="2401888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83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Four: Legal Requirements</a:t>
            </a:r>
            <a:br>
              <a:rPr lang="en-US" altLang="en-US" dirty="0" smtClean="0"/>
            </a:br>
            <a:r>
              <a:rPr lang="en-US" altLang="en-US" i="1" dirty="0" smtClean="0">
                <a:solidFill>
                  <a:schemeClr val="accent1"/>
                </a:solidFill>
              </a:rPr>
              <a:t>Personal Flotation Devices 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(cont.)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81000" y="2971800"/>
            <a:ext cx="5867400" cy="2895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buFontTx/>
              <a:buNone/>
            </a:pPr>
            <a: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Type IV:  Throwable Devices</a:t>
            </a:r>
          </a:p>
          <a:p>
            <a:pPr>
              <a:spcBef>
                <a:spcPct val="100000"/>
              </a:spcBef>
            </a:pPr>
            <a:r>
              <a:rPr lang="en-US" altLang="en-US" smtClean="0"/>
              <a:t>Cushions or ring buoys designed to be thrown to someone in trouble</a:t>
            </a:r>
          </a:p>
          <a:p>
            <a:pPr>
              <a:spcBef>
                <a:spcPct val="100000"/>
              </a:spcBef>
            </a:pPr>
            <a:r>
              <a:rPr lang="en-US" altLang="en-US" smtClean="0"/>
              <a:t>Not for long hours in rough waters, non-swimmers or the unconscious</a:t>
            </a:r>
            <a:endParaRPr lang="en-US" altLang="en-US"/>
          </a:p>
        </p:txBody>
      </p:sp>
      <p:pic>
        <p:nvPicPr>
          <p:cNvPr id="4" name="Picture 4" descr="PFDType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429000"/>
            <a:ext cx="2332038" cy="18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49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Three: Operating Your Boat Safely!</a:t>
            </a:r>
            <a:r>
              <a:rPr lang="en-US" altLang="en-US" i="1" dirty="0" smtClean="0">
                <a:solidFill>
                  <a:schemeClr val="accent1"/>
                </a:solidFill>
              </a:rPr>
              <a:t/>
            </a:r>
            <a:br>
              <a:rPr lang="en-US" altLang="en-US" i="1" dirty="0" smtClean="0">
                <a:solidFill>
                  <a:schemeClr val="accent1"/>
                </a:solidFill>
              </a:rPr>
            </a:br>
            <a:r>
              <a:rPr lang="en-US" altLang="en-US" i="1" dirty="0" smtClean="0">
                <a:solidFill>
                  <a:schemeClr val="accent1"/>
                </a:solidFill>
              </a:rPr>
              <a:t> U. S. Aids To Navigation System </a:t>
            </a:r>
            <a:r>
              <a:rPr lang="en-US" altLang="en-US" sz="2400" i="1" dirty="0" smtClean="0">
                <a:solidFill>
                  <a:schemeClr val="accent1"/>
                </a:solidFill>
              </a:rPr>
              <a:t>(cont.)</a:t>
            </a:r>
            <a:endParaRPr lang="en-US" altLang="en-US" sz="2400" i="1" dirty="0">
              <a:solidFill>
                <a:schemeClr val="accent1"/>
              </a:solidFill>
            </a:endParaRPr>
          </a:p>
        </p:txBody>
      </p:sp>
      <p:sp>
        <p:nvSpPr>
          <p:cNvPr id="3" name="Rectangle 7"/>
          <p:cNvSpPr txBox="1">
            <a:spLocks noChangeArrowheads="1"/>
          </p:cNvSpPr>
          <p:nvPr/>
        </p:nvSpPr>
        <p:spPr>
          <a:xfrm>
            <a:off x="1790700" y="1619250"/>
            <a:ext cx="8229600" cy="1447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40000"/>
              </a:spcBef>
              <a:buFontTx/>
              <a:buNone/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Non-Lateral Markers</a:t>
            </a:r>
            <a:b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altLang="en-US" dirty="0" smtClean="0"/>
              <a:t>Most common are regulatory markers which use orange markings and black lettering, found on lakes and rivers:</a:t>
            </a:r>
          </a:p>
          <a:p>
            <a:pPr marL="0" indent="0"/>
            <a:endParaRPr lang="en-US" altLang="en-US" sz="2000" dirty="0"/>
          </a:p>
        </p:txBody>
      </p:sp>
      <p:sp>
        <p:nvSpPr>
          <p:cNvPr id="4" name="Rectangle 8"/>
          <p:cNvSpPr txBox="1">
            <a:spLocks noChangeArrowheads="1"/>
          </p:cNvSpPr>
          <p:nvPr/>
        </p:nvSpPr>
        <p:spPr>
          <a:xfrm>
            <a:off x="2209800" y="3314700"/>
            <a:ext cx="6477000" cy="2971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5000"/>
              </a:spcBef>
            </a:pPr>
            <a:r>
              <a:rPr lang="en-US" altLang="en-US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Squares</a:t>
            </a:r>
            <a:r>
              <a:rPr lang="en-US" altLang="en-US" smtClean="0"/>
              <a:t> provide information indicating directions, distances, places, food and supplies, repairs, etc.</a:t>
            </a:r>
          </a:p>
          <a:p>
            <a:pPr>
              <a:spcBef>
                <a:spcPct val="75000"/>
              </a:spcBef>
              <a:buFontTx/>
              <a:buNone/>
            </a:pPr>
            <a:endParaRPr lang="en-US" altLang="en-US" smtClean="0"/>
          </a:p>
          <a:p>
            <a:pPr>
              <a:spcBef>
                <a:spcPct val="75000"/>
              </a:spcBef>
            </a:pPr>
            <a:r>
              <a:rPr lang="en-US" altLang="en-US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Diamonds</a:t>
            </a:r>
            <a:r>
              <a:rPr lang="en-US" altLang="en-US" smtClean="0"/>
              <a:t> warn of dangers such as rocks, dams, shoals, construction or stumps</a:t>
            </a:r>
          </a:p>
          <a:p>
            <a:endParaRPr lang="en-US" altLang="en-US"/>
          </a:p>
        </p:txBody>
      </p:sp>
      <p:pic>
        <p:nvPicPr>
          <p:cNvPr id="5" name="Picture 3" descr="Buoy_Inf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09900"/>
            <a:ext cx="1181100" cy="166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Buoy_Dang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4838700"/>
            <a:ext cx="1181100" cy="164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80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0708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4000" dirty="0" smtClean="0">
                <a:cs typeface="Arial" panose="020B0604020202020204" pitchFamily="34" charset="0"/>
              </a:rPr>
              <a:t>Lesson Five: Boating Emergencies</a:t>
            </a:r>
            <a:br>
              <a:rPr lang="en-US" altLang="en-US" sz="4000" dirty="0" smtClean="0">
                <a:cs typeface="Arial" panose="020B0604020202020204" pitchFamily="34" charset="0"/>
              </a:rPr>
            </a:br>
            <a:r>
              <a:rPr lang="en-US" altLang="en-US" sz="4000" i="1" dirty="0" smtClean="0">
                <a:solidFill>
                  <a:schemeClr val="accent1"/>
                </a:solidFill>
                <a:cs typeface="Arial" panose="020B0604020202020204" pitchFamily="34" charset="0"/>
              </a:rPr>
              <a:t>Boating Accidents </a:t>
            </a:r>
            <a:r>
              <a:rPr lang="en-US" altLang="en-US" sz="2000" i="1" dirty="0" smtClean="0">
                <a:solidFill>
                  <a:schemeClr val="accent1"/>
                </a:solidFill>
              </a:rPr>
              <a:t>(cont.)</a:t>
            </a:r>
            <a:endParaRPr lang="en-US" altLang="en-US" sz="2000" i="1" dirty="0">
              <a:solidFill>
                <a:schemeClr val="accent1"/>
              </a:solidFill>
            </a:endParaRPr>
          </a:p>
        </p:txBody>
      </p:sp>
      <p:pic>
        <p:nvPicPr>
          <p:cNvPr id="3" name="Picture 3" descr="Boat a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903" y="2405659"/>
            <a:ext cx="3292475" cy="3017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1442787" y="1495925"/>
            <a:ext cx="4876800" cy="52337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125000"/>
              </a:spcBef>
            </a:pPr>
            <a:r>
              <a:rPr lang="en-US" altLang="en-US" sz="2400" dirty="0" smtClean="0">
                <a:cs typeface="Arial" panose="020B0604020202020204" pitchFamily="34" charset="0"/>
              </a:rPr>
              <a:t>Knowing your boating environment</a:t>
            </a:r>
          </a:p>
          <a:p>
            <a:pPr>
              <a:spcBef>
                <a:spcPct val="125000"/>
              </a:spcBef>
            </a:pPr>
            <a:r>
              <a:rPr lang="en-US" altLang="en-US" sz="2400" dirty="0" smtClean="0">
                <a:cs typeface="Arial" panose="020B0604020202020204" pitchFamily="34" charset="0"/>
              </a:rPr>
              <a:t>Become familiar with locations of shallow water and submerged </a:t>
            </a:r>
            <a:br>
              <a:rPr lang="en-US" altLang="en-US" sz="2400" dirty="0" smtClean="0">
                <a:cs typeface="Arial" panose="020B0604020202020204" pitchFamily="34" charset="0"/>
              </a:rPr>
            </a:br>
            <a:r>
              <a:rPr lang="en-US" altLang="en-US" sz="2400" dirty="0" smtClean="0">
                <a:cs typeface="Arial" panose="020B0604020202020204" pitchFamily="34" charset="0"/>
              </a:rPr>
              <a:t>objects before you go out</a:t>
            </a:r>
          </a:p>
          <a:p>
            <a:pPr>
              <a:spcBef>
                <a:spcPct val="125000"/>
              </a:spcBef>
            </a:pPr>
            <a:r>
              <a:rPr lang="en-US" altLang="en-US" sz="2400" dirty="0" smtClean="0">
                <a:cs typeface="Arial" panose="020B0604020202020204" pitchFamily="34" charset="0"/>
              </a:rPr>
              <a:t>Learn to read chart to determine </a:t>
            </a:r>
            <a:br>
              <a:rPr lang="en-US" altLang="en-US" sz="2400" dirty="0" smtClean="0">
                <a:cs typeface="Arial" panose="020B0604020202020204" pitchFamily="34" charset="0"/>
              </a:rPr>
            </a:br>
            <a:r>
              <a:rPr lang="en-US" altLang="en-US" sz="2400" dirty="0" smtClean="0">
                <a:cs typeface="Arial" panose="020B0604020202020204" pitchFamily="34" charset="0"/>
              </a:rPr>
              <a:t>your position and depth</a:t>
            </a:r>
          </a:p>
          <a:p>
            <a:pPr marL="0" indent="0">
              <a:spcBef>
                <a:spcPct val="125000"/>
              </a:spcBef>
              <a:tabLst>
                <a:tab pos="342900" algn="l"/>
              </a:tabLst>
            </a:pPr>
            <a:r>
              <a:rPr lang="en-US" altLang="en-US" sz="2400" dirty="0" smtClean="0">
                <a:cs typeface="Times New Roman" panose="02020603050405020304" pitchFamily="18" charset="0"/>
              </a:rPr>
              <a:t>  Stop the engine and lift outdrive</a:t>
            </a:r>
          </a:p>
          <a:p>
            <a:pPr marL="0" indent="0">
              <a:spcBef>
                <a:spcPct val="125000"/>
              </a:spcBef>
              <a:tabLst>
                <a:tab pos="342900" algn="l"/>
              </a:tabLst>
            </a:pPr>
            <a:r>
              <a:rPr lang="en-US" altLang="en-US" sz="2400" dirty="0" smtClean="0">
                <a:cs typeface="Times New Roman" panose="02020603050405020304" pitchFamily="18" charset="0"/>
              </a:rPr>
              <a:t>	Shift weight in the vessel to the area furthest away from the point of impact</a:t>
            </a:r>
          </a:p>
          <a:p>
            <a:pPr>
              <a:spcBef>
                <a:spcPct val="125000"/>
              </a:spcBef>
            </a:pPr>
            <a:endParaRPr lang="en-US" altLang="en-US" sz="2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84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AnchorTyp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713" y="1981200"/>
            <a:ext cx="3036887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Three: Operating Your Boat Safely!</a:t>
            </a:r>
            <a:r>
              <a:rPr lang="en-US" altLang="en-US" i="1" dirty="0" smtClean="0">
                <a:solidFill>
                  <a:schemeClr val="accent1"/>
                </a:solidFill>
              </a:rPr>
              <a:t/>
            </a:r>
            <a:br>
              <a:rPr lang="en-US" altLang="en-US" i="1" dirty="0" smtClean="0">
                <a:solidFill>
                  <a:schemeClr val="accent1"/>
                </a:solidFill>
              </a:rPr>
            </a:br>
            <a:r>
              <a:rPr lang="en-US" altLang="en-US" i="1" dirty="0" smtClean="0">
                <a:solidFill>
                  <a:schemeClr val="accent1"/>
                </a:solidFill>
              </a:rPr>
              <a:t> Anchoring</a:t>
            </a:r>
            <a:endParaRPr lang="en-US" altLang="en-US" i="1" dirty="0">
              <a:solidFill>
                <a:schemeClr val="accent1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81000" y="1695450"/>
            <a:ext cx="5867400" cy="457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40000"/>
              </a:spcBef>
              <a:buFontTx/>
              <a:buNone/>
            </a:pPr>
            <a:r>
              <a:rPr lang="en-US" altLang="en-US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Most commonly used anchors are:</a:t>
            </a:r>
          </a:p>
          <a:p>
            <a:endParaRPr lang="en-US" altLang="en-US" sz="2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Rectangle 9"/>
          <p:cNvSpPr txBox="1">
            <a:spLocks noChangeArrowheads="1"/>
          </p:cNvSpPr>
          <p:nvPr/>
        </p:nvSpPr>
        <p:spPr>
          <a:xfrm>
            <a:off x="304800" y="2362200"/>
            <a:ext cx="5638800" cy="4495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75000"/>
              </a:spcBef>
            </a:pPr>
            <a:r>
              <a:rPr lang="en-US" altLang="en-US" sz="210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Plow style anchor</a:t>
            </a:r>
            <a:r>
              <a:rPr lang="en-US" altLang="en-US" sz="2100" smtClean="0"/>
              <a:t> good for most vessels; holds by digging itself into bottom sediments</a:t>
            </a:r>
          </a:p>
          <a:p>
            <a:pPr>
              <a:spcBef>
                <a:spcPct val="75000"/>
              </a:spcBef>
            </a:pPr>
            <a:r>
              <a:rPr lang="en-US" altLang="en-US" sz="210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Fluke style anchor</a:t>
            </a:r>
            <a:r>
              <a:rPr lang="en-US" altLang="en-US" sz="2100" smtClean="0"/>
              <a:t> (Danforth®) similar to plow style, but more lightweight</a:t>
            </a:r>
          </a:p>
          <a:p>
            <a:pPr>
              <a:spcBef>
                <a:spcPct val="75000"/>
              </a:spcBef>
            </a:pPr>
            <a:r>
              <a:rPr lang="en-US" altLang="en-US" sz="210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Mushroom anchor</a:t>
            </a:r>
            <a:r>
              <a:rPr lang="en-US" altLang="en-US" sz="2100" smtClean="0"/>
              <a:t> shouldn’t be used to anchor vessel larger than small canoe, rowboat, sailboat or inflatable since it has little holding power; never use to hold vessel in rough water or weather</a:t>
            </a:r>
            <a:endParaRPr lang="en-US" altLang="en-US" sz="2100"/>
          </a:p>
        </p:txBody>
      </p:sp>
    </p:spTree>
    <p:extLst>
      <p:ext uri="{BB962C8B-B14F-4D97-AF65-F5344CB8AC3E}">
        <p14:creationId xmlns:p14="http://schemas.microsoft.com/office/powerpoint/2010/main" val="291968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4000" dirty="0" smtClean="0"/>
              <a:t>Lesson Three: Operating Your Boat Safely!</a:t>
            </a:r>
            <a:r>
              <a:rPr lang="en-US" altLang="en-US" sz="4000" i="1" dirty="0" smtClean="0">
                <a:solidFill>
                  <a:schemeClr val="accent1"/>
                </a:solidFill>
              </a:rPr>
              <a:t/>
            </a:r>
            <a:br>
              <a:rPr lang="en-US" altLang="en-US" sz="4000" i="1" dirty="0" smtClean="0">
                <a:solidFill>
                  <a:schemeClr val="accent1"/>
                </a:solidFill>
              </a:rPr>
            </a:br>
            <a:r>
              <a:rPr lang="en-US" altLang="en-US" sz="4000" i="1" dirty="0" smtClean="0">
                <a:solidFill>
                  <a:schemeClr val="accent1"/>
                </a:solidFill>
              </a:rPr>
              <a:t> Anchoring </a:t>
            </a:r>
            <a:r>
              <a:rPr lang="en-US" altLang="en-US" sz="2000" i="1" dirty="0" smtClean="0">
                <a:solidFill>
                  <a:schemeClr val="accent1"/>
                </a:solidFill>
              </a:rPr>
              <a:t>(cont.)</a:t>
            </a:r>
            <a:endParaRPr lang="en-US" altLang="en-US" sz="2000" i="1" dirty="0">
              <a:solidFill>
                <a:schemeClr val="accent1"/>
              </a:solidFill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57200" y="1620253"/>
            <a:ext cx="7948863" cy="48567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40000"/>
              </a:spcBef>
              <a:buFontTx/>
              <a:buNone/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Follow these guidelines when anchoring your vessel:</a:t>
            </a:r>
          </a:p>
          <a:p>
            <a:pPr>
              <a:spcBef>
                <a:spcPct val="125000"/>
              </a:spcBef>
            </a:pPr>
            <a:r>
              <a:rPr lang="en-US" altLang="en-US" sz="2400" dirty="0" smtClean="0"/>
              <a:t>Attach 7-8 feet of galvanized chain to anchor to help prevent abrasion of anchor line from sand or rock on bottom</a:t>
            </a:r>
          </a:p>
          <a:p>
            <a:pPr>
              <a:spcBef>
                <a:spcPct val="125000"/>
              </a:spcBef>
            </a:pPr>
            <a:r>
              <a:rPr lang="en-US" altLang="en-US" sz="2400" dirty="0" smtClean="0"/>
              <a:t>Select area of little or no current, protected from weather</a:t>
            </a:r>
          </a:p>
          <a:p>
            <a:pPr>
              <a:spcBef>
                <a:spcPct val="125000"/>
              </a:spcBef>
            </a:pPr>
            <a:r>
              <a:rPr lang="en-US" altLang="en-US" sz="2400" dirty="0" smtClean="0"/>
              <a:t>Lower anchor over the bow to bottom, then slowly back </a:t>
            </a:r>
            <a:br>
              <a:rPr lang="en-US" altLang="en-US" sz="2400" dirty="0" smtClean="0"/>
            </a:br>
            <a:r>
              <a:rPr lang="en-US" altLang="en-US" sz="2400" dirty="0" smtClean="0"/>
              <a:t>away downwind or down current</a:t>
            </a:r>
          </a:p>
          <a:p>
            <a:pPr>
              <a:spcBef>
                <a:spcPct val="125000"/>
              </a:spcBef>
            </a:pPr>
            <a:r>
              <a:rPr lang="en-US" altLang="en-US" sz="2400" u="sng" dirty="0" smtClean="0"/>
              <a:t>Never</a:t>
            </a:r>
            <a:r>
              <a:rPr lang="en-US" altLang="en-US" sz="2400" dirty="0" smtClean="0"/>
              <a:t> anchor from stern as this can make vessel unstable</a:t>
            </a:r>
          </a:p>
          <a:p>
            <a:pPr>
              <a:spcBef>
                <a:spcPct val="12500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4441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09074" y="2081463"/>
            <a:ext cx="11526252" cy="25386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100000"/>
              </a:spcBef>
              <a:buFontTx/>
              <a:buNone/>
            </a:pPr>
            <a:r>
              <a:rPr lang="en-US" altLang="en-US" sz="24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Diver Down Flag</a:t>
            </a:r>
            <a:r>
              <a:rPr lang="en-US" altLang="en-US" sz="2400" dirty="0" smtClean="0"/>
              <a:t>  Federal and state law requires scuba divers and snorkelers display diver down flag to mark diving area. Alabama law requires vessel operators stay at least 100 ft. from displayed flag.</a:t>
            </a:r>
          </a:p>
          <a:p>
            <a:pPr marL="0" indent="0">
              <a:spcBef>
                <a:spcPct val="100000"/>
              </a:spcBef>
              <a:buNone/>
            </a:pPr>
            <a:r>
              <a:rPr lang="en-US" altLang="en-US" sz="2400" dirty="0" smtClean="0"/>
              <a:t>A rectangular red flag, at least 12 x 12 inches, with a white diagonal stripe used to indicate presence of submerged diver in the area. Alabama law requires divers prominently display this flag and stay within 50 ft. radius of the flag</a:t>
            </a:r>
          </a:p>
          <a:p>
            <a:pPr marL="0" indent="0">
              <a:spcBef>
                <a:spcPct val="10000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/>
              <a:t>Lesson Four: Legal Requirements</a:t>
            </a:r>
            <a:br>
              <a:rPr lang="en-US" altLang="en-US" dirty="0" smtClean="0"/>
            </a:br>
            <a:r>
              <a:rPr lang="en-US" altLang="en-US" i="1" dirty="0" smtClean="0">
                <a:solidFill>
                  <a:schemeClr val="accent1"/>
                </a:solidFill>
              </a:rPr>
              <a:t>Other Equipment and Regulations</a:t>
            </a:r>
            <a:endParaRPr lang="en-US" altLang="en-US" i="1" dirty="0">
              <a:solidFill>
                <a:schemeClr val="accent1"/>
              </a:solidFill>
            </a:endParaRPr>
          </a:p>
        </p:txBody>
      </p:sp>
      <p:pic>
        <p:nvPicPr>
          <p:cNvPr id="4" name="Picture 4" descr="FlagDiv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98894" y="4331369"/>
            <a:ext cx="2185737" cy="2286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111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" y="228600"/>
            <a:ext cx="12115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 smtClean="0">
                <a:cs typeface="Arial" panose="020B0604020202020204" pitchFamily="34" charset="0"/>
              </a:rPr>
              <a:t>Lesson Five: Boating Emergencies</a:t>
            </a:r>
            <a:br>
              <a:rPr lang="en-US" altLang="en-US" dirty="0" smtClean="0">
                <a:cs typeface="Arial" panose="020B0604020202020204" pitchFamily="34" charset="0"/>
              </a:rPr>
            </a:br>
            <a:r>
              <a:rPr lang="en-US" altLang="en-US" i="1" dirty="0" smtClean="0">
                <a:solidFill>
                  <a:schemeClr val="accent1"/>
                </a:solidFill>
                <a:cs typeface="Arial" panose="020B0604020202020204" pitchFamily="34" charset="0"/>
              </a:rPr>
              <a:t>Boating Accidents </a:t>
            </a:r>
            <a:r>
              <a:rPr lang="en-US" altLang="en-US" sz="2400" i="1" dirty="0" smtClean="0">
                <a:solidFill>
                  <a:schemeClr val="accent1"/>
                </a:solidFill>
                <a:cs typeface="Arial" panose="020B0604020202020204" pitchFamily="34" charset="0"/>
              </a:rPr>
              <a:t>(cont.)</a:t>
            </a:r>
            <a:endParaRPr lang="en-US" altLang="en-US" sz="2400" i="1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09073" y="1672388"/>
            <a:ext cx="11606463" cy="591552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5000"/>
              </a:spcBef>
              <a:buFontTx/>
              <a:buNone/>
            </a:pPr>
            <a:r>
              <a:rPr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If vessel sinks or floats away, don’t panic</a:t>
            </a:r>
          </a:p>
          <a:p>
            <a:pPr>
              <a:spcBef>
                <a:spcPct val="125000"/>
              </a:spcBef>
            </a:pPr>
            <a:r>
              <a:rPr lang="en-US" altLang="en-US" sz="2400" dirty="0" smtClean="0">
                <a:cs typeface="Times New Roman" panose="02020603050405020304" pitchFamily="18" charset="0"/>
              </a:rPr>
              <a:t>If you are wearing a PFD, make sure it is securely fastened, remain calm, and wait for help</a:t>
            </a:r>
          </a:p>
          <a:p>
            <a:pPr>
              <a:spcBef>
                <a:spcPct val="125000"/>
              </a:spcBef>
            </a:pPr>
            <a:r>
              <a:rPr lang="en-US" altLang="en-US" sz="2400" dirty="0" smtClean="0">
                <a:cs typeface="Times New Roman" panose="02020603050405020304" pitchFamily="18" charset="0"/>
              </a:rPr>
              <a:t>If you aren’t wearing a PFD, look for one floating in the water or other buoyant items to use as a flotation device</a:t>
            </a:r>
          </a:p>
          <a:p>
            <a:pPr>
              <a:spcBef>
                <a:spcPct val="125000"/>
              </a:spcBef>
            </a:pPr>
            <a:r>
              <a:rPr lang="en-US" altLang="en-US" sz="2400" dirty="0" smtClean="0">
                <a:cs typeface="Times New Roman" panose="02020603050405020304" pitchFamily="18" charset="0"/>
              </a:rPr>
              <a:t>Make sure others are wearing PFDs or have a buoyant item</a:t>
            </a:r>
          </a:p>
          <a:p>
            <a:pPr>
              <a:spcBef>
                <a:spcPct val="125000"/>
              </a:spcBef>
            </a:pPr>
            <a:r>
              <a:rPr lang="en-US" altLang="en-US" sz="2400" dirty="0" smtClean="0">
                <a:cs typeface="Times New Roman" panose="02020603050405020304" pitchFamily="18" charset="0"/>
              </a:rPr>
              <a:t>If there is no other means of support, you may have to tread water or simply float</a:t>
            </a:r>
          </a:p>
          <a:p>
            <a:pPr>
              <a:spcBef>
                <a:spcPct val="125000"/>
              </a:spcBef>
            </a:pPr>
            <a:r>
              <a:rPr lang="en-US" altLang="en-US" sz="2400" dirty="0" smtClean="0">
                <a:cs typeface="Times New Roman" panose="02020603050405020304" pitchFamily="18" charset="0"/>
              </a:rPr>
              <a:t>In cold water, float rather than tread to reduce hypothermia</a:t>
            </a:r>
          </a:p>
          <a:p>
            <a:pPr>
              <a:spcBef>
                <a:spcPct val="125000"/>
              </a:spcBef>
            </a:pPr>
            <a:endParaRPr lang="en-US" altLang="en-US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08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1420</TotalTime>
  <Words>1613</Words>
  <Application>Microsoft Office PowerPoint</Application>
  <PresentationFormat>Widescreen</PresentationFormat>
  <Paragraphs>188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Arial Black</vt:lpstr>
      <vt:lpstr>Calibri</vt:lpstr>
      <vt:lpstr>Calibri Light</vt:lpstr>
      <vt:lpstr>Garamond 3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Lee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Peters,Ron</dc:creator>
  <cp:lastModifiedBy>Ferry,Michael</cp:lastModifiedBy>
  <cp:revision>21</cp:revision>
  <dcterms:created xsi:type="dcterms:W3CDTF">2018-01-10T14:03:49Z</dcterms:created>
  <dcterms:modified xsi:type="dcterms:W3CDTF">2018-09-13T14:23:01Z</dcterms:modified>
</cp:coreProperties>
</file>