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67" r:id="rId3"/>
    <p:sldId id="269" r:id="rId4"/>
    <p:sldId id="277" r:id="rId5"/>
    <p:sldId id="270" r:id="rId6"/>
    <p:sldId id="264" r:id="rId7"/>
    <p:sldId id="266" r:id="rId8"/>
    <p:sldId id="284" r:id="rId9"/>
    <p:sldId id="278" r:id="rId10"/>
    <p:sldId id="279" r:id="rId11"/>
    <p:sldId id="281" r:id="rId12"/>
    <p:sldId id="283" r:id="rId13"/>
    <p:sldId id="282" r:id="rId14"/>
    <p:sldId id="285" r:id="rId15"/>
    <p:sldId id="291" r:id="rId16"/>
    <p:sldId id="292" r:id="rId17"/>
    <p:sldId id="286" r:id="rId18"/>
    <p:sldId id="293" r:id="rId19"/>
    <p:sldId id="287" r:id="rId20"/>
    <p:sldId id="288" r:id="rId21"/>
    <p:sldId id="294" r:id="rId22"/>
    <p:sldId id="290" r:id="rId23"/>
    <p:sldId id="295" r:id="rId24"/>
    <p:sldId id="297" r:id="rId25"/>
    <p:sldId id="296" r:id="rId26"/>
    <p:sldId id="289"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354"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a:t>Where Does the</a:t>
            </a:r>
            <a:r>
              <a:rPr lang="en-US" baseline="0" dirty="0"/>
              <a:t> </a:t>
            </a:r>
            <a:r>
              <a:rPr lang="en-US" baseline="0" dirty="0" smtClean="0"/>
              <a:t>General Fund Money </a:t>
            </a:r>
            <a:r>
              <a:rPr lang="en-US" baseline="0" dirty="0"/>
              <a:t>Come From?</a:t>
            </a:r>
            <a:endParaRPr lang="en-US" dirty="0"/>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explosion val="25"/>
          <c:dLbls>
            <c:dLbl>
              <c:idx val="0"/>
              <c:layout>
                <c:manualLayout>
                  <c:x val="-9.1520341207349087E-2"/>
                  <c:y val="0.13873505395158939"/>
                </c:manualLayout>
              </c:layout>
              <c:showLegendKey val="0"/>
              <c:showVal val="0"/>
              <c:showCatName val="0"/>
              <c:showSerName val="0"/>
              <c:showPercent val="1"/>
              <c:showBubbleSize val="0"/>
              <c:extLst>
                <c:ext xmlns:c15="http://schemas.microsoft.com/office/drawing/2012/chart" uri="{CE6537A1-D6FC-4f65-9D91-7224C49458BB}"/>
              </c:extLst>
            </c:dLbl>
            <c:dLbl>
              <c:idx val="1"/>
              <c:layout>
                <c:manualLayout>
                  <c:x val="-7.7513123359580051E-3"/>
                  <c:y val="7.2193059200933218E-2"/>
                </c:manualLayout>
              </c:layout>
              <c:showLegendKey val="0"/>
              <c:showVal val="0"/>
              <c:showCatName val="0"/>
              <c:showSerName val="0"/>
              <c:showPercent val="1"/>
              <c:showBubbleSize val="0"/>
              <c:extLst>
                <c:ext xmlns:c15="http://schemas.microsoft.com/office/drawing/2012/chart" uri="{CE6537A1-D6FC-4f65-9D91-7224C49458BB}"/>
              </c:extLst>
            </c:dLbl>
            <c:dLbl>
              <c:idx val="2"/>
              <c:layout>
                <c:manualLayout>
                  <c:x val="-8.2082239720034991E-3"/>
                  <c:y val="-6.294874599008457E-2"/>
                </c:manualLayout>
              </c:layout>
              <c:showLegendKey val="0"/>
              <c:showVal val="0"/>
              <c:showCatName val="0"/>
              <c:showSerName val="0"/>
              <c:showPercent val="1"/>
              <c:showBubbleSize val="0"/>
              <c:extLst>
                <c:ext xmlns:c15="http://schemas.microsoft.com/office/drawing/2012/chart" uri="{CE6537A1-D6FC-4f65-9D91-7224C49458BB}"/>
              </c:extLst>
            </c:dLbl>
            <c:dLbl>
              <c:idx val="3"/>
              <c:layout>
                <c:manualLayout>
                  <c:x val="7.2543197725284336E-2"/>
                  <c:y val="-3.7225867599883347E-2"/>
                </c:manualLayout>
              </c:layout>
              <c:showLegendKey val="0"/>
              <c:showVal val="0"/>
              <c:showCatName val="0"/>
              <c:showSerName val="0"/>
              <c:showPercent val="1"/>
              <c:showBubbleSize val="0"/>
              <c:extLst>
                <c:ext xmlns:c15="http://schemas.microsoft.com/office/drawing/2012/chart" uri="{CE6537A1-D6FC-4f65-9D91-7224C49458BB}"/>
              </c:extLst>
            </c:dLbl>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Sheet4!$I$4:$I$7</c:f>
              <c:strCache>
                <c:ptCount val="4"/>
                <c:pt idx="0">
                  <c:v>STATE SOURCES</c:v>
                </c:pt>
                <c:pt idx="1">
                  <c:v>FEDERAL SOURCES</c:v>
                </c:pt>
                <c:pt idx="2">
                  <c:v>LOCAL SOURCES</c:v>
                </c:pt>
                <c:pt idx="3">
                  <c:v>OTHER SOURCES</c:v>
                </c:pt>
              </c:strCache>
            </c:strRef>
          </c:cat>
          <c:val>
            <c:numRef>
              <c:f>Sheet4!$J$4:$J$7</c:f>
              <c:numCache>
                <c:formatCode>#,##0.00</c:formatCode>
                <c:ptCount val="4"/>
                <c:pt idx="0">
                  <c:v>50097153.910000004</c:v>
                </c:pt>
                <c:pt idx="1">
                  <c:v>116261.17</c:v>
                </c:pt>
                <c:pt idx="2">
                  <c:v>20242161.460000005</c:v>
                </c:pt>
                <c:pt idx="3">
                  <c:v>1178160.56</c:v>
                </c:pt>
              </c:numCache>
            </c:numRef>
          </c:val>
        </c:ser>
        <c:dLbls>
          <c:showLegendKey val="0"/>
          <c:showVal val="0"/>
          <c:showCatName val="0"/>
          <c:showSerName val="0"/>
          <c:showPercent val="1"/>
          <c:showBubbleSize val="0"/>
          <c:showLeaderLines val="1"/>
        </c:dLbls>
      </c:pie3DChart>
    </c:plotArea>
    <c:legend>
      <c:legendPos val="r"/>
      <c:overlay val="0"/>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60D150EC-C350-4EEA-AEA2-9079E0924572}" type="datetimeFigureOut">
              <a:rPr lang="en-US" smtClean="0"/>
              <a:t>7/30/2018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4FBDE64D-1093-40D2-802C-E0FEC3C735EC}" type="slidenum">
              <a:rPr lang="en-US" smtClean="0"/>
              <a:t>‹#›</a:t>
            </a:fld>
            <a:endParaRPr lang="en-US"/>
          </a:p>
        </p:txBody>
      </p:sp>
    </p:spTree>
    <p:extLst>
      <p:ext uri="{BB962C8B-B14F-4D97-AF65-F5344CB8AC3E}">
        <p14:creationId xmlns:p14="http://schemas.microsoft.com/office/powerpoint/2010/main" val="1062776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B0F8FBDB-3EEA-46CD-9A82-8BE0F1BD9AE9}" type="datetime1">
              <a:rPr lang="en-US" smtClean="0"/>
              <a:t>7/30/2018</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2BA91C9-E8EA-4920-873D-5A9751494B6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C12B2FB2-2F65-404E-B21E-C3E2BB360758}" type="datetime1">
              <a:rPr lang="en-US" smtClean="0"/>
              <a:t>7/30/2018</a:t>
            </a:fld>
            <a:endParaRPr lang="en-US"/>
          </a:p>
        </p:txBody>
      </p:sp>
      <p:sp>
        <p:nvSpPr>
          <p:cNvPr id="9" name="Slide Number Placeholder 8"/>
          <p:cNvSpPr>
            <a:spLocks noGrp="1"/>
          </p:cNvSpPr>
          <p:nvPr>
            <p:ph type="sldNum" sz="quarter" idx="15"/>
          </p:nvPr>
        </p:nvSpPr>
        <p:spPr/>
        <p:txBody>
          <a:bodyPr rtlCol="0"/>
          <a:lstStyle/>
          <a:p>
            <a:fld id="{F2BA91C9-E8EA-4920-873D-5A9751494B62}"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7270F36-E2A1-4155-A082-DC7188A83476}" type="datetime1">
              <a:rPr lang="en-US" smtClean="0"/>
              <a:t>7/30/2018</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F2BA91C9-E8EA-4920-873D-5A9751494B6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E4678EF-C060-477A-83CC-87FFA10C8BC7}" type="datetime1">
              <a:rPr lang="en-US" smtClean="0"/>
              <a:t>7/30/2018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A91C9-E8EA-4920-873D-5A9751494B62}"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0E9D32FD-93D2-4B7A-8018-F79AE1B2C896}" type="datetime1">
              <a:rPr lang="en-US" smtClean="0"/>
              <a:t>7/30/2018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BA91C9-E8EA-4920-873D-5A9751494B62}"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93EBD1E9-3575-449A-B87B-82A3449F3060}" type="datetime1">
              <a:rPr lang="en-US" smtClean="0"/>
              <a:t>7/30/2018</a:t>
            </a:fld>
            <a:endParaRPr lang="en-US"/>
          </a:p>
        </p:txBody>
      </p:sp>
      <p:sp>
        <p:nvSpPr>
          <p:cNvPr id="7" name="Slide Number Placeholder 6"/>
          <p:cNvSpPr>
            <a:spLocks noGrp="1"/>
          </p:cNvSpPr>
          <p:nvPr>
            <p:ph type="sldNum" sz="quarter" idx="11"/>
          </p:nvPr>
        </p:nvSpPr>
        <p:spPr/>
        <p:txBody>
          <a:bodyPr rtlCol="0"/>
          <a:lstStyle/>
          <a:p>
            <a:fld id="{F2BA91C9-E8EA-4920-873D-5A9751494B62}"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A5195-0EC8-4EA8-9DCB-FB6B0AA9215B}" type="datetime1">
              <a:rPr lang="en-US" smtClean="0"/>
              <a:t>7/30/2018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BA91C9-E8EA-4920-873D-5A9751494B6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BA17A0B0-D1DA-4137-BFE4-BD4DCBD92616}" type="datetime1">
              <a:rPr lang="en-US" smtClean="0"/>
              <a:t>7/30/2018</a:t>
            </a:fld>
            <a:endParaRPr lang="en-US"/>
          </a:p>
        </p:txBody>
      </p:sp>
      <p:sp>
        <p:nvSpPr>
          <p:cNvPr id="22" name="Slide Number Placeholder 21"/>
          <p:cNvSpPr>
            <a:spLocks noGrp="1"/>
          </p:cNvSpPr>
          <p:nvPr>
            <p:ph type="sldNum" sz="quarter" idx="15"/>
          </p:nvPr>
        </p:nvSpPr>
        <p:spPr/>
        <p:txBody>
          <a:bodyPr rtlCol="0"/>
          <a:lstStyle/>
          <a:p>
            <a:fld id="{F2BA91C9-E8EA-4920-873D-5A9751494B62}"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4EAC40F-5BE8-46D3-8CBF-D2E1B2711831}" type="datetime1">
              <a:rPr lang="en-US" smtClean="0"/>
              <a:t>7/30/2018</a:t>
            </a:fld>
            <a:endParaRPr lang="en-US"/>
          </a:p>
        </p:txBody>
      </p:sp>
      <p:sp>
        <p:nvSpPr>
          <p:cNvPr id="18" name="Slide Number Placeholder 17"/>
          <p:cNvSpPr>
            <a:spLocks noGrp="1"/>
          </p:cNvSpPr>
          <p:nvPr>
            <p:ph type="sldNum" sz="quarter" idx="11"/>
          </p:nvPr>
        </p:nvSpPr>
        <p:spPr/>
        <p:txBody>
          <a:bodyPr rtlCol="0"/>
          <a:lstStyle/>
          <a:p>
            <a:fld id="{F2BA91C9-E8EA-4920-873D-5A9751494B62}"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713844-32EA-41BE-A09C-16B800739569}" type="datetime1">
              <a:rPr lang="en-US" smtClean="0"/>
              <a:t>7/30/2018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A91C9-E8EA-4920-873D-5A9751494B6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88B88D-DD0A-41C8-9211-B0DAC9A61BE0}" type="datetime1">
              <a:rPr lang="en-US" smtClean="0"/>
              <a:t>7/30/2018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A91C9-E8EA-4920-873D-5A9751494B6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2C13402-69EF-446D-BAD1-989B26D9C716}" type="datetime1">
              <a:rPr lang="en-US" smtClean="0"/>
              <a:t>7/30/2018</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2BA91C9-E8EA-4920-873D-5A9751494B6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ormAutofit/>
          </a:bodyPr>
          <a:lstStyle/>
          <a:p>
            <a:r>
              <a:rPr lang="en-US" sz="2000" dirty="0" smtClean="0"/>
              <a:t>BUDGET HISTORY OF THE DOTHAN CITY SCHOOL SYSTEM AND PROJECTION FOR THE 2018-2019 DOTHAN CITY BUDGET</a:t>
            </a:r>
            <a:br>
              <a:rPr lang="en-US" sz="2000" dirty="0" smtClean="0"/>
            </a:br>
            <a:r>
              <a:rPr lang="en-US" sz="2000" dirty="0"/>
              <a:t/>
            </a:r>
            <a:br>
              <a:rPr lang="en-US" sz="2000" dirty="0"/>
            </a:br>
            <a:r>
              <a:rPr lang="en-US" sz="2000" dirty="0" smtClean="0"/>
              <a:t>APRIL 16, 2018</a:t>
            </a:r>
            <a:endParaRPr lang="en-US" sz="2000" dirty="0"/>
          </a:p>
        </p:txBody>
      </p:sp>
      <p:sp>
        <p:nvSpPr>
          <p:cNvPr id="3" name="Subtitle 2"/>
          <p:cNvSpPr>
            <a:spLocks noGrp="1"/>
          </p:cNvSpPr>
          <p:nvPr>
            <p:ph type="subTitle" idx="1"/>
          </p:nvPr>
        </p:nvSpPr>
        <p:spPr/>
        <p:txBody>
          <a:bodyPr>
            <a:normAutofit/>
          </a:bodyPr>
          <a:lstStyle/>
          <a:p>
            <a:r>
              <a:rPr lang="en-US" sz="1200" dirty="0" smtClean="0"/>
              <a:t>PRESENTED BY CHIEF FINANCIAL OFFICER – MIKE MANUEL</a:t>
            </a:r>
          </a:p>
          <a:p>
            <a:endParaRPr lang="en-US" sz="1200" dirty="0" smtClean="0"/>
          </a:p>
          <a:p>
            <a:endParaRPr lang="en-US" sz="1200" dirty="0"/>
          </a:p>
          <a:p>
            <a:r>
              <a:rPr lang="en-US" sz="1200" dirty="0" smtClean="0"/>
              <a:t>Dr. PHYLLIS EDWARDS, SUPERINTENDENT</a:t>
            </a:r>
            <a:endParaRPr lang="en-US" sz="1200" dirty="0"/>
          </a:p>
        </p:txBody>
      </p:sp>
      <p:sp>
        <p:nvSpPr>
          <p:cNvPr id="4" name="Slide Number Placeholder 3"/>
          <p:cNvSpPr>
            <a:spLocks noGrp="1"/>
          </p:cNvSpPr>
          <p:nvPr>
            <p:ph type="sldNum" sz="quarter" idx="12"/>
          </p:nvPr>
        </p:nvSpPr>
        <p:spPr/>
        <p:txBody>
          <a:bodyPr/>
          <a:lstStyle/>
          <a:p>
            <a:fld id="{F2BA91C9-E8EA-4920-873D-5A9751494B62}" type="slidenum">
              <a:rPr lang="en-US" smtClean="0"/>
              <a:t>1</a:t>
            </a:fld>
            <a:endParaRPr lang="en-US"/>
          </a:p>
        </p:txBody>
      </p:sp>
    </p:spTree>
    <p:extLst>
      <p:ext uri="{BB962C8B-B14F-4D97-AF65-F5344CB8AC3E}">
        <p14:creationId xmlns:p14="http://schemas.microsoft.com/office/powerpoint/2010/main" val="3144142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153400" cy="1020762"/>
          </a:xfrm>
        </p:spPr>
        <p:txBody>
          <a:bodyPr anchor="t"/>
          <a:lstStyle/>
          <a:p>
            <a:r>
              <a:rPr lang="en-US" dirty="0" smtClean="0"/>
              <a:t>REVENUES FROM THE FOUNDATION PROGRAM – FY2012 THRU FY2017</a:t>
            </a:r>
            <a:endParaRPr lang="en-US" dirty="0"/>
          </a:p>
        </p:txBody>
      </p:sp>
      <p:sp>
        <p:nvSpPr>
          <p:cNvPr id="18" name="Slide Number Placeholder 17"/>
          <p:cNvSpPr>
            <a:spLocks noGrp="1"/>
          </p:cNvSpPr>
          <p:nvPr>
            <p:ph type="sldNum" sz="quarter" idx="15"/>
          </p:nvPr>
        </p:nvSpPr>
        <p:spPr/>
        <p:txBody>
          <a:bodyPr/>
          <a:lstStyle/>
          <a:p>
            <a:fld id="{F2BA91C9-E8EA-4920-873D-5A9751494B62}" type="slidenum">
              <a:rPr lang="en-US" smtClean="0"/>
              <a:t>2</a:t>
            </a:fld>
            <a:endParaRPr lang="en-US"/>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843124297"/>
              </p:ext>
            </p:extLst>
          </p:nvPr>
        </p:nvGraphicFramePr>
        <p:xfrm>
          <a:off x="457199" y="1752599"/>
          <a:ext cx="7696200" cy="4472437"/>
        </p:xfrm>
        <a:graphic>
          <a:graphicData uri="http://schemas.openxmlformats.org/drawingml/2006/table">
            <a:tbl>
              <a:tblPr>
                <a:tableStyleId>{5C22544A-7EE6-4342-B048-85BDC9FD1C3A}</a:tableStyleId>
              </a:tblPr>
              <a:tblGrid>
                <a:gridCol w="290625"/>
                <a:gridCol w="1385776"/>
                <a:gridCol w="1445134"/>
                <a:gridCol w="764666"/>
                <a:gridCol w="1065200"/>
                <a:gridCol w="914933"/>
                <a:gridCol w="1525067"/>
                <a:gridCol w="304799"/>
              </a:tblGrid>
              <a:tr h="838201">
                <a:tc>
                  <a:txBody>
                    <a:bodyPr/>
                    <a:lstStyle/>
                    <a:p>
                      <a:pPr algn="l" fontAlgn="b"/>
                      <a:endParaRPr lang="en-US" sz="900" b="0" i="0" u="none" strike="noStrike">
                        <a:solidFill>
                          <a:srgbClr val="000000"/>
                        </a:solidFill>
                        <a:effectLst/>
                        <a:latin typeface="Calibri"/>
                      </a:endParaRPr>
                    </a:p>
                  </a:txBody>
                  <a:tcPr marL="6267" marR="6267" marT="6267" marB="0" anchor="b"/>
                </a:tc>
                <a:tc>
                  <a:txBody>
                    <a:bodyPr/>
                    <a:lstStyle/>
                    <a:p>
                      <a:pPr algn="l" fontAlgn="b"/>
                      <a:r>
                        <a:rPr lang="en-US" sz="1400" u="none" strike="noStrike" dirty="0">
                          <a:effectLst/>
                        </a:rPr>
                        <a:t> </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dirty="0" smtClean="0">
                          <a:effectLst/>
                        </a:rPr>
                        <a:t>FOUNDATION</a:t>
                      </a:r>
                    </a:p>
                    <a:p>
                      <a:pPr algn="ctr" fontAlgn="b"/>
                      <a:r>
                        <a:rPr lang="en-US" sz="1400" u="none" strike="noStrike" dirty="0" smtClean="0">
                          <a:effectLst/>
                        </a:rPr>
                        <a:t> </a:t>
                      </a:r>
                      <a:r>
                        <a:rPr lang="en-US" sz="1400" u="none" strike="noStrike" dirty="0">
                          <a:effectLst/>
                        </a:rPr>
                        <a:t>PROGRAM</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dirty="0">
                          <a:effectLst/>
                        </a:rPr>
                        <a:t>% </a:t>
                      </a:r>
                      <a:r>
                        <a:rPr lang="en-US" sz="1400" u="none" strike="noStrike" dirty="0" smtClean="0">
                          <a:effectLst/>
                        </a:rPr>
                        <a:t>OF</a:t>
                      </a:r>
                    </a:p>
                    <a:p>
                      <a:pPr algn="ctr" fontAlgn="b"/>
                      <a:r>
                        <a:rPr lang="en-US" sz="1400" u="none" strike="noStrike" dirty="0" smtClean="0">
                          <a:effectLst/>
                        </a:rPr>
                        <a:t> </a:t>
                      </a:r>
                      <a:r>
                        <a:rPr lang="en-US" sz="1400" u="none" strike="noStrike" dirty="0">
                          <a:effectLst/>
                        </a:rPr>
                        <a:t>TOTAL</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dirty="0">
                          <a:effectLst/>
                        </a:rPr>
                        <a:t>LOCAL MATCH </a:t>
                      </a:r>
                      <a:r>
                        <a:rPr lang="en-US" sz="1400" u="none" strike="noStrike" dirty="0" smtClean="0">
                          <a:effectLst/>
                        </a:rPr>
                        <a:t>– </a:t>
                      </a:r>
                    </a:p>
                    <a:p>
                      <a:pPr algn="ctr" fontAlgn="b"/>
                      <a:r>
                        <a:rPr lang="en-US" sz="1400" u="none" strike="noStrike" dirty="0" smtClean="0">
                          <a:effectLst/>
                        </a:rPr>
                        <a:t>10 </a:t>
                      </a:r>
                      <a:r>
                        <a:rPr lang="en-US" sz="1400" u="none" strike="noStrike" dirty="0">
                          <a:effectLst/>
                        </a:rPr>
                        <a:t>MILLS</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dirty="0">
                          <a:effectLst/>
                        </a:rPr>
                        <a:t>% </a:t>
                      </a:r>
                      <a:r>
                        <a:rPr lang="en-US" sz="1400" u="none" strike="noStrike" dirty="0" smtClean="0">
                          <a:effectLst/>
                        </a:rPr>
                        <a:t>OF</a:t>
                      </a:r>
                    </a:p>
                    <a:p>
                      <a:pPr algn="ctr" fontAlgn="b"/>
                      <a:r>
                        <a:rPr lang="en-US" sz="1400" u="none" strike="noStrike" dirty="0" smtClean="0">
                          <a:effectLst/>
                        </a:rPr>
                        <a:t> </a:t>
                      </a:r>
                      <a:r>
                        <a:rPr lang="en-US" sz="1400" u="none" strike="noStrike" dirty="0">
                          <a:effectLst/>
                        </a:rPr>
                        <a:t>TOTAL</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dirty="0" smtClean="0">
                          <a:effectLst/>
                        </a:rPr>
                        <a:t>TOTAL</a:t>
                      </a:r>
                    </a:p>
                    <a:p>
                      <a:pPr algn="ctr" fontAlgn="b"/>
                      <a:r>
                        <a:rPr lang="en-US" sz="1400" u="none" strike="noStrike" dirty="0" smtClean="0">
                          <a:effectLst/>
                        </a:rPr>
                        <a:t> FOUNDATION</a:t>
                      </a:r>
                    </a:p>
                    <a:p>
                      <a:pPr algn="ctr" fontAlgn="b"/>
                      <a:r>
                        <a:rPr lang="en-US" sz="1400" u="none" strike="noStrike" dirty="0" smtClean="0">
                          <a:effectLst/>
                        </a:rPr>
                        <a:t> </a:t>
                      </a:r>
                      <a:r>
                        <a:rPr lang="en-US" sz="1400" u="none" strike="noStrike" dirty="0">
                          <a:effectLst/>
                        </a:rPr>
                        <a:t>PGM.</a:t>
                      </a:r>
                      <a:endParaRPr lang="en-US" sz="1400" b="0" i="0" u="none" strike="noStrike" dirty="0">
                        <a:solidFill>
                          <a:srgbClr val="000000"/>
                        </a:solidFill>
                        <a:effectLst/>
                        <a:latin typeface="Calibri"/>
                      </a:endParaRPr>
                    </a:p>
                  </a:txBody>
                  <a:tcPr marL="6267" marR="6267" marT="6267" marB="0" anchor="b"/>
                </a:tc>
                <a:tc>
                  <a:txBody>
                    <a:bodyPr/>
                    <a:lstStyle/>
                    <a:p>
                      <a:pPr algn="l" fontAlgn="b"/>
                      <a:endParaRPr lang="en-US" sz="1400" b="0" i="0" u="none" strike="noStrike" dirty="0">
                        <a:solidFill>
                          <a:srgbClr val="000000"/>
                        </a:solidFill>
                        <a:effectLst/>
                        <a:latin typeface="Calibri"/>
                      </a:endParaRPr>
                    </a:p>
                  </a:txBody>
                  <a:tcPr marL="6267" marR="6267" marT="6267" marB="0" anchor="b"/>
                </a:tc>
              </a:tr>
              <a:tr h="605706">
                <a:tc>
                  <a:txBody>
                    <a:bodyPr/>
                    <a:lstStyle/>
                    <a:p>
                      <a:pPr algn="l" fontAlgn="b"/>
                      <a:endParaRPr lang="en-US" sz="9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dirty="0">
                          <a:effectLst/>
                        </a:rPr>
                        <a:t>FY2012</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a:effectLst/>
                        </a:rPr>
                        <a:t>       39,797,380.00 </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84%</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7,805,950.00 </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16%</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47,603,330.00 </a:t>
                      </a:r>
                      <a:endParaRPr lang="en-US" sz="1400" b="0" i="0" u="none" strike="noStrike">
                        <a:solidFill>
                          <a:srgbClr val="000000"/>
                        </a:solidFill>
                        <a:effectLst/>
                        <a:latin typeface="Calibri"/>
                      </a:endParaRPr>
                    </a:p>
                  </a:txBody>
                  <a:tcPr marL="6267" marR="6267" marT="6267" marB="0" anchor="b"/>
                </a:tc>
                <a:tc>
                  <a:txBody>
                    <a:bodyPr/>
                    <a:lstStyle/>
                    <a:p>
                      <a:pPr algn="l" fontAlgn="b"/>
                      <a:endParaRPr lang="en-US" sz="1400" b="0" i="0" u="none" strike="noStrike" dirty="0">
                        <a:solidFill>
                          <a:srgbClr val="000000"/>
                        </a:solidFill>
                        <a:effectLst/>
                        <a:latin typeface="Calibri"/>
                      </a:endParaRPr>
                    </a:p>
                  </a:txBody>
                  <a:tcPr marL="6267" marR="6267" marT="6267" marB="0" anchor="b"/>
                </a:tc>
              </a:tr>
              <a:tr h="605706">
                <a:tc>
                  <a:txBody>
                    <a:bodyPr/>
                    <a:lstStyle/>
                    <a:p>
                      <a:pPr algn="l" fontAlgn="b"/>
                      <a:endParaRPr lang="en-US" sz="9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dirty="0">
                          <a:effectLst/>
                        </a:rPr>
                        <a:t>FY2013</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dirty="0">
                          <a:effectLst/>
                        </a:rPr>
                        <a:t>       39,561,243.00 </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a:effectLst/>
                        </a:rPr>
                        <a:t>83%</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8,240,200.00 </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17%</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47,801,443.00 </a:t>
                      </a:r>
                      <a:endParaRPr lang="en-US" sz="1400" b="0" i="0" u="none" strike="noStrike">
                        <a:solidFill>
                          <a:srgbClr val="000000"/>
                        </a:solidFill>
                        <a:effectLst/>
                        <a:latin typeface="Calibri"/>
                      </a:endParaRPr>
                    </a:p>
                  </a:txBody>
                  <a:tcPr marL="6267" marR="6267" marT="6267" marB="0" anchor="b"/>
                </a:tc>
                <a:tc>
                  <a:txBody>
                    <a:bodyPr/>
                    <a:lstStyle/>
                    <a:p>
                      <a:pPr algn="l" fontAlgn="b"/>
                      <a:endParaRPr lang="en-US" sz="1400" b="0" i="0" u="none" strike="noStrike" dirty="0">
                        <a:solidFill>
                          <a:srgbClr val="000000"/>
                        </a:solidFill>
                        <a:effectLst/>
                        <a:latin typeface="Calibri"/>
                      </a:endParaRPr>
                    </a:p>
                  </a:txBody>
                  <a:tcPr marL="6267" marR="6267" marT="6267" marB="0" anchor="b"/>
                </a:tc>
              </a:tr>
              <a:tr h="605706">
                <a:tc>
                  <a:txBody>
                    <a:bodyPr/>
                    <a:lstStyle/>
                    <a:p>
                      <a:pPr algn="l" fontAlgn="b"/>
                      <a:endParaRPr lang="en-US" sz="9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FY2014</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40,390,081.00 </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dirty="0">
                          <a:effectLst/>
                        </a:rPr>
                        <a:t>83%</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dirty="0">
                          <a:effectLst/>
                        </a:rPr>
                        <a:t>         8,290,790.00 </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dirty="0">
                          <a:effectLst/>
                        </a:rPr>
                        <a:t>17%</a:t>
                      </a:r>
                      <a:endParaRPr lang="en-US" sz="1400" b="0" i="0" u="none" strike="noStrike" dirty="0">
                        <a:solidFill>
                          <a:srgbClr val="000000"/>
                        </a:solidFill>
                        <a:effectLst/>
                        <a:latin typeface="Calibri"/>
                      </a:endParaRPr>
                    </a:p>
                  </a:txBody>
                  <a:tcPr marL="6267" marR="6267" marT="6267" marB="0" anchor="b"/>
                </a:tc>
                <a:tc>
                  <a:txBody>
                    <a:bodyPr/>
                    <a:lstStyle/>
                    <a:p>
                      <a:pPr algn="ctr" fontAlgn="b"/>
                      <a:r>
                        <a:rPr lang="en-US" sz="1400" u="none" strike="noStrike" dirty="0">
                          <a:effectLst/>
                        </a:rPr>
                        <a:t>       48,680,871.00 </a:t>
                      </a:r>
                      <a:endParaRPr lang="en-US" sz="1400" b="0" i="0" u="none" strike="noStrike" dirty="0">
                        <a:solidFill>
                          <a:srgbClr val="000000"/>
                        </a:solidFill>
                        <a:effectLst/>
                        <a:latin typeface="Calibri"/>
                      </a:endParaRPr>
                    </a:p>
                  </a:txBody>
                  <a:tcPr marL="6267" marR="6267" marT="6267" marB="0" anchor="b"/>
                </a:tc>
                <a:tc>
                  <a:txBody>
                    <a:bodyPr/>
                    <a:lstStyle/>
                    <a:p>
                      <a:pPr algn="l" fontAlgn="b"/>
                      <a:endParaRPr lang="en-US" sz="1400" b="0" i="0" u="none" strike="noStrike" dirty="0">
                        <a:solidFill>
                          <a:srgbClr val="000000"/>
                        </a:solidFill>
                        <a:effectLst/>
                        <a:latin typeface="Calibri"/>
                      </a:endParaRPr>
                    </a:p>
                  </a:txBody>
                  <a:tcPr marL="6267" marR="6267" marT="6267" marB="0" anchor="b"/>
                </a:tc>
              </a:tr>
              <a:tr h="605706">
                <a:tc>
                  <a:txBody>
                    <a:bodyPr/>
                    <a:lstStyle/>
                    <a:p>
                      <a:pPr algn="l" fontAlgn="b"/>
                      <a:endParaRPr lang="en-US" sz="9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FY2015</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41,931,450.00 </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84%</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8,000,790.00 </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16%</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dirty="0">
                          <a:effectLst/>
                        </a:rPr>
                        <a:t>       49,932,240.00 </a:t>
                      </a:r>
                      <a:endParaRPr lang="en-US" sz="1400" b="0" i="0" u="none" strike="noStrike" dirty="0">
                        <a:solidFill>
                          <a:srgbClr val="000000"/>
                        </a:solidFill>
                        <a:effectLst/>
                        <a:latin typeface="Calibri"/>
                      </a:endParaRPr>
                    </a:p>
                  </a:txBody>
                  <a:tcPr marL="6267" marR="6267" marT="6267" marB="0" anchor="b"/>
                </a:tc>
                <a:tc>
                  <a:txBody>
                    <a:bodyPr/>
                    <a:lstStyle/>
                    <a:p>
                      <a:pPr algn="l" fontAlgn="b"/>
                      <a:endParaRPr lang="en-US" sz="1400" b="0" i="0" u="none" strike="noStrike" dirty="0">
                        <a:solidFill>
                          <a:srgbClr val="000000"/>
                        </a:solidFill>
                        <a:effectLst/>
                        <a:latin typeface="Calibri"/>
                      </a:endParaRPr>
                    </a:p>
                  </a:txBody>
                  <a:tcPr marL="6267" marR="6267" marT="6267" marB="0" anchor="b"/>
                </a:tc>
              </a:tr>
              <a:tr h="605706">
                <a:tc>
                  <a:txBody>
                    <a:bodyPr/>
                    <a:lstStyle/>
                    <a:p>
                      <a:pPr algn="l" fontAlgn="b"/>
                      <a:endParaRPr lang="en-US" sz="9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FY2016</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42,980,642.00 </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84%</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8,084,560.00 </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16%</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dirty="0">
                          <a:effectLst/>
                        </a:rPr>
                        <a:t>       51,065,202.00 </a:t>
                      </a:r>
                      <a:endParaRPr lang="en-US" sz="1400" b="0" i="0" u="none" strike="noStrike" dirty="0">
                        <a:solidFill>
                          <a:srgbClr val="000000"/>
                        </a:solidFill>
                        <a:effectLst/>
                        <a:latin typeface="Calibri"/>
                      </a:endParaRPr>
                    </a:p>
                  </a:txBody>
                  <a:tcPr marL="6267" marR="6267" marT="6267" marB="0" anchor="b"/>
                </a:tc>
                <a:tc>
                  <a:txBody>
                    <a:bodyPr/>
                    <a:lstStyle/>
                    <a:p>
                      <a:pPr algn="l" fontAlgn="b"/>
                      <a:endParaRPr lang="en-US" sz="1400" b="0" i="0" u="none" strike="noStrike" dirty="0">
                        <a:solidFill>
                          <a:srgbClr val="000000"/>
                        </a:solidFill>
                        <a:effectLst/>
                        <a:latin typeface="Calibri"/>
                      </a:endParaRPr>
                    </a:p>
                  </a:txBody>
                  <a:tcPr marL="6267" marR="6267" marT="6267" marB="0" anchor="b"/>
                </a:tc>
              </a:tr>
              <a:tr h="605706">
                <a:tc>
                  <a:txBody>
                    <a:bodyPr/>
                    <a:lstStyle/>
                    <a:p>
                      <a:pPr algn="l" fontAlgn="b"/>
                      <a:endParaRPr lang="en-US" sz="9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FY2017</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45,383,468.00 </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85%</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         7,929,310.00 </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a:effectLst/>
                        </a:rPr>
                        <a:t>15%</a:t>
                      </a:r>
                      <a:endParaRPr lang="en-US" sz="1400" b="0" i="0" u="none" strike="noStrike">
                        <a:solidFill>
                          <a:srgbClr val="000000"/>
                        </a:solidFill>
                        <a:effectLst/>
                        <a:latin typeface="Calibri"/>
                      </a:endParaRPr>
                    </a:p>
                  </a:txBody>
                  <a:tcPr marL="6267" marR="6267" marT="6267" marB="0" anchor="b"/>
                </a:tc>
                <a:tc>
                  <a:txBody>
                    <a:bodyPr/>
                    <a:lstStyle/>
                    <a:p>
                      <a:pPr algn="ctr" fontAlgn="b"/>
                      <a:r>
                        <a:rPr lang="en-US" sz="1400" u="none" strike="noStrike" dirty="0">
                          <a:effectLst/>
                        </a:rPr>
                        <a:t>       53,312,778.00 </a:t>
                      </a:r>
                      <a:endParaRPr lang="en-US" sz="1400" b="0" i="0" u="none" strike="noStrike" dirty="0">
                        <a:solidFill>
                          <a:srgbClr val="000000"/>
                        </a:solidFill>
                        <a:effectLst/>
                        <a:latin typeface="Calibri"/>
                      </a:endParaRPr>
                    </a:p>
                  </a:txBody>
                  <a:tcPr marL="6267" marR="6267" marT="6267" marB="0" anchor="b"/>
                </a:tc>
                <a:tc>
                  <a:txBody>
                    <a:bodyPr/>
                    <a:lstStyle/>
                    <a:p>
                      <a:pPr algn="l" fontAlgn="b"/>
                      <a:endParaRPr lang="en-US" sz="1400" b="0" i="0" u="none" strike="noStrike" dirty="0">
                        <a:solidFill>
                          <a:srgbClr val="000000"/>
                        </a:solidFill>
                        <a:effectLst/>
                        <a:latin typeface="Calibri"/>
                      </a:endParaRPr>
                    </a:p>
                  </a:txBody>
                  <a:tcPr marL="6267" marR="6267" marT="6267" marB="0" anchor="b"/>
                </a:tc>
              </a:tr>
            </a:tbl>
          </a:graphicData>
        </a:graphic>
      </p:graphicFrame>
    </p:spTree>
    <p:extLst>
      <p:ext uri="{BB962C8B-B14F-4D97-AF65-F5344CB8AC3E}">
        <p14:creationId xmlns:p14="http://schemas.microsoft.com/office/powerpoint/2010/main" val="17114074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400" dirty="0" smtClean="0"/>
              <a:t>History of other sources of revenues – </a:t>
            </a:r>
            <a:br>
              <a:rPr lang="en-US" sz="2400" dirty="0" smtClean="0"/>
            </a:br>
            <a:r>
              <a:rPr lang="en-US" sz="2400" dirty="0" smtClean="0"/>
              <a:t>fy2012 – fy2017</a:t>
            </a:r>
            <a:br>
              <a:rPr lang="en-US" sz="2400" dirty="0" smtClean="0"/>
            </a:br>
            <a:endParaRPr lang="en-US" sz="2400" dirty="0"/>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1940594014"/>
              </p:ext>
            </p:extLst>
          </p:nvPr>
        </p:nvGraphicFramePr>
        <p:xfrm>
          <a:off x="457201" y="1447800"/>
          <a:ext cx="8305800" cy="5029199"/>
        </p:xfrm>
        <a:graphic>
          <a:graphicData uri="http://schemas.openxmlformats.org/drawingml/2006/table">
            <a:tbl>
              <a:tblPr/>
              <a:tblGrid>
                <a:gridCol w="304284"/>
                <a:gridCol w="2006014"/>
                <a:gridCol w="957928"/>
                <a:gridCol w="957928"/>
                <a:gridCol w="957928"/>
                <a:gridCol w="957928"/>
                <a:gridCol w="957928"/>
                <a:gridCol w="957928"/>
                <a:gridCol w="247934"/>
              </a:tblGrid>
              <a:tr h="512927">
                <a:tc>
                  <a:txBody>
                    <a:bodyPr/>
                    <a:lstStyle/>
                    <a:p>
                      <a:pPr algn="l" fontAlgn="b"/>
                      <a:endParaRPr lang="en-US" sz="900" b="0" i="0" u="none" strike="noStrike" dirty="0">
                        <a:solidFill>
                          <a:srgbClr val="000000"/>
                        </a:solidFill>
                        <a:effectLst/>
                        <a:latin typeface="Calibri"/>
                      </a:endParaRPr>
                    </a:p>
                  </a:txBody>
                  <a:tcPr marL="6079" marR="6079" marT="6079"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a:endParaRPr>
                    </a:p>
                  </a:txBody>
                  <a:tcPr marL="6079" marR="6079" marT="60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FY2012</a:t>
                      </a:r>
                    </a:p>
                  </a:txBody>
                  <a:tcPr marL="6079" marR="6079" marT="60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FY2013</a:t>
                      </a:r>
                    </a:p>
                  </a:txBody>
                  <a:tcPr marL="6079" marR="6079" marT="60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FY2014</a:t>
                      </a:r>
                    </a:p>
                  </a:txBody>
                  <a:tcPr marL="6079" marR="6079" marT="60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FY2015</a:t>
                      </a:r>
                    </a:p>
                  </a:txBody>
                  <a:tcPr marL="6079" marR="6079" marT="60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FY2016</a:t>
                      </a:r>
                    </a:p>
                  </a:txBody>
                  <a:tcPr marL="6079" marR="6079" marT="60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FY2017</a:t>
                      </a:r>
                    </a:p>
                  </a:txBody>
                  <a:tcPr marL="6079" marR="6079" marT="60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6079" marR="6079" marT="6079" marB="0" anchor="b">
                    <a:lnL>
                      <a:noFill/>
                    </a:lnL>
                    <a:lnR>
                      <a:noFill/>
                    </a:lnR>
                    <a:lnT>
                      <a:noFill/>
                    </a:lnT>
                    <a:lnB>
                      <a:noFill/>
                    </a:lnB>
                  </a:tcPr>
                </a:tc>
              </a:tr>
              <a:tr h="512927">
                <a:tc>
                  <a:txBody>
                    <a:bodyPr/>
                    <a:lstStyle/>
                    <a:p>
                      <a:pPr algn="l" fontAlgn="b"/>
                      <a:endParaRPr lang="en-US" sz="900" b="0" i="0" u="none" strike="noStrike">
                        <a:solidFill>
                          <a:srgbClr val="000000"/>
                        </a:solidFill>
                        <a:effectLst/>
                        <a:latin typeface="Calibri"/>
                      </a:endParaRPr>
                    </a:p>
                  </a:txBody>
                  <a:tcPr marL="6079" marR="6079" marT="607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dirty="0">
                          <a:solidFill>
                            <a:srgbClr val="000000"/>
                          </a:solidFill>
                          <a:effectLst/>
                          <a:latin typeface="Calibri"/>
                        </a:rPr>
                        <a:t>4.5 MILL COUNTY WIDE PROPERTY TAX</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3,763,526.20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3,669,387.56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3,828,672.73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3,770,217.28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3,867,329.54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3,980,590.16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6079" marR="6079" marT="6079" marB="0" anchor="b">
                    <a:lnL w="12700" cap="flat" cmpd="sng" algn="ctr">
                      <a:solidFill>
                        <a:srgbClr val="000000"/>
                      </a:solidFill>
                      <a:prstDash val="solid"/>
                      <a:round/>
                      <a:headEnd type="none" w="med" len="med"/>
                      <a:tailEnd type="none" w="med" len="med"/>
                    </a:lnL>
                    <a:lnR>
                      <a:noFill/>
                    </a:lnR>
                    <a:lnT>
                      <a:noFill/>
                    </a:lnT>
                    <a:lnB>
                      <a:noFill/>
                    </a:lnB>
                  </a:tcPr>
                </a:tc>
              </a:tr>
              <a:tr h="512927">
                <a:tc>
                  <a:txBody>
                    <a:bodyPr/>
                    <a:lstStyle/>
                    <a:p>
                      <a:pPr algn="l" fontAlgn="b"/>
                      <a:endParaRPr lang="en-US" sz="900" b="0" i="0" u="none" strike="noStrike">
                        <a:solidFill>
                          <a:srgbClr val="000000"/>
                        </a:solidFill>
                        <a:effectLst/>
                        <a:latin typeface="Calibri"/>
                      </a:endParaRPr>
                    </a:p>
                  </a:txBody>
                  <a:tcPr marL="6079" marR="6079" marT="607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dirty="0">
                          <a:solidFill>
                            <a:srgbClr val="000000"/>
                          </a:solidFill>
                          <a:effectLst/>
                          <a:latin typeface="Calibri"/>
                        </a:rPr>
                        <a:t>COUNTYWIDE SALES TAX</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5,934,815.33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5,893,552.92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6,001,821.43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6,329,082.83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6,734,853.96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6,970,246.25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6079" marR="6079" marT="6079" marB="0" anchor="b">
                    <a:lnL w="12700" cap="flat" cmpd="sng" algn="ctr">
                      <a:solidFill>
                        <a:srgbClr val="000000"/>
                      </a:solidFill>
                      <a:prstDash val="solid"/>
                      <a:round/>
                      <a:headEnd type="none" w="med" len="med"/>
                      <a:tailEnd type="none" w="med" len="med"/>
                    </a:lnL>
                    <a:lnR>
                      <a:noFill/>
                    </a:lnR>
                    <a:lnT>
                      <a:noFill/>
                    </a:lnT>
                    <a:lnB>
                      <a:noFill/>
                    </a:lnB>
                  </a:tcPr>
                </a:tc>
              </a:tr>
              <a:tr h="512927">
                <a:tc>
                  <a:txBody>
                    <a:bodyPr/>
                    <a:lstStyle/>
                    <a:p>
                      <a:pPr algn="l" fontAlgn="b"/>
                      <a:endParaRPr lang="en-US" sz="900" b="0" i="0" u="none" strike="noStrike">
                        <a:solidFill>
                          <a:srgbClr val="000000"/>
                        </a:solidFill>
                        <a:effectLst/>
                        <a:latin typeface="Calibri"/>
                      </a:endParaRPr>
                    </a:p>
                  </a:txBody>
                  <a:tcPr marL="6079" marR="6079" marT="607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a:solidFill>
                            <a:srgbClr val="000000"/>
                          </a:solidFill>
                          <a:effectLst/>
                          <a:latin typeface="Calibri"/>
                        </a:rPr>
                        <a:t>3.5 MILL DISTRICT PROPERTY TAX</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2,901,775.49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2,800,276.12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2,829,594.31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2,813,602.26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2,880,852.75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2,982,357.58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6079" marR="6079" marT="6079" marB="0" anchor="b">
                    <a:lnL w="12700" cap="flat" cmpd="sng" algn="ctr">
                      <a:solidFill>
                        <a:srgbClr val="000000"/>
                      </a:solidFill>
                      <a:prstDash val="solid"/>
                      <a:round/>
                      <a:headEnd type="none" w="med" len="med"/>
                      <a:tailEnd type="none" w="med" len="med"/>
                    </a:lnL>
                    <a:lnR>
                      <a:noFill/>
                    </a:lnR>
                    <a:lnT>
                      <a:noFill/>
                    </a:lnT>
                    <a:lnB>
                      <a:noFill/>
                    </a:lnB>
                  </a:tcPr>
                </a:tc>
              </a:tr>
              <a:tr h="512927">
                <a:tc>
                  <a:txBody>
                    <a:bodyPr/>
                    <a:lstStyle/>
                    <a:p>
                      <a:pPr algn="l" fontAlgn="b"/>
                      <a:endParaRPr lang="en-US" sz="900" b="0" i="0" u="none" strike="noStrike">
                        <a:solidFill>
                          <a:srgbClr val="000000"/>
                        </a:solidFill>
                        <a:effectLst/>
                        <a:latin typeface="Calibri"/>
                      </a:endParaRPr>
                    </a:p>
                  </a:txBody>
                  <a:tcPr marL="6079" marR="6079" marT="607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a:solidFill>
                            <a:srgbClr val="000000"/>
                          </a:solidFill>
                          <a:effectLst/>
                          <a:latin typeface="Calibri"/>
                        </a:rPr>
                        <a:t>2.0 MILL SPECIAL DISTRICT PROPERTY TAX</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1,960,388.55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1,693,571.16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1,731,792.75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1,701,605.70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1,725,014.25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1,802,062.18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6079" marR="6079" marT="6079" marB="0" anchor="b">
                    <a:lnL w="12700" cap="flat" cmpd="sng" algn="ctr">
                      <a:solidFill>
                        <a:srgbClr val="000000"/>
                      </a:solidFill>
                      <a:prstDash val="solid"/>
                      <a:round/>
                      <a:headEnd type="none" w="med" len="med"/>
                      <a:tailEnd type="none" w="med" len="med"/>
                    </a:lnL>
                    <a:lnR>
                      <a:noFill/>
                    </a:lnR>
                    <a:lnT>
                      <a:noFill/>
                    </a:lnT>
                    <a:lnB>
                      <a:noFill/>
                    </a:lnB>
                  </a:tcPr>
                </a:tc>
              </a:tr>
              <a:tr h="512927">
                <a:tc>
                  <a:txBody>
                    <a:bodyPr/>
                    <a:lstStyle/>
                    <a:p>
                      <a:pPr algn="l" fontAlgn="b"/>
                      <a:endParaRPr lang="en-US" sz="900" b="0" i="0" u="none" strike="noStrike">
                        <a:solidFill>
                          <a:srgbClr val="000000"/>
                        </a:solidFill>
                        <a:effectLst/>
                        <a:latin typeface="Calibri"/>
                      </a:endParaRPr>
                    </a:p>
                  </a:txBody>
                  <a:tcPr marL="6079" marR="6079" marT="607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a:solidFill>
                            <a:srgbClr val="000000"/>
                          </a:solidFill>
                          <a:effectLst/>
                          <a:latin typeface="Calibri"/>
                        </a:rPr>
                        <a:t>CITY OF DOTHAN ALLOCATION</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3,738,286.00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3,738,286.00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3,738,369.50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3,738,286.00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3,738,286.00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3,738,286.00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6079" marR="6079" marT="6079" marB="0" anchor="b">
                    <a:lnL w="12700" cap="flat" cmpd="sng" algn="ctr">
                      <a:solidFill>
                        <a:srgbClr val="000000"/>
                      </a:solidFill>
                      <a:prstDash val="solid"/>
                      <a:round/>
                      <a:headEnd type="none" w="med" len="med"/>
                      <a:tailEnd type="none" w="med" len="med"/>
                    </a:lnL>
                    <a:lnR>
                      <a:noFill/>
                    </a:lnR>
                    <a:lnT>
                      <a:noFill/>
                    </a:lnT>
                    <a:lnB>
                      <a:noFill/>
                    </a:lnB>
                  </a:tcPr>
                </a:tc>
              </a:tr>
              <a:tr h="512927">
                <a:tc>
                  <a:txBody>
                    <a:bodyPr/>
                    <a:lstStyle/>
                    <a:p>
                      <a:pPr algn="l" fontAlgn="b"/>
                      <a:endParaRPr lang="en-US" sz="900" b="0" i="0" u="none" strike="noStrike">
                        <a:solidFill>
                          <a:srgbClr val="000000"/>
                        </a:solidFill>
                        <a:effectLst/>
                        <a:latin typeface="Calibri"/>
                      </a:endParaRPr>
                    </a:p>
                  </a:txBody>
                  <a:tcPr marL="6079" marR="6079" marT="607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a:solidFill>
                            <a:srgbClr val="000000"/>
                          </a:solidFill>
                          <a:effectLst/>
                          <a:latin typeface="Calibri"/>
                        </a:rPr>
                        <a:t>OTHER DISTRICT AD VALOREM MILL</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193,594.30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149,105.32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140,143.74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153,331.63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166,410.88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179,810.98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6079" marR="6079" marT="6079" marB="0" anchor="b">
                    <a:lnL w="12700" cap="flat" cmpd="sng" algn="ctr">
                      <a:solidFill>
                        <a:srgbClr val="000000"/>
                      </a:solidFill>
                      <a:prstDash val="solid"/>
                      <a:round/>
                      <a:headEnd type="none" w="med" len="med"/>
                      <a:tailEnd type="none" w="med" len="med"/>
                    </a:lnL>
                    <a:lnR>
                      <a:noFill/>
                    </a:lnR>
                    <a:lnT>
                      <a:noFill/>
                    </a:lnT>
                    <a:lnB>
                      <a:noFill/>
                    </a:lnB>
                  </a:tcPr>
                </a:tc>
              </a:tr>
              <a:tr h="946299">
                <a:tc>
                  <a:txBody>
                    <a:bodyPr/>
                    <a:lstStyle/>
                    <a:p>
                      <a:pPr algn="l" fontAlgn="b"/>
                      <a:endParaRPr lang="en-US" sz="900" b="0" i="0" u="none" strike="noStrike">
                        <a:solidFill>
                          <a:srgbClr val="000000"/>
                        </a:solidFill>
                        <a:effectLst/>
                        <a:latin typeface="Calibri"/>
                      </a:endParaRPr>
                    </a:p>
                  </a:txBody>
                  <a:tcPr marL="6079" marR="6079" marT="607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0" i="0" u="none" strike="noStrike">
                          <a:solidFill>
                            <a:srgbClr val="000000"/>
                          </a:solidFill>
                          <a:effectLst/>
                          <a:latin typeface="Calibri"/>
                        </a:rPr>
                        <a:t>MEDICAID ADM OUTREACH PROGRAM</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288,743.40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168,127.94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499,031.68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388,613.24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            289,596.07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            340,040.62 </a:t>
                      </a:r>
                    </a:p>
                  </a:txBody>
                  <a:tcPr marL="6079" marR="6079" marT="60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6079" marR="6079" marT="6079" marB="0" anchor="b">
                    <a:lnL w="12700" cap="flat" cmpd="sng" algn="ctr">
                      <a:solidFill>
                        <a:srgbClr val="000000"/>
                      </a:solidFill>
                      <a:prstDash val="solid"/>
                      <a:round/>
                      <a:headEnd type="none" w="med" len="med"/>
                      <a:tailEnd type="none" w="med" len="med"/>
                    </a:lnL>
                    <a:lnR>
                      <a:noFill/>
                    </a:lnR>
                    <a:lnT>
                      <a:noFill/>
                    </a:lnT>
                    <a:lnB>
                      <a:noFill/>
                    </a:lnB>
                  </a:tcPr>
                </a:tc>
              </a:tr>
              <a:tr h="492411">
                <a:tc>
                  <a:txBody>
                    <a:bodyPr/>
                    <a:lstStyle/>
                    <a:p>
                      <a:pPr algn="l" fontAlgn="b"/>
                      <a:endParaRPr lang="en-US" sz="900" b="0" i="0" u="none" strike="noStrike">
                        <a:solidFill>
                          <a:srgbClr val="000000"/>
                        </a:solidFill>
                        <a:effectLst/>
                        <a:latin typeface="Calibri"/>
                      </a:endParaRPr>
                    </a:p>
                  </a:txBody>
                  <a:tcPr marL="6079" marR="6079" marT="6079"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6079" marR="6079" marT="60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6079" marR="6079" marT="60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6079" marR="6079" marT="60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6079" marR="6079" marT="60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6079" marR="6079" marT="60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6079" marR="6079" marT="60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a:endParaRPr>
                    </a:p>
                  </a:txBody>
                  <a:tcPr marL="6079" marR="6079" marT="60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a:endParaRPr>
                    </a:p>
                  </a:txBody>
                  <a:tcPr marL="6079" marR="6079" marT="6079" marB="0" anchor="b">
                    <a:lnL>
                      <a:noFill/>
                    </a:lnL>
                    <a:lnR>
                      <a:noFill/>
                    </a:lnR>
                    <a:lnT>
                      <a:noFill/>
                    </a:lnT>
                    <a:lnB>
                      <a:noFill/>
                    </a:lnB>
                  </a:tcPr>
                </a:tc>
              </a:tr>
            </a:tbl>
          </a:graphicData>
        </a:graphic>
      </p:graphicFrame>
      <p:sp>
        <p:nvSpPr>
          <p:cNvPr id="10" name="Slide Number Placeholder 9"/>
          <p:cNvSpPr>
            <a:spLocks noGrp="1"/>
          </p:cNvSpPr>
          <p:nvPr>
            <p:ph type="sldNum" sz="quarter" idx="15"/>
          </p:nvPr>
        </p:nvSpPr>
        <p:spPr/>
        <p:txBody>
          <a:bodyPr/>
          <a:lstStyle/>
          <a:p>
            <a:fld id="{F2BA91C9-E8EA-4920-873D-5A9751494B62}" type="slidenum">
              <a:rPr lang="en-US" smtClean="0"/>
              <a:t>3</a:t>
            </a:fld>
            <a:endParaRPr lang="en-US"/>
          </a:p>
        </p:txBody>
      </p:sp>
    </p:spTree>
    <p:extLst>
      <p:ext uri="{BB962C8B-B14F-4D97-AF65-F5344CB8AC3E}">
        <p14:creationId xmlns:p14="http://schemas.microsoft.com/office/powerpoint/2010/main" val="1249322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153400" cy="2620962"/>
          </a:xfrm>
        </p:spPr>
        <p:txBody>
          <a:bodyPr/>
          <a:lstStyle/>
          <a:p>
            <a:endParaRPr lang="en-US" dirty="0"/>
          </a:p>
        </p:txBody>
      </p:sp>
      <p:graphicFrame>
        <p:nvGraphicFramePr>
          <p:cNvPr id="7" name="Chart 6"/>
          <p:cNvGraphicFramePr>
            <a:graphicFrameLocks/>
          </p:cNvGraphicFramePr>
          <p:nvPr>
            <p:extLst>
              <p:ext uri="{D42A27DB-BD31-4B8C-83A1-F6EECF244321}">
                <p14:modId xmlns:p14="http://schemas.microsoft.com/office/powerpoint/2010/main" val="539120333"/>
              </p:ext>
            </p:extLst>
          </p:nvPr>
        </p:nvGraphicFramePr>
        <p:xfrm>
          <a:off x="304800" y="457200"/>
          <a:ext cx="8153400" cy="6019800"/>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p:cNvSpPr>
            <a:spLocks noGrp="1"/>
          </p:cNvSpPr>
          <p:nvPr>
            <p:ph sz="quarter" idx="1"/>
          </p:nvPr>
        </p:nvSpPr>
        <p:spPr/>
        <p:txBody>
          <a:bodyPr/>
          <a:lstStyle/>
          <a:p>
            <a:endParaRPr lang="en-US" dirty="0"/>
          </a:p>
        </p:txBody>
      </p:sp>
      <p:sp>
        <p:nvSpPr>
          <p:cNvPr id="4" name="Slide Number Placeholder 3"/>
          <p:cNvSpPr>
            <a:spLocks noGrp="1"/>
          </p:cNvSpPr>
          <p:nvPr>
            <p:ph type="sldNum" sz="quarter" idx="15"/>
          </p:nvPr>
        </p:nvSpPr>
        <p:spPr/>
        <p:txBody>
          <a:bodyPr/>
          <a:lstStyle/>
          <a:p>
            <a:fld id="{F2BA91C9-E8EA-4920-873D-5A9751494B62}" type="slidenum">
              <a:rPr lang="en-US" smtClean="0"/>
              <a:t>4</a:t>
            </a:fld>
            <a:endParaRPr lang="en-US"/>
          </a:p>
        </p:txBody>
      </p:sp>
    </p:spTree>
    <p:extLst>
      <p:ext uri="{BB962C8B-B14F-4D97-AF65-F5344CB8AC3E}">
        <p14:creationId xmlns:p14="http://schemas.microsoft.com/office/powerpoint/2010/main" val="952341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pPr algn="ctr"/>
            <a:r>
              <a:rPr lang="en-US" sz="2400" dirty="0" smtClean="0"/>
              <a:t>Expenditures outweigh revenue in a number of key areas - </a:t>
            </a:r>
            <a:endParaRPr lang="en-US" sz="2400"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737930780"/>
              </p:ext>
            </p:extLst>
          </p:nvPr>
        </p:nvGraphicFramePr>
        <p:xfrm>
          <a:off x="381000" y="1447797"/>
          <a:ext cx="8153400" cy="4543273"/>
        </p:xfrm>
        <a:graphic>
          <a:graphicData uri="http://schemas.openxmlformats.org/drawingml/2006/table">
            <a:tbl>
              <a:tblPr/>
              <a:tblGrid>
                <a:gridCol w="549421"/>
                <a:gridCol w="2087797"/>
                <a:gridCol w="1648262"/>
                <a:gridCol w="1516400"/>
                <a:gridCol w="1736169"/>
                <a:gridCol w="615351"/>
              </a:tblGrid>
              <a:tr h="685803">
                <a:tc>
                  <a:txBody>
                    <a:bodyPr/>
                    <a:lstStyle/>
                    <a:p>
                      <a:pPr algn="l" fontAlgn="b"/>
                      <a:endParaRPr lang="en-US" sz="11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Revenue</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Total Costs</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Difference/   Local Funds</a:t>
                      </a: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r>
              <a:tr h="384398">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7620" marR="7620" marT="7620" marB="0" anchor="b">
                    <a:lnL>
                      <a:noFill/>
                    </a:lnL>
                    <a:lnR>
                      <a:noFill/>
                    </a:lnR>
                    <a:lnT>
                      <a:noFill/>
                    </a:lnT>
                    <a:lnB>
                      <a:noFill/>
                    </a:lnB>
                  </a:tcPr>
                </a:tc>
              </a:tr>
              <a:tr h="149002">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r>
                        <a:rPr lang="en-US" sz="1400" b="0" i="0" u="none" strike="noStrike" dirty="0">
                          <a:solidFill>
                            <a:srgbClr val="000000"/>
                          </a:solidFill>
                          <a:effectLst/>
                          <a:latin typeface="Calibri"/>
                        </a:rPr>
                        <a:t>Transportation</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2,659,310.00 </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4,104,552.54 </a:t>
                      </a:r>
                      <a:r>
                        <a:rPr lang="en-US" sz="1400" b="0" i="0" u="none" strike="noStrike" dirty="0" smtClean="0">
                          <a:solidFill>
                            <a:srgbClr val="000000"/>
                          </a:solidFill>
                          <a:effectLst/>
                          <a:latin typeface="Calibri"/>
                        </a:rPr>
                        <a:t>*</a:t>
                      </a:r>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dirty="0">
                          <a:solidFill>
                            <a:srgbClr val="FF0000"/>
                          </a:solidFill>
                          <a:effectLst/>
                          <a:latin typeface="Calibri"/>
                        </a:rPr>
                        <a:t>(1,445,242.54)</a:t>
                      </a: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r>
              <a:tr h="384398">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r>
              <a:tr h="77024">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r>
                        <a:rPr lang="en-US" sz="1400" b="0" i="0" u="none" strike="noStrike" dirty="0">
                          <a:solidFill>
                            <a:srgbClr val="000000"/>
                          </a:solidFill>
                          <a:effectLst/>
                          <a:latin typeface="Calibri"/>
                        </a:rPr>
                        <a:t>IDEA - Special Ed.</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2,337,616.87 </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10,069,637.14 </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FF0000"/>
                          </a:solidFill>
                          <a:effectLst/>
                          <a:latin typeface="Calibri"/>
                        </a:rPr>
                        <a:t>(7,732,020.27)</a:t>
                      </a: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r>
              <a:tr h="384398">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dirty="0">
                        <a:solidFill>
                          <a:srgbClr val="FF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r>
              <a:tr h="0">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r>
                        <a:rPr lang="en-US" sz="1400" b="0" i="0" u="none" strike="noStrike" dirty="0">
                          <a:solidFill>
                            <a:srgbClr val="000000"/>
                          </a:solidFill>
                          <a:effectLst/>
                          <a:latin typeface="Calibri"/>
                        </a:rPr>
                        <a:t>Nursing</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343,767.00 </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691,924.33 </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FF0000"/>
                          </a:solidFill>
                          <a:effectLst/>
                          <a:latin typeface="Calibri"/>
                        </a:rPr>
                        <a:t>(348,157.33)</a:t>
                      </a: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r>
              <a:tr h="384398">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dirty="0">
                        <a:solidFill>
                          <a:srgbClr val="FF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r>
              <a:tr h="161668">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r>
                        <a:rPr lang="en-US" sz="1400" b="0" i="0" u="none" strike="noStrike" dirty="0">
                          <a:solidFill>
                            <a:srgbClr val="000000"/>
                          </a:solidFill>
                          <a:effectLst/>
                          <a:latin typeface="Calibri"/>
                        </a:rPr>
                        <a:t>Maintenance</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0.00 </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1,674,366.35 </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FF0000"/>
                          </a:solidFill>
                          <a:effectLst/>
                          <a:latin typeface="Calibri"/>
                        </a:rPr>
                        <a:t>(1,674,366.35)</a:t>
                      </a: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r>
              <a:tr h="384398">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dirty="0">
                        <a:solidFill>
                          <a:srgbClr val="FF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r>
              <a:tr h="0">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r>
                        <a:rPr lang="en-US" sz="1400" b="0" i="0" u="none" strike="noStrike" dirty="0">
                          <a:solidFill>
                            <a:srgbClr val="000000"/>
                          </a:solidFill>
                          <a:effectLst/>
                          <a:latin typeface="Calibri"/>
                        </a:rPr>
                        <a:t>Salaries(Foundation)</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53,312,778.00</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58,834,744.22 </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FF0000"/>
                          </a:solidFill>
                          <a:effectLst/>
                          <a:latin typeface="Calibri"/>
                        </a:rPr>
                        <a:t>(5,521,966.22</a:t>
                      </a:r>
                      <a:r>
                        <a:rPr lang="en-US" sz="1400" b="0" i="0" u="none" strike="noStrike" dirty="0" smtClean="0">
                          <a:solidFill>
                            <a:srgbClr val="FF0000"/>
                          </a:solidFill>
                          <a:effectLst/>
                          <a:latin typeface="Calibri"/>
                        </a:rPr>
                        <a:t>)</a:t>
                      </a:r>
                      <a:endParaRPr lang="en-US" sz="1400" b="0" i="0" u="none" strike="noStrike" dirty="0">
                        <a:solidFill>
                          <a:srgbClr val="FF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r>
              <a:tr h="400413">
                <a:tc>
                  <a:txBody>
                    <a:bodyPr/>
                    <a:lstStyle/>
                    <a:p>
                      <a:pPr algn="l" fontAlgn="b"/>
                      <a:endParaRPr lang="en-US" sz="11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marL="285750" indent="-285750" algn="l" fontAlgn="b">
                        <a:buFont typeface="Arial" charset="0"/>
                        <a:buChar char="•"/>
                      </a:pPr>
                      <a:endParaRPr lang="en-US" sz="1000" b="0" i="0" u="none" strike="noStrike" dirty="0" smtClean="0">
                        <a:solidFill>
                          <a:srgbClr val="000000"/>
                        </a:solidFill>
                        <a:effectLst/>
                        <a:latin typeface="Calibri"/>
                      </a:endParaRPr>
                    </a:p>
                    <a:p>
                      <a:pPr marL="285750" indent="-285750" algn="l" fontAlgn="b">
                        <a:buFont typeface="Arial" charset="0"/>
                        <a:buChar char="•"/>
                      </a:pPr>
                      <a:endParaRPr lang="en-US" sz="1000" b="0" i="0" u="none" strike="noStrike" dirty="0" smtClean="0">
                        <a:solidFill>
                          <a:srgbClr val="000000"/>
                        </a:solidFill>
                        <a:effectLst/>
                        <a:latin typeface="Calibri"/>
                      </a:endParaRPr>
                    </a:p>
                    <a:p>
                      <a:pPr marL="285750" indent="-285750" algn="l" fontAlgn="b">
                        <a:buFont typeface="Arial" charset="0"/>
                        <a:buChar char="•"/>
                      </a:pPr>
                      <a:r>
                        <a:rPr lang="en-US" sz="1000" b="1" i="0" u="none" strike="noStrike" dirty="0" smtClean="0">
                          <a:solidFill>
                            <a:srgbClr val="000000"/>
                          </a:solidFill>
                          <a:effectLst/>
                          <a:latin typeface="Calibri"/>
                        </a:rPr>
                        <a:t>$650,000</a:t>
                      </a:r>
                      <a:r>
                        <a:rPr lang="en-US" sz="1000" b="1" i="0" u="none" strike="noStrike" baseline="0" dirty="0" smtClean="0">
                          <a:solidFill>
                            <a:srgbClr val="000000"/>
                          </a:solidFill>
                          <a:effectLst/>
                          <a:latin typeface="Calibri"/>
                        </a:rPr>
                        <a:t> of the total is due to magnet school shuttling costs</a:t>
                      </a:r>
                    </a:p>
                    <a:p>
                      <a:pPr marL="285750" indent="-285750" algn="l" fontAlgn="b">
                        <a:buFont typeface="Arial" charset="0"/>
                        <a:buChar char="•"/>
                      </a:pPr>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endParaRPr lang="en-US" sz="1400" b="0" i="0" u="none" strike="noStrike" dirty="0">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7620" marR="7620" marT="7620" marB="0" anchor="b">
                    <a:lnL>
                      <a:noFill/>
                    </a:lnL>
                    <a:lnR>
                      <a:noFill/>
                    </a:lnR>
                    <a:lnT>
                      <a:noFill/>
                    </a:lnT>
                    <a:lnB>
                      <a:noFill/>
                    </a:lnB>
                  </a:tcPr>
                </a:tc>
              </a:tr>
            </a:tbl>
          </a:graphicData>
        </a:graphic>
      </p:graphicFrame>
      <p:sp>
        <p:nvSpPr>
          <p:cNvPr id="6" name="Slide Number Placeholder 5"/>
          <p:cNvSpPr>
            <a:spLocks noGrp="1"/>
          </p:cNvSpPr>
          <p:nvPr>
            <p:ph type="sldNum" sz="quarter" idx="15"/>
          </p:nvPr>
        </p:nvSpPr>
        <p:spPr/>
        <p:txBody>
          <a:bodyPr/>
          <a:lstStyle/>
          <a:p>
            <a:fld id="{F2BA91C9-E8EA-4920-873D-5A9751494B62}" type="slidenum">
              <a:rPr lang="en-US" smtClean="0"/>
              <a:t>5</a:t>
            </a:fld>
            <a:endParaRPr lang="en-US"/>
          </a:p>
        </p:txBody>
      </p:sp>
    </p:spTree>
    <p:extLst>
      <p:ext uri="{BB962C8B-B14F-4D97-AF65-F5344CB8AC3E}">
        <p14:creationId xmlns:p14="http://schemas.microsoft.com/office/powerpoint/2010/main" val="37511938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noAutofit/>
          </a:bodyPr>
          <a:lstStyle/>
          <a:p>
            <a:r>
              <a:rPr lang="en-US" sz="1800" b="1" dirty="0" smtClean="0"/>
              <a:t>DOTHAN CITY SCHOOLS</a:t>
            </a:r>
            <a:br>
              <a:rPr lang="en-US" sz="1800" b="1" dirty="0" smtClean="0"/>
            </a:br>
            <a:r>
              <a:rPr lang="en-US" sz="1800" b="1" dirty="0" smtClean="0"/>
              <a:t>ADM AND TEACHER UNIT COMPARISON</a:t>
            </a:r>
            <a:br>
              <a:rPr lang="en-US" sz="1800" b="1" dirty="0" smtClean="0"/>
            </a:br>
            <a:r>
              <a:rPr lang="en-US" sz="1800" b="1" dirty="0" smtClean="0"/>
              <a:t>2018-2019</a:t>
            </a:r>
            <a:br>
              <a:rPr lang="en-US" sz="1800" b="1" dirty="0" smtClean="0"/>
            </a:br>
            <a:endParaRPr lang="en-US" sz="1800" b="1"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480815530"/>
              </p:ext>
            </p:extLst>
          </p:nvPr>
        </p:nvGraphicFramePr>
        <p:xfrm>
          <a:off x="304800" y="1219200"/>
          <a:ext cx="8305800" cy="4979006"/>
        </p:xfrm>
        <a:graphic>
          <a:graphicData uri="http://schemas.openxmlformats.org/drawingml/2006/table">
            <a:tbl>
              <a:tblPr>
                <a:tableStyleId>{5C22544A-7EE6-4342-B048-85BDC9FD1C3A}</a:tableStyleId>
              </a:tblPr>
              <a:tblGrid>
                <a:gridCol w="1848943"/>
                <a:gridCol w="1068921"/>
                <a:gridCol w="1068921"/>
                <a:gridCol w="924471"/>
                <a:gridCol w="1068921"/>
                <a:gridCol w="1271148"/>
                <a:gridCol w="1054475"/>
              </a:tblGrid>
              <a:tr h="197538">
                <a:tc>
                  <a:txBody>
                    <a:bodyPr/>
                    <a:lstStyle/>
                    <a:p>
                      <a:pPr algn="l" fontAlgn="b"/>
                      <a:r>
                        <a:rPr lang="en-US" sz="1200" b="1" u="none" strike="noStrike" dirty="0">
                          <a:effectLst/>
                        </a:rPr>
                        <a:t> </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a:effectLst/>
                        </a:rPr>
                        <a:t> </a:t>
                      </a:r>
                      <a:endParaRPr lang="en-US" sz="1200" b="1" i="0" u="none" strike="noStrike">
                        <a:solidFill>
                          <a:srgbClr val="000000"/>
                        </a:solidFill>
                        <a:effectLst/>
                        <a:latin typeface="Calibri"/>
                      </a:endParaRPr>
                    </a:p>
                  </a:txBody>
                  <a:tcPr marL="6103" marR="6103" marT="6103" marB="0" anchor="b"/>
                </a:tc>
                <a:tc>
                  <a:txBody>
                    <a:bodyPr/>
                    <a:lstStyle/>
                    <a:p>
                      <a:pPr algn="ctr" fontAlgn="b"/>
                      <a:r>
                        <a:rPr lang="en-US" sz="1200" b="1" u="none" strike="noStrike" dirty="0">
                          <a:effectLst/>
                        </a:rPr>
                        <a:t> </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dirty="0">
                          <a:effectLst/>
                        </a:rPr>
                        <a:t> </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a:effectLst/>
                        </a:rPr>
                        <a:t>Earned</a:t>
                      </a:r>
                      <a:endParaRPr lang="en-US" sz="1200" b="1" i="0" u="none" strike="noStrike">
                        <a:solidFill>
                          <a:srgbClr val="000000"/>
                        </a:solidFill>
                        <a:effectLst/>
                        <a:latin typeface="Calibri"/>
                      </a:endParaRPr>
                    </a:p>
                  </a:txBody>
                  <a:tcPr marL="6103" marR="6103" marT="6103" marB="0" anchor="b"/>
                </a:tc>
                <a:tc>
                  <a:txBody>
                    <a:bodyPr/>
                    <a:lstStyle/>
                    <a:p>
                      <a:pPr algn="ctr" fontAlgn="b"/>
                      <a:r>
                        <a:rPr lang="en-US" sz="1200" b="1" u="none" strike="noStrike">
                          <a:effectLst/>
                        </a:rPr>
                        <a:t>Actual</a:t>
                      </a:r>
                      <a:endParaRPr lang="en-US" sz="1200" b="1" i="0" u="none" strike="noStrike">
                        <a:solidFill>
                          <a:srgbClr val="000000"/>
                        </a:solidFill>
                        <a:effectLst/>
                        <a:latin typeface="Calibri"/>
                      </a:endParaRPr>
                    </a:p>
                  </a:txBody>
                  <a:tcPr marL="6103" marR="6103" marT="6103" marB="0" anchor="b"/>
                </a:tc>
                <a:tc>
                  <a:txBody>
                    <a:bodyPr/>
                    <a:lstStyle/>
                    <a:p>
                      <a:pPr algn="ctr" fontAlgn="b"/>
                      <a:r>
                        <a:rPr lang="en-US" sz="1200" b="1" u="none" strike="noStrike">
                          <a:effectLst/>
                        </a:rPr>
                        <a:t>Difference</a:t>
                      </a:r>
                      <a:endParaRPr lang="en-US" sz="1200" b="1" i="0" u="none" strike="noStrike">
                        <a:solidFill>
                          <a:srgbClr val="000000"/>
                        </a:solidFill>
                        <a:effectLst/>
                        <a:latin typeface="Calibri"/>
                      </a:endParaRPr>
                    </a:p>
                  </a:txBody>
                  <a:tcPr marL="6103" marR="6103" marT="6103" marB="0" anchor="b"/>
                </a:tc>
              </a:tr>
              <a:tr h="197538">
                <a:tc>
                  <a:txBody>
                    <a:bodyPr/>
                    <a:lstStyle/>
                    <a:p>
                      <a:pPr algn="l" fontAlgn="b"/>
                      <a:r>
                        <a:rPr lang="en-US" sz="1200" b="1" u="none" strike="noStrike" dirty="0">
                          <a:effectLst/>
                        </a:rPr>
                        <a:t> </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dirty="0">
                          <a:effectLst/>
                        </a:rPr>
                        <a:t> </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dirty="0">
                          <a:effectLst/>
                        </a:rPr>
                        <a:t> </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dirty="0">
                          <a:effectLst/>
                        </a:rPr>
                        <a:t> </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dirty="0">
                          <a:effectLst/>
                        </a:rPr>
                        <a:t>Units</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dirty="0">
                          <a:effectLst/>
                        </a:rPr>
                        <a:t>Units</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dirty="0">
                          <a:effectLst/>
                        </a:rPr>
                        <a:t>Earned/</a:t>
                      </a:r>
                      <a:endParaRPr lang="en-US" sz="1200" b="1" i="0" u="none" strike="noStrike" dirty="0">
                        <a:solidFill>
                          <a:srgbClr val="000000"/>
                        </a:solidFill>
                        <a:effectLst/>
                        <a:latin typeface="Calibri"/>
                      </a:endParaRPr>
                    </a:p>
                  </a:txBody>
                  <a:tcPr marL="6103" marR="6103" marT="6103" marB="0" anchor="b"/>
                </a:tc>
              </a:tr>
              <a:tr h="197538">
                <a:tc>
                  <a:txBody>
                    <a:bodyPr/>
                    <a:lstStyle/>
                    <a:p>
                      <a:pPr algn="ctr" fontAlgn="b"/>
                      <a:r>
                        <a:rPr lang="en-US" sz="1200" b="1" u="none" strike="noStrike">
                          <a:effectLst/>
                        </a:rPr>
                        <a:t>School</a:t>
                      </a:r>
                      <a:endParaRPr lang="en-US" sz="1200" b="1" i="0" u="none" strike="noStrike">
                        <a:solidFill>
                          <a:srgbClr val="000000"/>
                        </a:solidFill>
                        <a:effectLst/>
                        <a:latin typeface="Calibri"/>
                      </a:endParaRPr>
                    </a:p>
                  </a:txBody>
                  <a:tcPr marL="6103" marR="6103" marT="6103" marB="0" anchor="b"/>
                </a:tc>
                <a:tc>
                  <a:txBody>
                    <a:bodyPr/>
                    <a:lstStyle/>
                    <a:p>
                      <a:pPr algn="ctr" fontAlgn="b"/>
                      <a:r>
                        <a:rPr lang="en-US" sz="1200" b="1" u="none" strike="noStrike">
                          <a:effectLst/>
                        </a:rPr>
                        <a:t>2016-2017</a:t>
                      </a:r>
                      <a:endParaRPr lang="en-US" sz="1200" b="1" i="0" u="none" strike="noStrike">
                        <a:solidFill>
                          <a:srgbClr val="000000"/>
                        </a:solidFill>
                        <a:effectLst/>
                        <a:latin typeface="Calibri"/>
                      </a:endParaRPr>
                    </a:p>
                  </a:txBody>
                  <a:tcPr marL="6103" marR="6103" marT="6103" marB="0" anchor="b"/>
                </a:tc>
                <a:tc>
                  <a:txBody>
                    <a:bodyPr/>
                    <a:lstStyle/>
                    <a:p>
                      <a:pPr algn="ctr" fontAlgn="b"/>
                      <a:r>
                        <a:rPr lang="en-US" sz="1200" b="1" u="none" strike="noStrike">
                          <a:effectLst/>
                        </a:rPr>
                        <a:t>2017-2018</a:t>
                      </a:r>
                      <a:endParaRPr lang="en-US" sz="1200" b="1" i="0" u="none" strike="noStrike">
                        <a:solidFill>
                          <a:srgbClr val="000000"/>
                        </a:solidFill>
                        <a:effectLst/>
                        <a:latin typeface="Calibri"/>
                      </a:endParaRPr>
                    </a:p>
                  </a:txBody>
                  <a:tcPr marL="6103" marR="6103" marT="6103" marB="0" anchor="b"/>
                </a:tc>
                <a:tc>
                  <a:txBody>
                    <a:bodyPr/>
                    <a:lstStyle/>
                    <a:p>
                      <a:pPr algn="ctr" fontAlgn="b"/>
                      <a:r>
                        <a:rPr lang="en-US" sz="1200" b="1" u="none" strike="noStrike" dirty="0">
                          <a:effectLst/>
                        </a:rPr>
                        <a:t> </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dirty="0">
                          <a:effectLst/>
                        </a:rPr>
                        <a:t>2018-2019</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dirty="0">
                          <a:effectLst/>
                        </a:rPr>
                        <a:t>2017-2018</a:t>
                      </a:r>
                      <a:endParaRPr lang="en-US" sz="1200" b="1" i="0" u="none" strike="noStrike" dirty="0">
                        <a:solidFill>
                          <a:srgbClr val="000000"/>
                        </a:solidFill>
                        <a:effectLst/>
                        <a:latin typeface="Calibri"/>
                      </a:endParaRPr>
                    </a:p>
                  </a:txBody>
                  <a:tcPr marL="6103" marR="6103" marT="6103" marB="0" anchor="b"/>
                </a:tc>
                <a:tc>
                  <a:txBody>
                    <a:bodyPr/>
                    <a:lstStyle/>
                    <a:p>
                      <a:pPr algn="ctr" fontAlgn="b"/>
                      <a:r>
                        <a:rPr lang="en-US" sz="1200" b="1" u="none" strike="noStrike" dirty="0">
                          <a:effectLst/>
                        </a:rPr>
                        <a:t>Actual</a:t>
                      </a:r>
                      <a:endParaRPr lang="en-US" sz="1200" b="1" i="0" u="none" strike="noStrike" dirty="0">
                        <a:solidFill>
                          <a:srgbClr val="000000"/>
                        </a:solidFill>
                        <a:effectLst/>
                        <a:latin typeface="Calibri"/>
                      </a:endParaRPr>
                    </a:p>
                  </a:txBody>
                  <a:tcPr marL="6103" marR="6103" marT="6103" marB="0" anchor="b"/>
                </a:tc>
              </a:tr>
              <a:tr h="197538">
                <a:tc>
                  <a:txBody>
                    <a:bodyPr/>
                    <a:lstStyle/>
                    <a:p>
                      <a:pPr algn="ctr" fontAlgn="b"/>
                      <a:r>
                        <a:rPr lang="en-US" sz="1200" b="1" u="sng" strike="noStrike" dirty="0">
                          <a:effectLst/>
                        </a:rPr>
                        <a:t>Name</a:t>
                      </a:r>
                      <a:endParaRPr lang="en-US" sz="1200" b="1" i="0" u="sng" strike="noStrike" dirty="0">
                        <a:solidFill>
                          <a:srgbClr val="000000"/>
                        </a:solidFill>
                        <a:effectLst/>
                        <a:latin typeface="Calibri"/>
                      </a:endParaRPr>
                    </a:p>
                  </a:txBody>
                  <a:tcPr marL="6103" marR="6103" marT="6103" marB="0" anchor="b"/>
                </a:tc>
                <a:tc>
                  <a:txBody>
                    <a:bodyPr/>
                    <a:lstStyle/>
                    <a:p>
                      <a:pPr algn="ctr" fontAlgn="b"/>
                      <a:r>
                        <a:rPr lang="en-US" sz="1200" b="1" u="sng" strike="noStrike" dirty="0">
                          <a:effectLst/>
                        </a:rPr>
                        <a:t>ADM</a:t>
                      </a:r>
                      <a:endParaRPr lang="en-US" sz="1200" b="1" i="0" u="sng" strike="noStrike" dirty="0">
                        <a:solidFill>
                          <a:srgbClr val="000000"/>
                        </a:solidFill>
                        <a:effectLst/>
                        <a:latin typeface="Calibri"/>
                      </a:endParaRPr>
                    </a:p>
                  </a:txBody>
                  <a:tcPr marL="6103" marR="6103" marT="6103" marB="0" anchor="b"/>
                </a:tc>
                <a:tc>
                  <a:txBody>
                    <a:bodyPr/>
                    <a:lstStyle/>
                    <a:p>
                      <a:pPr algn="ctr" fontAlgn="b"/>
                      <a:r>
                        <a:rPr lang="en-US" sz="1200" b="1" u="sng" strike="noStrike" dirty="0">
                          <a:effectLst/>
                        </a:rPr>
                        <a:t>ADM</a:t>
                      </a:r>
                      <a:endParaRPr lang="en-US" sz="1200" b="1" i="0" u="sng" strike="noStrike" dirty="0">
                        <a:solidFill>
                          <a:srgbClr val="000000"/>
                        </a:solidFill>
                        <a:effectLst/>
                        <a:latin typeface="Calibri"/>
                      </a:endParaRPr>
                    </a:p>
                  </a:txBody>
                  <a:tcPr marL="6103" marR="6103" marT="6103" marB="0" anchor="b"/>
                </a:tc>
                <a:tc>
                  <a:txBody>
                    <a:bodyPr/>
                    <a:lstStyle/>
                    <a:p>
                      <a:pPr algn="ctr" fontAlgn="b"/>
                      <a:r>
                        <a:rPr lang="en-US" sz="1200" b="1" u="sng" strike="noStrike" dirty="0">
                          <a:effectLst/>
                        </a:rPr>
                        <a:t>Diff.</a:t>
                      </a:r>
                      <a:endParaRPr lang="en-US" sz="1200" b="1" i="0" u="sng" strike="noStrike" dirty="0">
                        <a:solidFill>
                          <a:srgbClr val="000000"/>
                        </a:solidFill>
                        <a:effectLst/>
                        <a:latin typeface="Calibri"/>
                      </a:endParaRPr>
                    </a:p>
                  </a:txBody>
                  <a:tcPr marL="6103" marR="6103" marT="6103" marB="0" anchor="b"/>
                </a:tc>
                <a:tc>
                  <a:txBody>
                    <a:bodyPr/>
                    <a:lstStyle/>
                    <a:p>
                      <a:pPr algn="ctr" fontAlgn="b"/>
                      <a:r>
                        <a:rPr lang="en-US" sz="1200" b="1" u="sng" strike="noStrike" dirty="0">
                          <a:effectLst/>
                        </a:rPr>
                        <a:t>(1)</a:t>
                      </a:r>
                      <a:endParaRPr lang="en-US" sz="1200" b="1" i="0" u="sng" strike="noStrike" dirty="0">
                        <a:solidFill>
                          <a:srgbClr val="000000"/>
                        </a:solidFill>
                        <a:effectLst/>
                        <a:latin typeface="Calibri"/>
                      </a:endParaRPr>
                    </a:p>
                  </a:txBody>
                  <a:tcPr marL="6103" marR="6103" marT="6103" marB="0" anchor="b"/>
                </a:tc>
                <a:tc>
                  <a:txBody>
                    <a:bodyPr/>
                    <a:lstStyle/>
                    <a:p>
                      <a:pPr algn="ctr" fontAlgn="b"/>
                      <a:r>
                        <a:rPr lang="en-US" sz="1200" b="1" u="sng" strike="noStrike" dirty="0">
                          <a:effectLst/>
                        </a:rPr>
                        <a:t>(2)</a:t>
                      </a:r>
                      <a:endParaRPr lang="en-US" sz="1200" b="1" i="0" u="sng" strike="noStrike" dirty="0">
                        <a:solidFill>
                          <a:srgbClr val="000000"/>
                        </a:solidFill>
                        <a:effectLst/>
                        <a:latin typeface="Calibri"/>
                      </a:endParaRPr>
                    </a:p>
                  </a:txBody>
                  <a:tcPr marL="6103" marR="6103" marT="6103" marB="0" anchor="b"/>
                </a:tc>
                <a:tc>
                  <a:txBody>
                    <a:bodyPr/>
                    <a:lstStyle/>
                    <a:p>
                      <a:pPr algn="ctr" fontAlgn="b"/>
                      <a:r>
                        <a:rPr lang="en-US" sz="1200" b="1" u="sng" strike="noStrike" dirty="0">
                          <a:effectLst/>
                        </a:rPr>
                        <a:t>(1)-(2)</a:t>
                      </a:r>
                      <a:endParaRPr lang="en-US" sz="1200" b="1" i="0" u="sng"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dirty="0">
                          <a:effectLst/>
                        </a:rPr>
                        <a:t>CARVER</a:t>
                      </a:r>
                      <a:endParaRPr lang="en-US" sz="1400" b="1" i="0" u="none" strike="noStrike" dirty="0">
                        <a:solidFill>
                          <a:srgbClr val="000000"/>
                        </a:solidFill>
                        <a:effectLst/>
                        <a:latin typeface="Calibri"/>
                      </a:endParaRPr>
                    </a:p>
                  </a:txBody>
                  <a:tcPr marL="6103" marR="6103" marT="6103" marB="0" anchor="b"/>
                </a:tc>
                <a:tc>
                  <a:txBody>
                    <a:bodyPr/>
                    <a:lstStyle/>
                    <a:p>
                      <a:pPr algn="ctr" fontAlgn="b"/>
                      <a:r>
                        <a:rPr lang="en-US" sz="1400" b="1" u="none" strike="noStrike" dirty="0">
                          <a:effectLst/>
                        </a:rPr>
                        <a:t>455.55 </a:t>
                      </a:r>
                      <a:endParaRPr lang="en-US" sz="1400" b="1" i="0" u="none" strike="noStrike" dirty="0">
                        <a:solidFill>
                          <a:srgbClr val="000000"/>
                        </a:solidFill>
                        <a:effectLst/>
                        <a:latin typeface="Calibri"/>
                      </a:endParaRPr>
                    </a:p>
                  </a:txBody>
                  <a:tcPr marL="6103" marR="6103" marT="6103" marB="0" anchor="b"/>
                </a:tc>
                <a:tc>
                  <a:txBody>
                    <a:bodyPr/>
                    <a:lstStyle/>
                    <a:p>
                      <a:pPr algn="ctr" fontAlgn="b"/>
                      <a:r>
                        <a:rPr lang="en-US" sz="1400" b="1" u="none" strike="noStrike" dirty="0">
                          <a:effectLst/>
                        </a:rPr>
                        <a:t>432.95 </a:t>
                      </a:r>
                      <a:endParaRPr lang="en-US" sz="1400" b="1" i="0" u="none" strike="noStrike" dirty="0">
                        <a:solidFill>
                          <a:srgbClr val="000000"/>
                        </a:solidFill>
                        <a:effectLst/>
                        <a:latin typeface="Calibri"/>
                      </a:endParaRPr>
                    </a:p>
                  </a:txBody>
                  <a:tcPr marL="6103" marR="6103" marT="6103" marB="0" anchor="b"/>
                </a:tc>
                <a:tc>
                  <a:txBody>
                    <a:bodyPr/>
                    <a:lstStyle/>
                    <a:p>
                      <a:pPr algn="ctr" fontAlgn="b"/>
                      <a:r>
                        <a:rPr lang="en-US" sz="1400" b="1" u="none" strike="noStrike" dirty="0">
                          <a:effectLst/>
                        </a:rPr>
                        <a:t>(22.60)</a:t>
                      </a:r>
                      <a:endParaRPr lang="en-US" sz="1400" b="1" i="0" u="none" strike="noStrike" dirty="0">
                        <a:solidFill>
                          <a:srgbClr val="000000"/>
                        </a:solidFill>
                        <a:effectLst/>
                        <a:latin typeface="Calibri"/>
                      </a:endParaRPr>
                    </a:p>
                  </a:txBody>
                  <a:tcPr marL="6103" marR="6103" marT="6103" marB="0" anchor="b"/>
                </a:tc>
                <a:tc>
                  <a:txBody>
                    <a:bodyPr/>
                    <a:lstStyle/>
                    <a:p>
                      <a:pPr algn="ctr" fontAlgn="b"/>
                      <a:r>
                        <a:rPr lang="en-US" sz="1400" b="1" u="none" strike="noStrike" dirty="0">
                          <a:effectLst/>
                        </a:rPr>
                        <a:t>21.48</a:t>
                      </a:r>
                      <a:endParaRPr lang="en-US" sz="1400" b="1" i="0" u="none" strike="noStrike" dirty="0">
                        <a:solidFill>
                          <a:srgbClr val="000000"/>
                        </a:solidFill>
                        <a:effectLst/>
                        <a:latin typeface="Calibri"/>
                      </a:endParaRPr>
                    </a:p>
                  </a:txBody>
                  <a:tcPr marL="6103" marR="6103" marT="6103" marB="0" anchor="b"/>
                </a:tc>
                <a:tc>
                  <a:txBody>
                    <a:bodyPr/>
                    <a:lstStyle/>
                    <a:p>
                      <a:pPr algn="ctr" fontAlgn="b"/>
                      <a:r>
                        <a:rPr lang="en-US" sz="1400" b="1" u="none" strike="noStrike" dirty="0">
                          <a:effectLst/>
                        </a:rPr>
                        <a:t>24.00 </a:t>
                      </a:r>
                      <a:endParaRPr lang="en-US" sz="1400" b="1" i="0" u="none" strike="noStrike" dirty="0">
                        <a:solidFill>
                          <a:srgbClr val="000000"/>
                        </a:solidFill>
                        <a:effectLst/>
                        <a:latin typeface="Calibri"/>
                      </a:endParaRPr>
                    </a:p>
                  </a:txBody>
                  <a:tcPr marL="6103" marR="6103" marT="6103" marB="0" anchor="b"/>
                </a:tc>
                <a:tc>
                  <a:txBody>
                    <a:bodyPr/>
                    <a:lstStyle/>
                    <a:p>
                      <a:pPr algn="ctr" fontAlgn="b"/>
                      <a:r>
                        <a:rPr lang="en-US" sz="1400" b="1" u="none" strike="noStrike" dirty="0">
                          <a:effectLst/>
                        </a:rPr>
                        <a:t>(2.52)</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BEVERLYE</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451.30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446.35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(4.95)</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22.16</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23.25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(1.09)</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CLOVERDALE</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376.20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340.40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(35.80)</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23.02</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25.78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(2.76)</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DOTHAN HIGH</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1,186.10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1,202.50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16.40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66.99</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66.65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0.34 </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GIRARD ELEM.</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297.95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257.35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(40.60)</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16.34</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18.76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(2.42)</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GIRARD MIDDLE</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445.85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485.50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39.65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24.07</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29.09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(5.02)</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GRANDVIEW</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440.15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472.90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32.75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29.93</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29.01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0.92 </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HEARD</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419.90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426.45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6.55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26.46</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23.45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3.01 </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HIDDEN LAKE</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572.90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549.95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(22.95)</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34.77</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35.76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(0.99)</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HIGHLANDS</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523.55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496.90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(26.65)</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30.87</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32.59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(1.72)</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HONEYSUCKLE</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585.45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517.15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(68.30)</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25.73</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36.00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(10.27)</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KELLY SPRINGS</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358.05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412.90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54.85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26.17</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23.20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2.97 </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SLINGLUFF</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357.00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365.40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8.40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23.04</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24.26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(1.22)</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MONTANA</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491.60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496.00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4.40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30.66</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26.46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4.20 </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NORTHVIEW HIGH</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1,352.90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1,337.70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(15.20)</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74.52</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75.45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(0.93)</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SELMA</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485.45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471.70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(13.75)</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29.76</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31.76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(2.00)</a:t>
                      </a:r>
                      <a:endParaRPr lang="en-US" sz="1400" b="1" i="0" u="none" strike="noStrike" dirty="0">
                        <a:solidFill>
                          <a:srgbClr val="000000"/>
                        </a:solidFill>
                        <a:effectLst/>
                        <a:latin typeface="Calibri"/>
                      </a:endParaRPr>
                    </a:p>
                  </a:txBody>
                  <a:tcPr marL="6103" marR="6103" marT="6103" marB="0" anchor="b"/>
                </a:tc>
              </a:tr>
              <a:tr h="220584">
                <a:tc>
                  <a:txBody>
                    <a:bodyPr/>
                    <a:lstStyle/>
                    <a:p>
                      <a:pPr algn="l" fontAlgn="b"/>
                      <a:r>
                        <a:rPr lang="en-US" sz="1400" b="1" u="none" strike="noStrike">
                          <a:effectLst/>
                        </a:rPr>
                        <a:t>FAINE</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349.35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320.75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(28.60)</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20.12</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a:effectLst/>
                        </a:rPr>
                        <a:t>23.80 </a:t>
                      </a:r>
                      <a:endParaRPr lang="en-US" sz="1400" b="1" i="0" u="none" strike="noStrike">
                        <a:solidFill>
                          <a:srgbClr val="000000"/>
                        </a:solidFill>
                        <a:effectLst/>
                        <a:latin typeface="Calibri"/>
                      </a:endParaRPr>
                    </a:p>
                  </a:txBody>
                  <a:tcPr marL="6103" marR="6103" marT="6103" marB="0" anchor="b"/>
                </a:tc>
                <a:tc>
                  <a:txBody>
                    <a:bodyPr/>
                    <a:lstStyle/>
                    <a:p>
                      <a:pPr algn="ctr" fontAlgn="b"/>
                      <a:r>
                        <a:rPr lang="en-US" sz="1400" b="1" u="none" strike="noStrike" dirty="0">
                          <a:effectLst/>
                        </a:rPr>
                        <a:t>(3.68)</a:t>
                      </a:r>
                      <a:endParaRPr lang="en-US" sz="1400" b="1" i="0" u="none" strike="noStrike" dirty="0">
                        <a:solidFill>
                          <a:srgbClr val="000000"/>
                        </a:solidFill>
                        <a:effectLst/>
                        <a:latin typeface="Calibri"/>
                      </a:endParaRPr>
                    </a:p>
                  </a:txBody>
                  <a:tcPr marL="6103" marR="6103" marT="6103" marB="0" anchor="b"/>
                </a:tc>
              </a:tr>
              <a:tr h="108119">
                <a:tc>
                  <a:txBody>
                    <a:bodyPr/>
                    <a:lstStyle/>
                    <a:p>
                      <a:pPr algn="ctr" fontAlgn="b"/>
                      <a:endParaRPr lang="en-US" sz="1400" b="1" i="0" u="none" strike="noStrike" dirty="0">
                        <a:solidFill>
                          <a:srgbClr val="000000"/>
                        </a:solidFill>
                        <a:effectLst/>
                        <a:latin typeface="Calibri"/>
                      </a:endParaRPr>
                    </a:p>
                  </a:txBody>
                  <a:tcPr marL="6103" marR="6103" marT="6103" marB="0" anchor="b"/>
                </a:tc>
                <a:tc>
                  <a:txBody>
                    <a:bodyPr/>
                    <a:lstStyle/>
                    <a:p>
                      <a:pPr algn="ctr" fontAlgn="b"/>
                      <a:endParaRPr lang="en-US" sz="1400" b="1" i="0" u="none" strike="noStrike" dirty="0">
                        <a:solidFill>
                          <a:srgbClr val="000000"/>
                        </a:solidFill>
                        <a:effectLst/>
                        <a:latin typeface="Calibri"/>
                      </a:endParaRPr>
                    </a:p>
                  </a:txBody>
                  <a:tcPr marL="6103" marR="6103" marT="6103" marB="0" anchor="b"/>
                </a:tc>
                <a:tc>
                  <a:txBody>
                    <a:bodyPr/>
                    <a:lstStyle/>
                    <a:p>
                      <a:pPr algn="ctr" fontAlgn="b"/>
                      <a:endParaRPr lang="en-US" sz="1400" b="1" i="0" u="none" strike="noStrike" dirty="0">
                        <a:solidFill>
                          <a:srgbClr val="000000"/>
                        </a:solidFill>
                        <a:effectLst/>
                        <a:latin typeface="Calibri"/>
                      </a:endParaRPr>
                    </a:p>
                  </a:txBody>
                  <a:tcPr marL="6103" marR="6103" marT="6103" marB="0" anchor="b"/>
                </a:tc>
                <a:tc>
                  <a:txBody>
                    <a:bodyPr/>
                    <a:lstStyle/>
                    <a:p>
                      <a:pPr algn="ctr" fontAlgn="b"/>
                      <a:endParaRPr lang="en-US" sz="1400" b="1" i="0" u="none" strike="noStrike" dirty="0">
                        <a:solidFill>
                          <a:srgbClr val="000000"/>
                        </a:solidFill>
                        <a:effectLst/>
                        <a:latin typeface="Calibri"/>
                      </a:endParaRPr>
                    </a:p>
                  </a:txBody>
                  <a:tcPr marL="6103" marR="6103" marT="6103" marB="0" anchor="b"/>
                </a:tc>
                <a:tc>
                  <a:txBody>
                    <a:bodyPr/>
                    <a:lstStyle/>
                    <a:p>
                      <a:pPr algn="ctr" fontAlgn="b"/>
                      <a:endParaRPr lang="en-US" sz="1400" b="1" i="0" u="none" strike="noStrike" dirty="0">
                        <a:solidFill>
                          <a:srgbClr val="000000"/>
                        </a:solidFill>
                        <a:effectLst/>
                        <a:latin typeface="Calibri"/>
                      </a:endParaRPr>
                    </a:p>
                  </a:txBody>
                  <a:tcPr marL="6103" marR="6103" marT="6103" marB="0" anchor="b"/>
                </a:tc>
                <a:tc>
                  <a:txBody>
                    <a:bodyPr/>
                    <a:lstStyle/>
                    <a:p>
                      <a:pPr algn="ctr" fontAlgn="b"/>
                      <a:endParaRPr lang="en-US" sz="1400" b="1" i="0" u="none" strike="noStrike" dirty="0">
                        <a:solidFill>
                          <a:srgbClr val="000000"/>
                        </a:solidFill>
                        <a:effectLst/>
                        <a:latin typeface="Calibri"/>
                      </a:endParaRPr>
                    </a:p>
                  </a:txBody>
                  <a:tcPr marL="6103" marR="6103" marT="6103" marB="0" anchor="b"/>
                </a:tc>
                <a:tc>
                  <a:txBody>
                    <a:bodyPr/>
                    <a:lstStyle/>
                    <a:p>
                      <a:pPr algn="ctr" fontAlgn="b"/>
                      <a:endParaRPr lang="en-US" sz="1400" b="1" i="0" u="none" strike="noStrike" dirty="0">
                        <a:solidFill>
                          <a:srgbClr val="000000"/>
                        </a:solidFill>
                        <a:effectLst/>
                        <a:latin typeface="Calibri"/>
                      </a:endParaRPr>
                    </a:p>
                  </a:txBody>
                  <a:tcPr marL="6103" marR="6103" marT="6103" marB="0" anchor="b"/>
                </a:tc>
              </a:tr>
              <a:tr h="210706">
                <a:tc>
                  <a:txBody>
                    <a:bodyPr/>
                    <a:lstStyle/>
                    <a:p>
                      <a:pPr algn="ctr" fontAlgn="b"/>
                      <a:r>
                        <a:rPr lang="en-US" sz="1400" b="1" u="none" strike="noStrike" dirty="0">
                          <a:effectLst/>
                        </a:rPr>
                        <a:t>Totals</a:t>
                      </a:r>
                      <a:endParaRPr lang="en-US" sz="1400" b="1" i="0" u="none" strike="noStrike" dirty="0">
                        <a:solidFill>
                          <a:srgbClr val="000000"/>
                        </a:solidFill>
                        <a:effectLst/>
                        <a:latin typeface="Calibri"/>
                      </a:endParaRPr>
                    </a:p>
                  </a:txBody>
                  <a:tcPr marL="6103" marR="6103" marT="6103" marB="0" anchor="b"/>
                </a:tc>
                <a:tc>
                  <a:txBody>
                    <a:bodyPr/>
                    <a:lstStyle/>
                    <a:p>
                      <a:pPr algn="ctr" fontAlgn="b"/>
                      <a:r>
                        <a:rPr lang="en-US" sz="1400" b="1" u="sng" strike="noStrike" dirty="0">
                          <a:effectLst/>
                        </a:rPr>
                        <a:t>9,149.25 </a:t>
                      </a:r>
                      <a:endParaRPr lang="en-US" sz="1400" b="1" i="0" u="sng" strike="noStrike" dirty="0">
                        <a:solidFill>
                          <a:srgbClr val="000000"/>
                        </a:solidFill>
                        <a:effectLst/>
                        <a:latin typeface="Calibri"/>
                      </a:endParaRPr>
                    </a:p>
                  </a:txBody>
                  <a:tcPr marL="6103" marR="6103" marT="6103" marB="0" anchor="b"/>
                </a:tc>
                <a:tc>
                  <a:txBody>
                    <a:bodyPr/>
                    <a:lstStyle/>
                    <a:p>
                      <a:pPr algn="ctr" fontAlgn="b"/>
                      <a:r>
                        <a:rPr lang="en-US" sz="1400" b="1" u="sng" strike="noStrike" dirty="0">
                          <a:effectLst/>
                        </a:rPr>
                        <a:t>9,032.85 </a:t>
                      </a:r>
                      <a:endParaRPr lang="en-US" sz="1400" b="1" i="0" u="sng" strike="noStrike" dirty="0">
                        <a:solidFill>
                          <a:srgbClr val="000000"/>
                        </a:solidFill>
                        <a:effectLst/>
                        <a:latin typeface="Calibri"/>
                      </a:endParaRPr>
                    </a:p>
                  </a:txBody>
                  <a:tcPr marL="6103" marR="6103" marT="6103" marB="0" anchor="b"/>
                </a:tc>
                <a:tc>
                  <a:txBody>
                    <a:bodyPr/>
                    <a:lstStyle/>
                    <a:p>
                      <a:pPr algn="ctr" fontAlgn="b"/>
                      <a:r>
                        <a:rPr lang="en-US" sz="1400" b="1" u="sng" strike="noStrike" dirty="0">
                          <a:effectLst/>
                        </a:rPr>
                        <a:t>(116.40)</a:t>
                      </a:r>
                      <a:endParaRPr lang="en-US" sz="1400" b="1" i="0" u="sng" strike="noStrike" dirty="0">
                        <a:solidFill>
                          <a:srgbClr val="000000"/>
                        </a:solidFill>
                        <a:effectLst/>
                        <a:latin typeface="Calibri"/>
                      </a:endParaRPr>
                    </a:p>
                  </a:txBody>
                  <a:tcPr marL="6103" marR="6103" marT="6103" marB="0" anchor="b"/>
                </a:tc>
                <a:tc>
                  <a:txBody>
                    <a:bodyPr/>
                    <a:lstStyle/>
                    <a:p>
                      <a:pPr algn="ctr" fontAlgn="b"/>
                      <a:r>
                        <a:rPr lang="en-US" sz="1400" b="1" u="sng" strike="noStrike" dirty="0">
                          <a:effectLst/>
                        </a:rPr>
                        <a:t>526.09 </a:t>
                      </a:r>
                      <a:endParaRPr lang="en-US" sz="1400" b="1" i="0" u="sng" strike="noStrike" dirty="0">
                        <a:solidFill>
                          <a:srgbClr val="000000"/>
                        </a:solidFill>
                        <a:effectLst/>
                        <a:latin typeface="Calibri"/>
                      </a:endParaRPr>
                    </a:p>
                  </a:txBody>
                  <a:tcPr marL="6103" marR="6103" marT="6103" marB="0" anchor="b"/>
                </a:tc>
                <a:tc>
                  <a:txBody>
                    <a:bodyPr/>
                    <a:lstStyle/>
                    <a:p>
                      <a:pPr algn="ctr" fontAlgn="b"/>
                      <a:r>
                        <a:rPr lang="en-US" sz="1400" b="1" u="sng" strike="noStrike" dirty="0">
                          <a:effectLst/>
                        </a:rPr>
                        <a:t>549.27 </a:t>
                      </a:r>
                      <a:endParaRPr lang="en-US" sz="1400" b="1" i="0" u="sng" strike="noStrike" dirty="0">
                        <a:solidFill>
                          <a:srgbClr val="000000"/>
                        </a:solidFill>
                        <a:effectLst/>
                        <a:latin typeface="Calibri"/>
                      </a:endParaRPr>
                    </a:p>
                  </a:txBody>
                  <a:tcPr marL="6103" marR="6103" marT="6103" marB="0" anchor="b"/>
                </a:tc>
                <a:tc>
                  <a:txBody>
                    <a:bodyPr/>
                    <a:lstStyle/>
                    <a:p>
                      <a:pPr algn="ctr" fontAlgn="b"/>
                      <a:r>
                        <a:rPr lang="en-US" sz="1400" b="1" u="sng" strike="noStrike" dirty="0">
                          <a:effectLst/>
                        </a:rPr>
                        <a:t>(23.18)</a:t>
                      </a:r>
                      <a:endParaRPr lang="en-US" sz="1400" b="1" i="0" u="sng" strike="noStrike" dirty="0">
                        <a:solidFill>
                          <a:srgbClr val="000000"/>
                        </a:solidFill>
                        <a:effectLst/>
                        <a:latin typeface="Calibri"/>
                      </a:endParaRPr>
                    </a:p>
                  </a:txBody>
                  <a:tcPr marL="6103" marR="6103" marT="6103" marB="0" anchor="b"/>
                </a:tc>
              </a:tr>
            </a:tbl>
          </a:graphicData>
        </a:graphic>
      </p:graphicFrame>
      <p:sp>
        <p:nvSpPr>
          <p:cNvPr id="3" name="Slide Number Placeholder 2"/>
          <p:cNvSpPr>
            <a:spLocks noGrp="1"/>
          </p:cNvSpPr>
          <p:nvPr>
            <p:ph type="sldNum" sz="quarter" idx="15"/>
          </p:nvPr>
        </p:nvSpPr>
        <p:spPr/>
        <p:txBody>
          <a:bodyPr/>
          <a:lstStyle/>
          <a:p>
            <a:fld id="{F2BA91C9-E8EA-4920-873D-5A9751494B62}" type="slidenum">
              <a:rPr lang="en-US" smtClean="0"/>
              <a:t>6</a:t>
            </a:fld>
            <a:endParaRPr lang="en-US"/>
          </a:p>
        </p:txBody>
      </p:sp>
    </p:spTree>
    <p:extLst>
      <p:ext uri="{BB962C8B-B14F-4D97-AF65-F5344CB8AC3E}">
        <p14:creationId xmlns:p14="http://schemas.microsoft.com/office/powerpoint/2010/main" val="9731077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dirty="0" smtClean="0"/>
              <a:t/>
            </a:r>
            <a:br>
              <a:rPr lang="en-US" sz="1800" dirty="0" smtClean="0"/>
            </a:br>
            <a:r>
              <a:rPr lang="en-US" sz="1800" dirty="0"/>
              <a:t/>
            </a:r>
            <a:br>
              <a:rPr lang="en-US" sz="1800" dirty="0"/>
            </a:br>
            <a:r>
              <a:rPr lang="en-US" sz="1800" dirty="0" smtClean="0"/>
              <a:t/>
            </a:r>
            <a:br>
              <a:rPr lang="en-US" sz="1800" dirty="0" smtClean="0"/>
            </a:br>
            <a:r>
              <a:rPr lang="en-US" sz="1800" dirty="0"/>
              <a:t/>
            </a:r>
            <a:br>
              <a:rPr lang="en-US" sz="1800" dirty="0"/>
            </a:br>
            <a:r>
              <a:rPr lang="en-US" sz="1800" dirty="0" smtClean="0"/>
              <a:t>Dothan city schools</a:t>
            </a:r>
            <a:br>
              <a:rPr lang="en-US" sz="1800" dirty="0" smtClean="0"/>
            </a:br>
            <a:r>
              <a:rPr lang="en-US" sz="1800" dirty="0" smtClean="0"/>
              <a:t>earned vs actual</a:t>
            </a:r>
            <a:br>
              <a:rPr lang="en-US" sz="1800" dirty="0" smtClean="0"/>
            </a:br>
            <a:r>
              <a:rPr lang="en-US" sz="1800" dirty="0" smtClean="0"/>
              <a:t>2017-2018</a:t>
            </a:r>
            <a:r>
              <a:rPr lang="en-US" sz="1600" dirty="0" smtClean="0"/>
              <a:t/>
            </a:r>
            <a:br>
              <a:rPr lang="en-US" sz="1600" dirty="0" smtClean="0"/>
            </a:br>
            <a:endParaRPr lang="en-US" sz="1600" dirty="0"/>
          </a:p>
        </p:txBody>
      </p:sp>
      <p:sp>
        <p:nvSpPr>
          <p:cNvPr id="3" name="Slide Number Placeholder 2"/>
          <p:cNvSpPr>
            <a:spLocks noGrp="1"/>
          </p:cNvSpPr>
          <p:nvPr>
            <p:ph type="sldNum" sz="quarter" idx="15"/>
          </p:nvPr>
        </p:nvSpPr>
        <p:spPr/>
        <p:txBody>
          <a:bodyPr/>
          <a:lstStyle/>
          <a:p>
            <a:fld id="{F2BA91C9-E8EA-4920-873D-5A9751494B62}" type="slidenum">
              <a:rPr lang="en-US" smtClean="0"/>
              <a:t>7</a:t>
            </a:fld>
            <a:endParaRPr lang="en-US"/>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583935668"/>
              </p:ext>
            </p:extLst>
          </p:nvPr>
        </p:nvGraphicFramePr>
        <p:xfrm>
          <a:off x="304799" y="1437240"/>
          <a:ext cx="8382000" cy="5344560"/>
        </p:xfrm>
        <a:graphic>
          <a:graphicData uri="http://schemas.openxmlformats.org/drawingml/2006/table">
            <a:tbl>
              <a:tblPr>
                <a:tableStyleId>{5C22544A-7EE6-4342-B048-85BDC9FD1C3A}</a:tableStyleId>
              </a:tblPr>
              <a:tblGrid>
                <a:gridCol w="637414"/>
                <a:gridCol w="2258187"/>
                <a:gridCol w="596900"/>
                <a:gridCol w="677254"/>
                <a:gridCol w="677254"/>
                <a:gridCol w="677254"/>
                <a:gridCol w="371825"/>
                <a:gridCol w="621478"/>
                <a:gridCol w="621478"/>
                <a:gridCol w="621478"/>
                <a:gridCol w="621478"/>
              </a:tblGrid>
              <a:tr h="273283">
                <a:tc>
                  <a:txBody>
                    <a:bodyPr/>
                    <a:lstStyle/>
                    <a:p>
                      <a:pPr algn="ctr" fontAlgn="b"/>
                      <a:r>
                        <a:rPr lang="en-US" sz="1100" u="none" strike="noStrike" dirty="0">
                          <a:effectLst/>
                        </a:rPr>
                        <a:t>School</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School</a:t>
                      </a:r>
                      <a:endParaRPr lang="en-US" sz="1100" b="0" i="0" u="none" strike="noStrike">
                        <a:solidFill>
                          <a:srgbClr val="000000"/>
                        </a:solidFill>
                        <a:effectLst/>
                        <a:latin typeface="Calibri"/>
                      </a:endParaRPr>
                    </a:p>
                  </a:txBody>
                  <a:tcPr marL="6155" marR="6155" marT="6155" marB="0" anchor="b"/>
                </a:tc>
                <a:tc gridSpan="2">
                  <a:txBody>
                    <a:bodyPr/>
                    <a:lstStyle/>
                    <a:p>
                      <a:pPr algn="ctr" fontAlgn="b"/>
                      <a:r>
                        <a:rPr lang="en-US" sz="1100" u="none" strike="noStrike">
                          <a:effectLst/>
                        </a:rPr>
                        <a:t>Principal</a:t>
                      </a:r>
                      <a:endParaRPr lang="en-US" sz="1100" b="0" i="0" u="none" strike="noStrike">
                        <a:solidFill>
                          <a:srgbClr val="000000"/>
                        </a:solidFill>
                        <a:effectLst/>
                        <a:latin typeface="Calibri"/>
                      </a:endParaRPr>
                    </a:p>
                  </a:txBody>
                  <a:tcPr marL="6155" marR="6155" marT="6155" marB="0" anchor="b"/>
                </a:tc>
                <a:tc hMerge="1">
                  <a:txBody>
                    <a:bodyPr/>
                    <a:lstStyle/>
                    <a:p>
                      <a:endParaRPr lang="en-US"/>
                    </a:p>
                  </a:txBody>
                  <a:tcPr/>
                </a:tc>
                <a:tc gridSpan="2">
                  <a:txBody>
                    <a:bodyPr/>
                    <a:lstStyle/>
                    <a:p>
                      <a:pPr algn="ctr" fontAlgn="b"/>
                      <a:r>
                        <a:rPr lang="en-US" sz="1100" u="none" strike="noStrike">
                          <a:effectLst/>
                        </a:rPr>
                        <a:t>Assistant Principal</a:t>
                      </a:r>
                      <a:endParaRPr lang="en-US" sz="1100" b="0" i="0" u="none" strike="noStrike">
                        <a:solidFill>
                          <a:srgbClr val="000000"/>
                        </a:solidFill>
                        <a:effectLst/>
                        <a:latin typeface="Calibri"/>
                      </a:endParaRPr>
                    </a:p>
                  </a:txBody>
                  <a:tcPr marL="6155" marR="6155" marT="6155" marB="0" anchor="b"/>
                </a:tc>
                <a:tc hMerge="1">
                  <a:txBody>
                    <a:bodyPr/>
                    <a:lstStyle/>
                    <a:p>
                      <a:endParaRPr lang="en-US"/>
                    </a:p>
                  </a:txBody>
                  <a:tcPr/>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gridSpan="2">
                  <a:txBody>
                    <a:bodyPr/>
                    <a:lstStyle/>
                    <a:p>
                      <a:pPr algn="ctr" fontAlgn="b"/>
                      <a:r>
                        <a:rPr lang="en-US" sz="1100" u="none" strike="noStrike">
                          <a:effectLst/>
                        </a:rPr>
                        <a:t>Guidance Counselor</a:t>
                      </a:r>
                      <a:endParaRPr lang="en-US" sz="1100" b="0" i="0" u="none" strike="noStrike">
                        <a:solidFill>
                          <a:srgbClr val="000000"/>
                        </a:solidFill>
                        <a:effectLst/>
                        <a:latin typeface="Calibri"/>
                      </a:endParaRPr>
                    </a:p>
                  </a:txBody>
                  <a:tcPr marL="6155" marR="6155" marT="6155" marB="0" anchor="b"/>
                </a:tc>
                <a:tc hMerge="1">
                  <a:txBody>
                    <a:bodyPr/>
                    <a:lstStyle/>
                    <a:p>
                      <a:endParaRPr lang="en-US"/>
                    </a:p>
                  </a:txBody>
                  <a:tcPr/>
                </a:tc>
                <a:tc gridSpan="2">
                  <a:txBody>
                    <a:bodyPr/>
                    <a:lstStyle/>
                    <a:p>
                      <a:pPr algn="ctr" fontAlgn="b"/>
                      <a:r>
                        <a:rPr lang="en-US" sz="1100" u="none" strike="noStrike">
                          <a:effectLst/>
                        </a:rPr>
                        <a:t>Media Specialist</a:t>
                      </a:r>
                      <a:endParaRPr lang="en-US" sz="1100" b="0" i="0" u="none" strike="noStrike">
                        <a:solidFill>
                          <a:srgbClr val="000000"/>
                        </a:solidFill>
                        <a:effectLst/>
                        <a:latin typeface="Calibri"/>
                      </a:endParaRPr>
                    </a:p>
                  </a:txBody>
                  <a:tcPr marL="6155" marR="6155" marT="6155" marB="0" anchor="b"/>
                </a:tc>
                <a:tc hMerge="1">
                  <a:txBody>
                    <a:bodyPr/>
                    <a:lstStyle/>
                    <a:p>
                      <a:endParaRPr lang="en-US"/>
                    </a:p>
                  </a:txBody>
                  <a:tcPr/>
                </a:tc>
              </a:tr>
              <a:tr h="139105">
                <a:tc>
                  <a:txBody>
                    <a:bodyPr/>
                    <a:lstStyle/>
                    <a:p>
                      <a:pPr algn="ctr" fontAlgn="b"/>
                      <a:r>
                        <a:rPr lang="en-US" sz="1100" u="none" strike="noStrike">
                          <a:effectLst/>
                        </a:rPr>
                        <a:t>Number</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Name</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Earned</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Actual</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Earned</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Actual</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Earned</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Actual</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Earned</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Actual</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0010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a:effectLst/>
                        </a:rPr>
                        <a:t>CARVER MAGNET SCHOOL</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0012</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a:effectLst/>
                        </a:rPr>
                        <a:t>BEVERLYE MIDDLE SCHOOL</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0020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CLOVERDALE </a:t>
                      </a:r>
                      <a:r>
                        <a:rPr lang="en-US" sz="1100" u="none" strike="noStrike" dirty="0" smtClean="0">
                          <a:effectLst/>
                        </a:rPr>
                        <a:t>ELEMENTARY</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0.80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0030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a:effectLst/>
                        </a:rPr>
                        <a:t>DOTHAN HIGH SCHOOL</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2.00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5.00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2.50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3.00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2.00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2.00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0040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a:effectLst/>
                        </a:rPr>
                        <a:t>PASS ACADEMY</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0050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a:effectLst/>
                        </a:rPr>
                        <a:t>GIRARD ELEMENTARY SCHOOL</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(2)</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0060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GIRARD MIDDLE SCHOOL</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0070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GRANDVIEW </a:t>
                      </a:r>
                      <a:r>
                        <a:rPr lang="en-US" sz="1100" u="none" strike="noStrike" dirty="0" smtClean="0">
                          <a:effectLst/>
                        </a:rPr>
                        <a:t>ELEMENTARY</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dirty="0">
                          <a:effectLst/>
                        </a:rPr>
                        <a:t>1.00</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(3)</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0080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a:effectLst/>
                        </a:rPr>
                        <a:t>HEARD ELEMENTARY SCHOOL</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dirty="0">
                          <a:effectLst/>
                        </a:rPr>
                        <a:t>1.00</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0.20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0085</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HIDDEN LAKE </a:t>
                      </a:r>
                      <a:r>
                        <a:rPr lang="en-US" sz="1100" u="none" strike="noStrike" dirty="0" smtClean="0">
                          <a:effectLst/>
                        </a:rPr>
                        <a:t>ELEMENTARY</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dirty="0">
                          <a:effectLst/>
                        </a:rPr>
                        <a:t>1.00</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0092</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HIGHLANDS </a:t>
                      </a:r>
                      <a:r>
                        <a:rPr lang="en-US" sz="1100" u="none" strike="noStrike" dirty="0" smtClean="0">
                          <a:effectLst/>
                        </a:rPr>
                        <a:t>ELEMENTARY</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0095</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HONEYSUCKLE </a:t>
                      </a:r>
                      <a:r>
                        <a:rPr lang="en-US" sz="1100" u="none" strike="noStrike" dirty="0" smtClean="0">
                          <a:effectLst/>
                        </a:rPr>
                        <a:t>MIDDLE</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0097</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KELLY SPRINGS ELEMENTARY </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0105</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SLINGLUFF  </a:t>
                      </a:r>
                      <a:r>
                        <a:rPr lang="en-US" sz="1100" u="none" strike="noStrike" dirty="0" smtClean="0">
                          <a:effectLst/>
                        </a:rPr>
                        <a:t>ELEMENTARY</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(4)</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0110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MONTANA ST. </a:t>
                      </a:r>
                      <a:r>
                        <a:rPr lang="en-US" sz="1100" u="none" strike="noStrike" dirty="0" smtClean="0">
                          <a:effectLst/>
                        </a:rPr>
                        <a:t>MAGNET</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0.20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0115</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NORTHVIEW HIGH SCHOOL</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2.50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4.00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3.00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3.00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2.00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2.00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0130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SELMA ST. </a:t>
                      </a:r>
                      <a:r>
                        <a:rPr lang="en-US" sz="1100" u="none" strike="noStrike" dirty="0" smtClean="0">
                          <a:effectLst/>
                        </a:rPr>
                        <a:t>ELEMENTARY</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(5)</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0150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a:effectLst/>
                        </a:rPr>
                        <a:t>FAINE ELEMENTARY SCHOOL</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0.80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0.50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r>
              <a:tr h="139105">
                <a:tc>
                  <a:txBody>
                    <a:bodyPr/>
                    <a:lstStyle/>
                    <a:p>
                      <a:pPr algn="ctr" fontAlgn="b"/>
                      <a:r>
                        <a:rPr lang="en-US" sz="1100" u="none" strike="noStrike">
                          <a:effectLst/>
                        </a:rPr>
                        <a:t>6000</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dirty="0" smtClean="0">
                          <a:effectLst/>
                        </a:rPr>
                        <a:t>DOTTHAN TECHNOLOGY CTR.</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1.00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a:effectLst/>
                        </a:rPr>
                        <a:t>0.00</a:t>
                      </a:r>
                      <a:endParaRPr lang="en-US" sz="1100" b="0" i="0" u="none" strike="noStrike">
                        <a:solidFill>
                          <a:srgbClr val="000000"/>
                        </a:solidFill>
                        <a:effectLst/>
                        <a:latin typeface="Calibri"/>
                      </a:endParaRPr>
                    </a:p>
                  </a:txBody>
                  <a:tcPr marL="6155" marR="6155" marT="6155" marB="0" anchor="b"/>
                </a:tc>
              </a:tr>
              <a:tr h="139105">
                <a:tc>
                  <a:txBody>
                    <a:bodyPr/>
                    <a:lstStyle/>
                    <a:p>
                      <a:pPr algn="l" fontAlgn="b"/>
                      <a:r>
                        <a:rPr lang="en-US" sz="1100" u="none" strike="noStrike">
                          <a:effectLst/>
                        </a:rPr>
                        <a:t> </a:t>
                      </a:r>
                      <a:endParaRPr lang="en-US" sz="1100" b="0" i="0" u="none" strike="noStrike">
                        <a:solidFill>
                          <a:srgbClr val="000000"/>
                        </a:solidFill>
                        <a:effectLst/>
                        <a:latin typeface="Calibri"/>
                      </a:endParaRPr>
                    </a:p>
                  </a:txBody>
                  <a:tcPr marL="6155" marR="6155" marT="6155" marB="0" anchor="b"/>
                </a:tc>
                <a:tc>
                  <a:txBody>
                    <a:bodyPr/>
                    <a:lstStyle/>
                    <a:p>
                      <a:pPr algn="l" fontAlgn="b"/>
                      <a:r>
                        <a:rPr lang="en-US" sz="1100" u="none" strike="noStrike">
                          <a:effectLst/>
                        </a:rPr>
                        <a:t>Totals</a:t>
                      </a:r>
                      <a:endParaRPr lang="en-US" sz="1100" b="0" i="0" u="none" strike="noStrike">
                        <a:solidFill>
                          <a:srgbClr val="000000"/>
                        </a:solidFill>
                        <a:effectLst/>
                        <a:latin typeface="Calibri"/>
                      </a:endParaRPr>
                    </a:p>
                  </a:txBody>
                  <a:tcPr marL="6155" marR="6155" marT="6155" marB="0" anchor="b"/>
                </a:tc>
                <a:tc>
                  <a:txBody>
                    <a:bodyPr/>
                    <a:lstStyle/>
                    <a:p>
                      <a:pPr algn="ctr" fontAlgn="b"/>
                      <a:r>
                        <a:rPr lang="en-US" sz="1100" u="none" strike="noStrike" dirty="0">
                          <a:effectLst/>
                        </a:rPr>
                        <a:t>19.00</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dirty="0">
                          <a:effectLst/>
                        </a:rPr>
                        <a:t>19.00</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dirty="0">
                          <a:effectLst/>
                        </a:rPr>
                        <a:t>8.00</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dirty="0">
                          <a:effectLst/>
                        </a:rPr>
                        <a:t>21.00</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dirty="0">
                          <a:effectLst/>
                        </a:rPr>
                        <a:t> </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dirty="0">
                          <a:effectLst/>
                        </a:rPr>
                        <a:t>18.00</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dirty="0">
                          <a:effectLst/>
                        </a:rPr>
                        <a:t>22.00</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dirty="0">
                          <a:effectLst/>
                        </a:rPr>
                        <a:t>19.00</a:t>
                      </a:r>
                      <a:endParaRPr lang="en-US" sz="1100" b="0" i="0" u="none" strike="noStrike" dirty="0">
                        <a:solidFill>
                          <a:srgbClr val="000000"/>
                        </a:solidFill>
                        <a:effectLst/>
                        <a:latin typeface="Calibri"/>
                      </a:endParaRPr>
                    </a:p>
                  </a:txBody>
                  <a:tcPr marL="6155" marR="6155" marT="6155" marB="0" anchor="b"/>
                </a:tc>
                <a:tc>
                  <a:txBody>
                    <a:bodyPr/>
                    <a:lstStyle/>
                    <a:p>
                      <a:pPr algn="ctr" fontAlgn="b"/>
                      <a:r>
                        <a:rPr lang="en-US" sz="1100" u="none" strike="noStrike" dirty="0">
                          <a:effectLst/>
                        </a:rPr>
                        <a:t>19.00</a:t>
                      </a:r>
                      <a:endParaRPr lang="en-US" sz="1100" b="0" i="0" u="none" strike="noStrike" dirty="0">
                        <a:solidFill>
                          <a:srgbClr val="000000"/>
                        </a:solidFill>
                        <a:effectLst/>
                        <a:latin typeface="Calibri"/>
                      </a:endParaRPr>
                    </a:p>
                  </a:txBody>
                  <a:tcPr marL="6155" marR="6155" marT="6155" marB="0" anchor="b"/>
                </a:tc>
              </a:tr>
              <a:tr h="944174">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100" u="none" strike="noStrike" dirty="0" smtClean="0">
                        <a:effectLst/>
                      </a:endParaRPr>
                    </a:p>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smtClean="0">
                          <a:effectLst/>
                        </a:rPr>
                        <a:t>(</a:t>
                      </a:r>
                      <a:r>
                        <a:rPr lang="en-US" sz="1100" u="none" strike="noStrike" dirty="0">
                          <a:effectLst/>
                        </a:rPr>
                        <a:t>1) .5 FTE funded from Title </a:t>
                      </a:r>
                      <a:r>
                        <a:rPr lang="en-US" sz="1100" u="none" strike="noStrike" dirty="0" smtClean="0">
                          <a:effectLst/>
                        </a:rPr>
                        <a:t>1, (2) .5 funded from Title 1, (3) .75 funded from Title 1, (4) .5 funded from Title 1, (5) 1.0 funded from Title  1</a:t>
                      </a:r>
                      <a:endParaRPr lang="en-US" sz="1100" b="0" i="0" u="none" strike="noStrike" dirty="0" smtClean="0">
                        <a:solidFill>
                          <a:srgbClr val="000000"/>
                        </a:solidFill>
                        <a:effectLst/>
                        <a:latin typeface="Calibri"/>
                      </a:endParaRPr>
                    </a:p>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dirty="0" smtClean="0">
                          <a:effectLst/>
                        </a:rPr>
                        <a:t> </a:t>
                      </a:r>
                      <a:endParaRPr lang="en-US" sz="1100" b="0" i="0" u="none" strike="noStrike" dirty="0" smtClean="0">
                        <a:solidFill>
                          <a:srgbClr val="000000"/>
                        </a:solidFill>
                        <a:effectLst/>
                        <a:latin typeface="Calibri"/>
                      </a:endParaRPr>
                    </a:p>
                    <a:p>
                      <a:pPr marL="0" marR="0" indent="0" algn="l" defTabSz="914400" rtl="0" eaLnBrk="1" fontAlgn="b" latinLnBrk="0" hangingPunct="1">
                        <a:lnSpc>
                          <a:spcPct val="100000"/>
                        </a:lnSpc>
                        <a:spcBef>
                          <a:spcPts val="0"/>
                        </a:spcBef>
                        <a:spcAft>
                          <a:spcPts val="0"/>
                        </a:spcAft>
                        <a:buClrTx/>
                        <a:buSzTx/>
                        <a:buFontTx/>
                        <a:buNone/>
                        <a:tabLst/>
                        <a:defRPr/>
                      </a:pPr>
                      <a:endParaRPr lang="en-US" sz="1100" b="0" i="0" u="none" strike="noStrike" dirty="0" smtClean="0">
                        <a:solidFill>
                          <a:srgbClr val="000000"/>
                        </a:solidFill>
                        <a:effectLst/>
                        <a:latin typeface="Calibri"/>
                      </a:endParaRPr>
                    </a:p>
                    <a:p>
                      <a:pPr algn="l" fontAlgn="b"/>
                      <a:endParaRPr lang="en-US" sz="1100" b="0" i="0" u="none" strike="noStrike" dirty="0">
                        <a:solidFill>
                          <a:srgbClr val="000000"/>
                        </a:solidFill>
                        <a:effectLst/>
                        <a:latin typeface="Calibri"/>
                      </a:endParaRPr>
                    </a:p>
                  </a:txBody>
                  <a:tcPr marL="6155" marR="6155" marT="6155" marB="0" anchor="b"/>
                </a:tc>
                <a:tc hMerge="1">
                  <a:txBody>
                    <a:bodyPr/>
                    <a:lstStyle/>
                    <a:p>
                      <a:endParaRPr lang="en-US"/>
                    </a:p>
                  </a:txBody>
                  <a:tcPr/>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a:solidFill>
                          <a:srgbClr val="000000"/>
                        </a:solidFill>
                        <a:effectLst/>
                        <a:latin typeface="Calibri"/>
                      </a:endParaRPr>
                    </a:p>
                  </a:txBody>
                  <a:tcPr marL="6155" marR="6155" marT="6155" marB="0" anchor="b"/>
                </a:tc>
                <a:tc>
                  <a:txBody>
                    <a:bodyPr/>
                    <a:lstStyle/>
                    <a:p>
                      <a:pPr algn="l" fontAlgn="b"/>
                      <a:endParaRPr lang="en-US" sz="1100" b="0" i="0" u="none" strike="noStrike">
                        <a:solidFill>
                          <a:srgbClr val="000000"/>
                        </a:solidFill>
                        <a:effectLst/>
                        <a:latin typeface="Calibri"/>
                      </a:endParaRPr>
                    </a:p>
                  </a:txBody>
                  <a:tcPr marL="6155" marR="6155" marT="6155" marB="0" anchor="b"/>
                </a:tc>
              </a:tr>
              <a:tr h="139105">
                <a:tc gridSpan="2">
                  <a:txBody>
                    <a:bodyPr/>
                    <a:lstStyle/>
                    <a:p>
                      <a:pPr algn="l" fontAlgn="b"/>
                      <a:endParaRPr lang="en-US" sz="1100" b="0" i="0" u="none" strike="noStrike" dirty="0">
                        <a:solidFill>
                          <a:srgbClr val="000000"/>
                        </a:solidFill>
                        <a:effectLst/>
                        <a:latin typeface="Calibri"/>
                      </a:endParaRPr>
                    </a:p>
                  </a:txBody>
                  <a:tcPr marL="6155" marR="6155" marT="6155" marB="0" anchor="b"/>
                </a:tc>
                <a:tc hMerge="1">
                  <a:txBody>
                    <a:bodyPr/>
                    <a:lstStyle/>
                    <a:p>
                      <a:endParaRPr lang="en-US"/>
                    </a:p>
                  </a:txBody>
                  <a:tcPr/>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a:solidFill>
                          <a:srgbClr val="000000"/>
                        </a:solidFill>
                        <a:effectLst/>
                        <a:latin typeface="Calibri"/>
                      </a:endParaRPr>
                    </a:p>
                  </a:txBody>
                  <a:tcPr marL="6155" marR="6155" marT="6155" marB="0" anchor="b"/>
                </a:tc>
                <a:tc>
                  <a:txBody>
                    <a:bodyPr/>
                    <a:lstStyle/>
                    <a:p>
                      <a:pPr algn="l" fontAlgn="b"/>
                      <a:endParaRPr lang="en-US" sz="1100" b="0" i="0" u="none" strike="noStrike">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c>
                  <a:txBody>
                    <a:bodyPr/>
                    <a:lstStyle/>
                    <a:p>
                      <a:pPr algn="l" fontAlgn="b"/>
                      <a:endParaRPr lang="en-US" sz="1100" b="0" i="0" u="none" strike="noStrike" dirty="0">
                        <a:solidFill>
                          <a:srgbClr val="000000"/>
                        </a:solidFill>
                        <a:effectLst/>
                        <a:latin typeface="Calibri"/>
                      </a:endParaRPr>
                    </a:p>
                  </a:txBody>
                  <a:tcPr marL="6155" marR="6155" marT="6155" marB="0" anchor="b"/>
                </a:tc>
              </a:tr>
            </a:tbl>
          </a:graphicData>
        </a:graphic>
      </p:graphicFrame>
    </p:spTree>
    <p:extLst>
      <p:ext uri="{BB962C8B-B14F-4D97-AF65-F5344CB8AC3E}">
        <p14:creationId xmlns:p14="http://schemas.microsoft.com/office/powerpoint/2010/main" val="1754725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Loss of Central office positions </a:t>
            </a:r>
            <a:endParaRPr lang="en-US" dirty="0"/>
          </a:p>
        </p:txBody>
      </p:sp>
      <p:sp>
        <p:nvSpPr>
          <p:cNvPr id="5" name="Slide Number Placeholder 4"/>
          <p:cNvSpPr>
            <a:spLocks noGrp="1"/>
          </p:cNvSpPr>
          <p:nvPr>
            <p:ph type="sldNum" sz="quarter" idx="15"/>
          </p:nvPr>
        </p:nvSpPr>
        <p:spPr/>
        <p:txBody>
          <a:bodyPr/>
          <a:lstStyle/>
          <a:p>
            <a:fld id="{F2BA91C9-E8EA-4920-873D-5A9751494B62}" type="slidenum">
              <a:rPr lang="en-US" smtClean="0"/>
              <a:t>8</a:t>
            </a:fld>
            <a:endParaRPr lang="en-US"/>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66878291"/>
              </p:ext>
            </p:extLst>
          </p:nvPr>
        </p:nvGraphicFramePr>
        <p:xfrm>
          <a:off x="457200" y="1295402"/>
          <a:ext cx="8305799" cy="5423880"/>
        </p:xfrm>
        <a:graphic>
          <a:graphicData uri="http://schemas.openxmlformats.org/drawingml/2006/table">
            <a:tbl>
              <a:tblPr>
                <a:tableStyleId>{5C22544A-7EE6-4342-B048-85BDC9FD1C3A}</a:tableStyleId>
              </a:tblPr>
              <a:tblGrid>
                <a:gridCol w="578985"/>
                <a:gridCol w="2989667"/>
                <a:gridCol w="747416"/>
                <a:gridCol w="621093"/>
                <a:gridCol w="2652803"/>
                <a:gridCol w="715835"/>
              </a:tblGrid>
              <a:tr h="385092">
                <a:tc>
                  <a:txBody>
                    <a:bodyPr/>
                    <a:lstStyle/>
                    <a:p>
                      <a:pPr algn="ctr" fontAlgn="b"/>
                      <a:r>
                        <a:rPr lang="en-US" sz="1000" u="none" strike="noStrike" dirty="0">
                          <a:effectLst/>
                        </a:rPr>
                        <a:t>Employee</a:t>
                      </a:r>
                      <a:endParaRPr lang="en-US" sz="1000" b="0" i="0" u="none" strike="noStrike" dirty="0">
                        <a:solidFill>
                          <a:srgbClr val="000000"/>
                        </a:solidFill>
                        <a:effectLst/>
                        <a:latin typeface="Calibri"/>
                      </a:endParaRPr>
                    </a:p>
                  </a:txBody>
                  <a:tcPr marL="5679" marR="5679" marT="5679" marB="0" anchor="b"/>
                </a:tc>
                <a:tc>
                  <a:txBody>
                    <a:bodyPr/>
                    <a:lstStyle/>
                    <a:p>
                      <a:pPr algn="ctr" fontAlgn="b"/>
                      <a:r>
                        <a:rPr lang="en-US" sz="1000" u="none" strike="noStrike" dirty="0">
                          <a:effectLst/>
                        </a:rPr>
                        <a:t>Description of</a:t>
                      </a:r>
                      <a:endParaRPr lang="en-US" sz="1000" b="0" i="0" u="none" strike="noStrike" dirty="0">
                        <a:solidFill>
                          <a:srgbClr val="000000"/>
                        </a:solidFill>
                        <a:effectLst/>
                        <a:latin typeface="Calibri"/>
                      </a:endParaRPr>
                    </a:p>
                  </a:txBody>
                  <a:tcPr marL="5679" marR="5679" marT="5679" marB="0" anchor="b"/>
                </a:tc>
                <a:tc>
                  <a:txBody>
                    <a:bodyPr/>
                    <a:lstStyle/>
                    <a:p>
                      <a:pPr algn="ctr" fontAlgn="b"/>
                      <a:r>
                        <a:rPr lang="en-US" sz="1000" u="none" strike="noStrike">
                          <a:effectLst/>
                        </a:rPr>
                        <a:t>Number of</a:t>
                      </a:r>
                      <a:endParaRPr lang="en-US" sz="1000" b="0" i="0" u="none" strike="noStrike">
                        <a:solidFill>
                          <a:srgbClr val="000000"/>
                        </a:solidFill>
                        <a:effectLst/>
                        <a:latin typeface="Calibri"/>
                      </a:endParaRPr>
                    </a:p>
                  </a:txBody>
                  <a:tcPr marL="5679" marR="5679" marT="5679" marB="0" anchor="b"/>
                </a:tc>
                <a:tc>
                  <a:txBody>
                    <a:bodyPr/>
                    <a:lstStyle/>
                    <a:p>
                      <a:pPr algn="ctr" fontAlgn="b"/>
                      <a:r>
                        <a:rPr lang="en-US" sz="1000" u="none" strike="noStrike">
                          <a:effectLst/>
                        </a:rPr>
                        <a:t>Employee</a:t>
                      </a:r>
                      <a:endParaRPr lang="en-US" sz="1000" b="0" i="0" u="none" strike="noStrike">
                        <a:solidFill>
                          <a:srgbClr val="000000"/>
                        </a:solidFill>
                        <a:effectLst/>
                        <a:latin typeface="Calibri"/>
                      </a:endParaRPr>
                    </a:p>
                  </a:txBody>
                  <a:tcPr marL="5679" marR="5679" marT="5679" marB="0" anchor="b"/>
                </a:tc>
                <a:tc>
                  <a:txBody>
                    <a:bodyPr/>
                    <a:lstStyle/>
                    <a:p>
                      <a:pPr algn="ctr" fontAlgn="b"/>
                      <a:r>
                        <a:rPr lang="en-US" sz="1000" u="none" strike="noStrike">
                          <a:effectLst/>
                        </a:rPr>
                        <a:t>Description of</a:t>
                      </a:r>
                      <a:endParaRPr lang="en-US" sz="1000" b="0" i="0" u="none" strike="noStrike">
                        <a:solidFill>
                          <a:srgbClr val="000000"/>
                        </a:solidFill>
                        <a:effectLst/>
                        <a:latin typeface="Calibri"/>
                      </a:endParaRPr>
                    </a:p>
                  </a:txBody>
                  <a:tcPr marL="5679" marR="5679" marT="5679" marB="0" anchor="b"/>
                </a:tc>
                <a:tc>
                  <a:txBody>
                    <a:bodyPr/>
                    <a:lstStyle/>
                    <a:p>
                      <a:pPr algn="ctr" fontAlgn="b"/>
                      <a:r>
                        <a:rPr lang="en-US" sz="1000" u="none" strike="noStrike">
                          <a:effectLst/>
                        </a:rPr>
                        <a:t>Number of</a:t>
                      </a:r>
                      <a:endParaRPr lang="en-US" sz="1000" b="0" i="0" u="none" strike="noStrike">
                        <a:solidFill>
                          <a:srgbClr val="000000"/>
                        </a:solidFill>
                        <a:effectLst/>
                        <a:latin typeface="Calibri"/>
                      </a:endParaRPr>
                    </a:p>
                  </a:txBody>
                  <a:tcPr marL="5679" marR="5679" marT="5679" marB="0" anchor="b"/>
                </a:tc>
              </a:tr>
              <a:tr h="209435">
                <a:tc>
                  <a:txBody>
                    <a:bodyPr/>
                    <a:lstStyle/>
                    <a:p>
                      <a:pPr algn="ctr" fontAlgn="b"/>
                      <a:r>
                        <a:rPr lang="en-US" sz="1000" u="none" strike="noStrike" dirty="0">
                          <a:effectLst/>
                        </a:rPr>
                        <a:t>Type</a:t>
                      </a:r>
                      <a:endParaRPr lang="en-US" sz="1000" b="0" i="0" u="none" strike="noStrike" dirty="0">
                        <a:solidFill>
                          <a:srgbClr val="000000"/>
                        </a:solidFill>
                        <a:effectLst/>
                        <a:latin typeface="Arial"/>
                      </a:endParaRPr>
                    </a:p>
                  </a:txBody>
                  <a:tcPr marL="5679" marR="5679" marT="5679" marB="0" anchor="b"/>
                </a:tc>
                <a:tc>
                  <a:txBody>
                    <a:bodyPr/>
                    <a:lstStyle/>
                    <a:p>
                      <a:pPr algn="ctr" fontAlgn="b"/>
                      <a:r>
                        <a:rPr lang="en-US" sz="1000" u="none" strike="noStrike">
                          <a:effectLst/>
                        </a:rPr>
                        <a:t>Reduction</a:t>
                      </a:r>
                      <a:endParaRPr lang="en-US" sz="1000" b="0" i="0" u="none" strike="noStrike">
                        <a:solidFill>
                          <a:srgbClr val="000000"/>
                        </a:solidFill>
                        <a:effectLst/>
                        <a:latin typeface="Calibri"/>
                      </a:endParaRPr>
                    </a:p>
                  </a:txBody>
                  <a:tcPr marL="5679" marR="5679" marT="5679" marB="0" anchor="b"/>
                </a:tc>
                <a:tc>
                  <a:txBody>
                    <a:bodyPr/>
                    <a:lstStyle/>
                    <a:p>
                      <a:pPr algn="ctr" fontAlgn="b"/>
                      <a:r>
                        <a:rPr lang="en-US" sz="1000" u="none" strike="noStrike">
                          <a:effectLst/>
                        </a:rPr>
                        <a:t>Staff</a:t>
                      </a:r>
                      <a:endParaRPr lang="en-US" sz="1000" b="0" i="0" u="none" strike="noStrike">
                        <a:solidFill>
                          <a:srgbClr val="000000"/>
                        </a:solidFill>
                        <a:effectLst/>
                        <a:latin typeface="Calibri"/>
                      </a:endParaRPr>
                    </a:p>
                  </a:txBody>
                  <a:tcPr marL="5679" marR="5679" marT="5679" marB="0" anchor="b"/>
                </a:tc>
                <a:tc>
                  <a:txBody>
                    <a:bodyPr/>
                    <a:lstStyle/>
                    <a:p>
                      <a:pPr algn="ctr" fontAlgn="b"/>
                      <a:r>
                        <a:rPr lang="en-US" sz="1000" u="none" strike="noStrike">
                          <a:effectLst/>
                        </a:rPr>
                        <a:t>Type</a:t>
                      </a:r>
                      <a:endParaRPr lang="en-US" sz="1000" b="0" i="0" u="none" strike="noStrike">
                        <a:solidFill>
                          <a:srgbClr val="000000"/>
                        </a:solidFill>
                        <a:effectLst/>
                        <a:latin typeface="Arial"/>
                      </a:endParaRPr>
                    </a:p>
                  </a:txBody>
                  <a:tcPr marL="5679" marR="5679" marT="5679" marB="0" anchor="b"/>
                </a:tc>
                <a:tc>
                  <a:txBody>
                    <a:bodyPr/>
                    <a:lstStyle/>
                    <a:p>
                      <a:pPr algn="ctr" fontAlgn="b"/>
                      <a:r>
                        <a:rPr lang="en-US" sz="1000" u="none" strike="noStrike">
                          <a:effectLst/>
                        </a:rPr>
                        <a:t>Reduction</a:t>
                      </a:r>
                      <a:endParaRPr lang="en-US" sz="1000" b="0" i="0" u="none" strike="noStrike">
                        <a:solidFill>
                          <a:srgbClr val="000000"/>
                        </a:solidFill>
                        <a:effectLst/>
                        <a:latin typeface="Calibri"/>
                      </a:endParaRPr>
                    </a:p>
                  </a:txBody>
                  <a:tcPr marL="5679" marR="5679" marT="5679" marB="0" anchor="b"/>
                </a:tc>
                <a:tc>
                  <a:txBody>
                    <a:bodyPr/>
                    <a:lstStyle/>
                    <a:p>
                      <a:pPr algn="ctr" fontAlgn="b"/>
                      <a:r>
                        <a:rPr lang="en-US" sz="1000" u="none" strike="noStrike">
                          <a:effectLst/>
                        </a:rPr>
                        <a:t>Staff</a:t>
                      </a:r>
                      <a:endParaRPr lang="en-US" sz="1000" b="0" i="0" u="none" strike="noStrike">
                        <a:solidFill>
                          <a:srgbClr val="000000"/>
                        </a:solidFill>
                        <a:effectLst/>
                        <a:latin typeface="Calibri"/>
                      </a:endParaRPr>
                    </a:p>
                  </a:txBody>
                  <a:tcPr marL="5679" marR="5679" marT="5679" marB="0" anchor="b"/>
                </a:tc>
              </a:tr>
              <a:tr h="202679">
                <a:tc>
                  <a:txBody>
                    <a:bodyPr/>
                    <a:lstStyle/>
                    <a:p>
                      <a:pPr algn="ctr" fontAlgn="b"/>
                      <a:r>
                        <a:rPr lang="en-US" sz="1200" u="none" strike="noStrike" dirty="0">
                          <a:effectLst/>
                        </a:rPr>
                        <a:t>C</a:t>
                      </a:r>
                      <a:endParaRPr lang="en-US" sz="1200" b="0" i="0" u="none" strike="noStrike" dirty="0">
                        <a:solidFill>
                          <a:srgbClr val="000000"/>
                        </a:solidFill>
                        <a:effectLst/>
                        <a:latin typeface="Calibri"/>
                      </a:endParaRPr>
                    </a:p>
                  </a:txBody>
                  <a:tcPr marL="5679" marR="5679" marT="5679" marB="0" anchor="b"/>
                </a:tc>
                <a:tc>
                  <a:txBody>
                    <a:bodyPr/>
                    <a:lstStyle/>
                    <a:p>
                      <a:pPr algn="l" fontAlgn="b"/>
                      <a:r>
                        <a:rPr lang="en-US" sz="1200" u="none" strike="noStrike" dirty="0">
                          <a:effectLst/>
                        </a:rPr>
                        <a:t>Supervisor of Special Education</a:t>
                      </a:r>
                      <a:endParaRPr lang="en-US" sz="1200" b="0" i="0" u="none" strike="noStrike" dirty="0">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c>
                  <a:txBody>
                    <a:bodyPr/>
                    <a:lstStyle/>
                    <a:p>
                      <a:pPr algn="ctr" fontAlgn="b"/>
                      <a:r>
                        <a:rPr lang="en-US" sz="1200" u="none" strike="noStrike" dirty="0">
                          <a:effectLst/>
                        </a:rPr>
                        <a:t>S</a:t>
                      </a:r>
                      <a:endParaRPr lang="en-US" sz="1200" b="0" i="0" u="none" strike="noStrike" dirty="0">
                        <a:solidFill>
                          <a:srgbClr val="000000"/>
                        </a:solidFill>
                        <a:effectLst/>
                        <a:latin typeface="Calibri"/>
                      </a:endParaRPr>
                    </a:p>
                  </a:txBody>
                  <a:tcPr marL="5679" marR="5679" marT="5679" marB="0" anchor="b"/>
                </a:tc>
                <a:tc>
                  <a:txBody>
                    <a:bodyPr/>
                    <a:lstStyle/>
                    <a:p>
                      <a:pPr algn="l" fontAlgn="b"/>
                      <a:r>
                        <a:rPr lang="en-US" sz="1200" u="none" strike="noStrike" dirty="0">
                          <a:effectLst/>
                        </a:rPr>
                        <a:t>Director of Maintenance Services</a:t>
                      </a:r>
                      <a:endParaRPr lang="en-US" sz="1200" b="0" i="0" u="none" strike="noStrike" dirty="0">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ctr" fontAlgn="b"/>
                      <a:r>
                        <a:rPr lang="en-US" sz="1200" u="none" strike="noStrike">
                          <a:effectLst/>
                        </a:rPr>
                        <a:t>C</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Personnel Officer</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1.00</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Grants &amp; Public Relations Manager</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ctr" fontAlgn="b"/>
                      <a:r>
                        <a:rPr lang="en-US" sz="1200" u="none" strike="noStrike">
                          <a:effectLst/>
                        </a:rPr>
                        <a:t>C</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Director of Student Services</a:t>
                      </a:r>
                      <a:endParaRPr lang="en-US" sz="1200" b="0" i="0" u="none" strike="noStrike">
                        <a:solidFill>
                          <a:srgbClr val="000000"/>
                        </a:solidFill>
                        <a:effectLst/>
                        <a:latin typeface="Arial"/>
                      </a:endParaRPr>
                    </a:p>
                  </a:txBody>
                  <a:tcPr marL="5679" marR="5679" marT="5679" marB="0" anchor="b"/>
                </a:tc>
                <a:tc>
                  <a:txBody>
                    <a:bodyPr/>
                    <a:lstStyle/>
                    <a:p>
                      <a:pPr algn="ctr" fontAlgn="b"/>
                      <a:r>
                        <a:rPr lang="en-US" sz="1200" u="none" strike="noStrike">
                          <a:effectLst/>
                        </a:rPr>
                        <a:t>1.00</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Custodian - Central Office</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ctr" fontAlgn="b"/>
                      <a:r>
                        <a:rPr lang="en-US" sz="1200" u="none" strike="noStrike">
                          <a:effectLst/>
                        </a:rPr>
                        <a:t>C</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Supervisor of Attendance Services</a:t>
                      </a:r>
                      <a:endParaRPr lang="en-US" sz="1200" b="0" i="0" u="none" strike="noStrike">
                        <a:solidFill>
                          <a:srgbClr val="000000"/>
                        </a:solidFill>
                        <a:effectLst/>
                        <a:latin typeface="Arial"/>
                      </a:endParaRPr>
                    </a:p>
                  </a:txBody>
                  <a:tcPr marL="5679" marR="5679" marT="5679" marB="0" anchor="b"/>
                </a:tc>
                <a:tc>
                  <a:txBody>
                    <a:bodyPr/>
                    <a:lstStyle/>
                    <a:p>
                      <a:pPr algn="ctr" fontAlgn="b"/>
                      <a:r>
                        <a:rPr lang="en-US" sz="1200" u="none" strike="noStrike">
                          <a:effectLst/>
                        </a:rPr>
                        <a:t>1.00</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General Laborer</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3.00</a:t>
                      </a:r>
                      <a:endParaRPr lang="en-US" sz="1200" b="0" i="0" u="none" strike="noStrike" dirty="0">
                        <a:solidFill>
                          <a:srgbClr val="000000"/>
                        </a:solidFill>
                        <a:effectLst/>
                        <a:latin typeface="Calibri"/>
                      </a:endParaRPr>
                    </a:p>
                  </a:txBody>
                  <a:tcPr marL="5679" marR="5679" marT="5679" marB="0" anchor="b"/>
                </a:tc>
              </a:tr>
              <a:tr h="202679">
                <a:tc>
                  <a:txBody>
                    <a:bodyPr/>
                    <a:lstStyle/>
                    <a:p>
                      <a:pPr algn="ctr" fontAlgn="b"/>
                      <a:r>
                        <a:rPr lang="en-US" sz="1200" u="none" strike="noStrike">
                          <a:effectLst/>
                        </a:rPr>
                        <a:t>C</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Supervisor Elementary Education</a:t>
                      </a:r>
                      <a:endParaRPr lang="en-US" sz="1200" b="0" i="0" u="none" strike="noStrike">
                        <a:solidFill>
                          <a:srgbClr val="000000"/>
                        </a:solidFill>
                        <a:effectLst/>
                        <a:latin typeface="Arial"/>
                      </a:endParaRPr>
                    </a:p>
                  </a:txBody>
                  <a:tcPr marL="5679" marR="5679" marT="5679" marB="0" anchor="b"/>
                </a:tc>
                <a:tc>
                  <a:txBody>
                    <a:bodyPr/>
                    <a:lstStyle/>
                    <a:p>
                      <a:pPr algn="ctr" fontAlgn="b"/>
                      <a:r>
                        <a:rPr lang="en-US" sz="1200" u="none" strike="noStrike">
                          <a:effectLst/>
                        </a:rPr>
                        <a:t>1.00</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Lead Painter</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ctr" fontAlgn="b"/>
                      <a:r>
                        <a:rPr lang="en-US" sz="1200" u="none" strike="noStrike">
                          <a:effectLst/>
                        </a:rPr>
                        <a:t>C</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Supervisor of Middle Schools</a:t>
                      </a:r>
                      <a:endParaRPr lang="en-US" sz="1200" b="0" i="0" u="none" strike="noStrike">
                        <a:solidFill>
                          <a:srgbClr val="000000"/>
                        </a:solidFill>
                        <a:effectLst/>
                        <a:latin typeface="Arial"/>
                      </a:endParaRPr>
                    </a:p>
                  </a:txBody>
                  <a:tcPr marL="5679" marR="5679" marT="5679" marB="0" anchor="b"/>
                </a:tc>
                <a:tc>
                  <a:txBody>
                    <a:bodyPr/>
                    <a:lstStyle/>
                    <a:p>
                      <a:pPr algn="ctr" fontAlgn="b"/>
                      <a:r>
                        <a:rPr lang="en-US" sz="1200" u="none" strike="noStrike">
                          <a:effectLst/>
                        </a:rPr>
                        <a:t>1.00</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HVAC System Mechanic</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2.00</a:t>
                      </a:r>
                      <a:endParaRPr lang="en-US" sz="1200" b="0" i="0" u="none" strike="noStrike" dirty="0">
                        <a:solidFill>
                          <a:srgbClr val="000000"/>
                        </a:solidFill>
                        <a:effectLst/>
                        <a:latin typeface="Calibri"/>
                      </a:endParaRPr>
                    </a:p>
                  </a:txBody>
                  <a:tcPr marL="5679" marR="5679" marT="5679" marB="0" anchor="b"/>
                </a:tc>
              </a:tr>
              <a:tr h="202679">
                <a:tc>
                  <a:txBody>
                    <a:bodyPr/>
                    <a:lstStyle/>
                    <a:p>
                      <a:pPr algn="ctr" fontAlgn="b"/>
                      <a:r>
                        <a:rPr lang="en-US" sz="1200" u="none" strike="noStrike">
                          <a:effectLst/>
                        </a:rPr>
                        <a:t>C</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Supervisor of Guidance Services</a:t>
                      </a:r>
                      <a:endParaRPr lang="en-US" sz="1200" b="0" i="0" u="none" strike="noStrike">
                        <a:solidFill>
                          <a:srgbClr val="000000"/>
                        </a:solidFill>
                        <a:effectLst/>
                        <a:latin typeface="Arial"/>
                      </a:endParaRPr>
                    </a:p>
                  </a:txBody>
                  <a:tcPr marL="5679" marR="5679" marT="5679" marB="0" anchor="b"/>
                </a:tc>
                <a:tc>
                  <a:txBody>
                    <a:bodyPr/>
                    <a:lstStyle/>
                    <a:p>
                      <a:pPr algn="ctr" fontAlgn="b"/>
                      <a:r>
                        <a:rPr lang="en-US" sz="1200" u="none" strike="noStrike">
                          <a:effectLst/>
                        </a:rPr>
                        <a:t>1.00</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Electrician</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ctr" fontAlgn="b"/>
                      <a:r>
                        <a:rPr lang="en-US" sz="1200" u="none" strike="noStrike">
                          <a:effectLst/>
                        </a:rPr>
                        <a:t>C</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Deputy Superintendent - Personnel Services</a:t>
                      </a:r>
                      <a:endParaRPr lang="en-US" sz="1200" b="0" i="0" u="none" strike="noStrike">
                        <a:solidFill>
                          <a:srgbClr val="000000"/>
                        </a:solidFill>
                        <a:effectLst/>
                        <a:latin typeface="Arial"/>
                      </a:endParaRPr>
                    </a:p>
                  </a:txBody>
                  <a:tcPr marL="5679" marR="5679" marT="5679" marB="0" anchor="b"/>
                </a:tc>
                <a:tc>
                  <a:txBody>
                    <a:bodyPr/>
                    <a:lstStyle/>
                    <a:p>
                      <a:pPr algn="ctr" fontAlgn="b"/>
                      <a:r>
                        <a:rPr lang="en-US" sz="1200" u="none" strike="noStrike">
                          <a:effectLst/>
                        </a:rPr>
                        <a:t>1.00</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Electrician Apprentice</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ctr" fontAlgn="b"/>
                      <a:r>
                        <a:rPr lang="en-US" sz="1200" u="none" strike="noStrike">
                          <a:effectLst/>
                        </a:rPr>
                        <a:t>C</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Director of Management Information Services</a:t>
                      </a:r>
                      <a:endParaRPr lang="en-US" sz="1200" b="0" i="0" u="none" strike="noStrike">
                        <a:solidFill>
                          <a:srgbClr val="000000"/>
                        </a:solidFill>
                        <a:effectLst/>
                        <a:latin typeface="Arial"/>
                      </a:endParaRPr>
                    </a:p>
                  </a:txBody>
                  <a:tcPr marL="5679" marR="5679" marT="5679" marB="0" anchor="b"/>
                </a:tc>
                <a:tc>
                  <a:txBody>
                    <a:bodyPr/>
                    <a:lstStyle/>
                    <a:p>
                      <a:pPr algn="ctr" fontAlgn="b"/>
                      <a:r>
                        <a:rPr lang="en-US" sz="1200" u="none" strike="noStrike">
                          <a:effectLst/>
                        </a:rPr>
                        <a:t>1.00</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General Accountant - Payroll</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ctr" fontAlgn="b"/>
                      <a:r>
                        <a:rPr lang="en-US" sz="1200" u="none" strike="noStrike">
                          <a:effectLst/>
                        </a:rPr>
                        <a:t>C</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Director of Instructional Technology Services</a:t>
                      </a:r>
                      <a:endParaRPr lang="en-US" sz="1200" b="0" i="0" u="none" strike="noStrike">
                        <a:solidFill>
                          <a:srgbClr val="000000"/>
                        </a:solidFill>
                        <a:effectLst/>
                        <a:latin typeface="Arial"/>
                      </a:endParaRPr>
                    </a:p>
                  </a:txBody>
                  <a:tcPr marL="5679" marR="5679" marT="5679" marB="0" anchor="b"/>
                </a:tc>
                <a:tc>
                  <a:txBody>
                    <a:bodyPr/>
                    <a:lstStyle/>
                    <a:p>
                      <a:pPr algn="ctr" fontAlgn="b"/>
                      <a:r>
                        <a:rPr lang="en-US" sz="1200" u="none" strike="noStrike">
                          <a:effectLst/>
                        </a:rPr>
                        <a:t>1.00</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General Accountant  - Fixed Assets</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Secretary - Personnel Services</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Clerk - Special Education Department</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Warehouseman</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36459">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Mechanic - Transportation</a:t>
                      </a:r>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02679">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Probationary Mechanic - Transportation</a:t>
                      </a:r>
                      <a:endParaRPr lang="en-US" sz="1200" b="0" i="0" u="none" strike="noStrike">
                        <a:solidFill>
                          <a:srgbClr val="000000"/>
                        </a:solidFill>
                        <a:effectLst/>
                        <a:latin typeface="Arial"/>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276995">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a:effectLst/>
                        </a:rPr>
                        <a:t>S</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dirty="0">
                          <a:effectLst/>
                        </a:rPr>
                        <a:t>Secretary Instructional Services</a:t>
                      </a:r>
                      <a:endParaRPr lang="en-US" sz="1200" b="0" i="0" u="none" strike="noStrike" dirty="0">
                        <a:solidFill>
                          <a:srgbClr val="000000"/>
                        </a:solidFill>
                        <a:effectLst/>
                        <a:latin typeface="Arial"/>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405359">
                <a:tc>
                  <a:txBody>
                    <a:bodyPr/>
                    <a:lstStyle/>
                    <a:p>
                      <a:pPr algn="l" fontAlgn="b"/>
                      <a:r>
                        <a:rPr lang="en-US" sz="1200" u="none" strike="noStrike">
                          <a:effectLst/>
                        </a:rPr>
                        <a:t> </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 </a:t>
                      </a:r>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 </a:t>
                      </a:r>
                      <a:endParaRPr lang="en-US" sz="1200" b="0" i="0" u="none" strike="noStrike">
                        <a:solidFill>
                          <a:srgbClr val="000000"/>
                        </a:solidFill>
                        <a:effectLst/>
                        <a:latin typeface="Calibri"/>
                      </a:endParaRPr>
                    </a:p>
                  </a:txBody>
                  <a:tcPr marL="5679" marR="5679" marT="5679" marB="0" anchor="b"/>
                </a:tc>
                <a:tc>
                  <a:txBody>
                    <a:bodyPr/>
                    <a:lstStyle/>
                    <a:p>
                      <a:pPr algn="ctr" fontAlgn="t"/>
                      <a:r>
                        <a:rPr lang="en-US" sz="1200" u="none" strike="noStrike">
                          <a:effectLst/>
                        </a:rPr>
                        <a:t>S</a:t>
                      </a:r>
                      <a:endParaRPr lang="en-US" sz="1200" b="0" i="0" u="none" strike="noStrike">
                        <a:solidFill>
                          <a:srgbClr val="000000"/>
                        </a:solidFill>
                        <a:effectLst/>
                        <a:latin typeface="Calibri"/>
                      </a:endParaRPr>
                    </a:p>
                  </a:txBody>
                  <a:tcPr marL="5679" marR="5679" marT="5679" marB="0"/>
                </a:tc>
                <a:tc>
                  <a:txBody>
                    <a:bodyPr/>
                    <a:lstStyle/>
                    <a:p>
                      <a:pPr algn="l" fontAlgn="b"/>
                      <a:r>
                        <a:rPr lang="en-US" sz="1200" u="none" strike="noStrike">
                          <a:effectLst/>
                        </a:rPr>
                        <a:t>Child Nutrition Program Clerk - General Fund Portion</a:t>
                      </a:r>
                      <a:endParaRPr lang="en-US" sz="1200" b="0" i="0" u="none" strike="noStrike">
                        <a:solidFill>
                          <a:srgbClr val="000000"/>
                        </a:solidFill>
                        <a:effectLst/>
                        <a:latin typeface="Arial"/>
                      </a:endParaRPr>
                    </a:p>
                  </a:txBody>
                  <a:tcPr marL="5679" marR="5679" marT="5679" marB="0" anchor="b"/>
                </a:tc>
                <a:tc>
                  <a:txBody>
                    <a:bodyPr/>
                    <a:lstStyle/>
                    <a:p>
                      <a:pPr algn="ctr" fontAlgn="b"/>
                      <a:r>
                        <a:rPr lang="en-US" sz="1200" u="none" strike="noStrike" dirty="0">
                          <a:effectLst/>
                        </a:rPr>
                        <a:t>1.00</a:t>
                      </a:r>
                      <a:endParaRPr lang="en-US" sz="1200" b="0" i="0" u="none" strike="noStrike" dirty="0">
                        <a:solidFill>
                          <a:srgbClr val="000000"/>
                        </a:solidFill>
                        <a:effectLst/>
                        <a:latin typeface="Calibri"/>
                      </a:endParaRPr>
                    </a:p>
                  </a:txBody>
                  <a:tcPr marL="5679" marR="5679" marT="5679" marB="0" anchor="b"/>
                </a:tc>
              </a:tr>
              <a:tr h="168900">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dirty="0">
                        <a:solidFill>
                          <a:srgbClr val="000000"/>
                        </a:solidFill>
                        <a:effectLst/>
                        <a:latin typeface="Calibri"/>
                      </a:endParaRPr>
                    </a:p>
                  </a:txBody>
                  <a:tcPr marL="5679" marR="5679" marT="5679" marB="0" anchor="b"/>
                </a:tc>
              </a:tr>
              <a:tr h="209435">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r>
                        <a:rPr lang="en-US" sz="1200" u="none" strike="noStrike">
                          <a:effectLst/>
                        </a:rPr>
                        <a:t>Total</a:t>
                      </a:r>
                      <a:endParaRPr lang="en-US" sz="1200" b="0" i="0" u="none" strike="noStrike">
                        <a:solidFill>
                          <a:srgbClr val="000000"/>
                        </a:solidFill>
                        <a:effectLst/>
                        <a:latin typeface="Calibri"/>
                      </a:endParaRPr>
                    </a:p>
                  </a:txBody>
                  <a:tcPr marL="5679" marR="5679" marT="5679" marB="0" anchor="b"/>
                </a:tc>
                <a:tc>
                  <a:txBody>
                    <a:bodyPr/>
                    <a:lstStyle/>
                    <a:p>
                      <a:pPr algn="ctr"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l" fontAlgn="b"/>
                      <a:endParaRPr lang="en-US" sz="1200" b="0" i="0" u="none" strike="noStrike">
                        <a:solidFill>
                          <a:srgbClr val="000000"/>
                        </a:solidFill>
                        <a:effectLst/>
                        <a:latin typeface="Calibri"/>
                      </a:endParaRPr>
                    </a:p>
                  </a:txBody>
                  <a:tcPr marL="5679" marR="5679" marT="5679" marB="0" anchor="b"/>
                </a:tc>
                <a:tc>
                  <a:txBody>
                    <a:bodyPr/>
                    <a:lstStyle/>
                    <a:p>
                      <a:pPr algn="ctr" fontAlgn="b"/>
                      <a:r>
                        <a:rPr lang="en-US" sz="1200" u="none" strike="noStrike" dirty="0">
                          <a:effectLst/>
                        </a:rPr>
                        <a:t>30.00</a:t>
                      </a:r>
                      <a:endParaRPr lang="en-US" sz="1200" b="0" i="0" u="none" strike="noStrike" dirty="0">
                        <a:solidFill>
                          <a:srgbClr val="000000"/>
                        </a:solidFill>
                        <a:effectLst/>
                        <a:latin typeface="Calibri"/>
                      </a:endParaRPr>
                    </a:p>
                  </a:txBody>
                  <a:tcPr marL="5679" marR="5679" marT="5679" marB="0" anchor="b"/>
                </a:tc>
              </a:tr>
            </a:tbl>
          </a:graphicData>
        </a:graphic>
      </p:graphicFrame>
    </p:spTree>
    <p:extLst>
      <p:ext uri="{BB962C8B-B14F-4D97-AF65-F5344CB8AC3E}">
        <p14:creationId xmlns:p14="http://schemas.microsoft.com/office/powerpoint/2010/main" val="880148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OF 1 MILL IN DOTHAN CITY SCHOOLS	</a:t>
            </a:r>
            <a:endParaRPr lang="en-US" dirty="0"/>
          </a:p>
        </p:txBody>
      </p:sp>
      <p:sp>
        <p:nvSpPr>
          <p:cNvPr id="5" name="Slide Number Placeholder 4"/>
          <p:cNvSpPr>
            <a:spLocks noGrp="1"/>
          </p:cNvSpPr>
          <p:nvPr>
            <p:ph type="sldNum" sz="quarter" idx="15"/>
          </p:nvPr>
        </p:nvSpPr>
        <p:spPr/>
        <p:txBody>
          <a:bodyPr/>
          <a:lstStyle/>
          <a:p>
            <a:fld id="{F2BA91C9-E8EA-4920-873D-5A9751494B62}" type="slidenum">
              <a:rPr lang="en-US" smtClean="0"/>
              <a:t>9</a:t>
            </a:fld>
            <a:endParaRPr lang="en-US"/>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2567518687"/>
              </p:ext>
            </p:extLst>
          </p:nvPr>
        </p:nvGraphicFramePr>
        <p:xfrm>
          <a:off x="457200" y="1981202"/>
          <a:ext cx="7391400" cy="4190997"/>
        </p:xfrm>
        <a:graphic>
          <a:graphicData uri="http://schemas.openxmlformats.org/drawingml/2006/table">
            <a:tbl>
              <a:tblPr>
                <a:tableStyleId>{5C22544A-7EE6-4342-B048-85BDC9FD1C3A}</a:tableStyleId>
              </a:tblPr>
              <a:tblGrid>
                <a:gridCol w="3695700"/>
                <a:gridCol w="3695700"/>
              </a:tblGrid>
              <a:tr h="403952">
                <a:tc gridSpan="2">
                  <a:txBody>
                    <a:bodyPr/>
                    <a:lstStyle/>
                    <a:p>
                      <a:pPr algn="ctr" fontAlgn="b"/>
                      <a:r>
                        <a:rPr lang="en-US" sz="1400" u="none" strike="noStrike" dirty="0">
                          <a:effectLst/>
                        </a:rPr>
                        <a:t>Value of 1 mill </a:t>
                      </a:r>
                      <a:endParaRPr lang="en-US" sz="1400" b="0" i="0" u="none" strike="noStrike" dirty="0">
                        <a:solidFill>
                          <a:srgbClr val="000000"/>
                        </a:solidFill>
                        <a:effectLst/>
                        <a:latin typeface="Calibri"/>
                      </a:endParaRPr>
                    </a:p>
                  </a:txBody>
                  <a:tcPr marL="7620" marR="7620" marT="7620" marB="0" anchor="b"/>
                </a:tc>
                <a:tc hMerge="1">
                  <a:txBody>
                    <a:bodyPr/>
                    <a:lstStyle/>
                    <a:p>
                      <a:endParaRPr lang="en-US"/>
                    </a:p>
                  </a:txBody>
                  <a:tcPr/>
                </a:tc>
              </a:tr>
              <a:tr h="757409">
                <a:tc>
                  <a:txBody>
                    <a:bodyPr/>
                    <a:lstStyle/>
                    <a:p>
                      <a:pPr algn="ctr" fontAlgn="b"/>
                      <a:r>
                        <a:rPr lang="en-US" sz="1400" u="none" strike="noStrike">
                          <a:effectLst/>
                        </a:rPr>
                        <a:t>2013</a:t>
                      </a:r>
                      <a:endParaRPr lang="en-US" sz="1400" b="0" i="0" u="none" strike="noStrike">
                        <a:solidFill>
                          <a:srgbClr val="000000"/>
                        </a:solidFill>
                        <a:effectLst/>
                        <a:latin typeface="Calibri"/>
                      </a:endParaRPr>
                    </a:p>
                  </a:txBody>
                  <a:tcPr marL="7620" marR="7620" marT="7620" marB="0" anchor="b"/>
                </a:tc>
                <a:tc>
                  <a:txBody>
                    <a:bodyPr/>
                    <a:lstStyle/>
                    <a:p>
                      <a:pPr algn="ctr" fontAlgn="b"/>
                      <a:r>
                        <a:rPr lang="en-US" sz="1400" u="none" strike="noStrike" dirty="0">
                          <a:effectLst/>
                        </a:rPr>
                        <a:t>    800,078.89 </a:t>
                      </a:r>
                      <a:endParaRPr lang="en-US" sz="1400" b="0" i="0" u="none" strike="noStrike" dirty="0">
                        <a:solidFill>
                          <a:srgbClr val="000000"/>
                        </a:solidFill>
                        <a:effectLst/>
                        <a:latin typeface="Calibri"/>
                      </a:endParaRPr>
                    </a:p>
                  </a:txBody>
                  <a:tcPr marL="7620" marR="7620" marT="7620" marB="0" anchor="b"/>
                </a:tc>
              </a:tr>
              <a:tr h="757409">
                <a:tc>
                  <a:txBody>
                    <a:bodyPr/>
                    <a:lstStyle/>
                    <a:p>
                      <a:pPr algn="ctr" fontAlgn="b"/>
                      <a:r>
                        <a:rPr lang="en-US" sz="1400" u="none" strike="noStrike">
                          <a:effectLst/>
                        </a:rPr>
                        <a:t>2014</a:t>
                      </a:r>
                      <a:endParaRPr lang="en-US" sz="1400" b="0" i="0" u="none" strike="noStrike">
                        <a:solidFill>
                          <a:srgbClr val="000000"/>
                        </a:solidFill>
                        <a:effectLst/>
                        <a:latin typeface="Calibri"/>
                      </a:endParaRPr>
                    </a:p>
                  </a:txBody>
                  <a:tcPr marL="7620" marR="7620" marT="7620" marB="0" anchor="b"/>
                </a:tc>
                <a:tc>
                  <a:txBody>
                    <a:bodyPr/>
                    <a:lstStyle/>
                    <a:p>
                      <a:pPr algn="ctr" fontAlgn="b"/>
                      <a:r>
                        <a:rPr lang="en-US" sz="1400" u="none" strike="noStrike" dirty="0">
                          <a:effectLst/>
                        </a:rPr>
                        <a:t>    808,455.52 </a:t>
                      </a:r>
                      <a:endParaRPr lang="en-US" sz="1400" b="0" i="0" u="none" strike="noStrike" dirty="0">
                        <a:solidFill>
                          <a:srgbClr val="000000"/>
                        </a:solidFill>
                        <a:effectLst/>
                        <a:latin typeface="Calibri"/>
                      </a:endParaRPr>
                    </a:p>
                  </a:txBody>
                  <a:tcPr marL="7620" marR="7620" marT="7620" marB="0" anchor="b"/>
                </a:tc>
              </a:tr>
              <a:tr h="757409">
                <a:tc>
                  <a:txBody>
                    <a:bodyPr/>
                    <a:lstStyle/>
                    <a:p>
                      <a:pPr algn="ctr" fontAlgn="b"/>
                      <a:r>
                        <a:rPr lang="en-US" sz="1400" u="none" strike="noStrike">
                          <a:effectLst/>
                        </a:rPr>
                        <a:t>2015</a:t>
                      </a:r>
                      <a:endParaRPr lang="en-US" sz="1400" b="0" i="0" u="none" strike="noStrike">
                        <a:solidFill>
                          <a:srgbClr val="000000"/>
                        </a:solidFill>
                        <a:effectLst/>
                        <a:latin typeface="Calibri"/>
                      </a:endParaRPr>
                    </a:p>
                  </a:txBody>
                  <a:tcPr marL="7620" marR="7620" marT="7620" marB="0" anchor="b"/>
                </a:tc>
                <a:tc>
                  <a:txBody>
                    <a:bodyPr/>
                    <a:lstStyle/>
                    <a:p>
                      <a:pPr algn="ctr" fontAlgn="b"/>
                      <a:r>
                        <a:rPr lang="en-US" sz="1400" u="none" strike="noStrike" dirty="0">
                          <a:effectLst/>
                        </a:rPr>
                        <a:t>    792,931.13 </a:t>
                      </a:r>
                      <a:endParaRPr lang="en-US" sz="1400" b="0" i="0" u="none" strike="noStrike" dirty="0">
                        <a:solidFill>
                          <a:srgbClr val="000000"/>
                        </a:solidFill>
                        <a:effectLst/>
                        <a:latin typeface="Calibri"/>
                      </a:endParaRPr>
                    </a:p>
                  </a:txBody>
                  <a:tcPr marL="7620" marR="7620" marT="7620" marB="0" anchor="b"/>
                </a:tc>
              </a:tr>
              <a:tr h="757409">
                <a:tc>
                  <a:txBody>
                    <a:bodyPr/>
                    <a:lstStyle/>
                    <a:p>
                      <a:pPr algn="ctr" fontAlgn="b"/>
                      <a:r>
                        <a:rPr lang="en-US" sz="1400" u="none" strike="noStrike">
                          <a:effectLst/>
                        </a:rPr>
                        <a:t>2016</a:t>
                      </a:r>
                      <a:endParaRPr lang="en-US" sz="1400" b="0" i="0" u="none" strike="noStrike">
                        <a:solidFill>
                          <a:srgbClr val="000000"/>
                        </a:solidFill>
                        <a:effectLst/>
                        <a:latin typeface="Calibri"/>
                      </a:endParaRPr>
                    </a:p>
                  </a:txBody>
                  <a:tcPr marL="7620" marR="7620" marT="7620" marB="0" anchor="b"/>
                </a:tc>
                <a:tc>
                  <a:txBody>
                    <a:bodyPr/>
                    <a:lstStyle/>
                    <a:p>
                      <a:pPr algn="ctr" fontAlgn="b"/>
                      <a:r>
                        <a:rPr lang="en-US" sz="1400" u="none" strike="noStrike" dirty="0">
                          <a:effectLst/>
                        </a:rPr>
                        <a:t>    823,100.79 </a:t>
                      </a:r>
                      <a:endParaRPr lang="en-US" sz="1400" b="0" i="0" u="none" strike="noStrike" dirty="0">
                        <a:solidFill>
                          <a:srgbClr val="000000"/>
                        </a:solidFill>
                        <a:effectLst/>
                        <a:latin typeface="Calibri"/>
                      </a:endParaRPr>
                    </a:p>
                  </a:txBody>
                  <a:tcPr marL="7620" marR="7620" marT="7620" marB="0" anchor="b"/>
                </a:tc>
              </a:tr>
              <a:tr h="757409">
                <a:tc>
                  <a:txBody>
                    <a:bodyPr/>
                    <a:lstStyle/>
                    <a:p>
                      <a:pPr algn="ctr" fontAlgn="b"/>
                      <a:r>
                        <a:rPr lang="en-US" sz="1400" u="none" strike="noStrike">
                          <a:effectLst/>
                        </a:rPr>
                        <a:t>2017</a:t>
                      </a:r>
                      <a:endParaRPr lang="en-US" sz="1400" b="0" i="0" u="none" strike="noStrike">
                        <a:solidFill>
                          <a:srgbClr val="000000"/>
                        </a:solidFill>
                        <a:effectLst/>
                        <a:latin typeface="Calibri"/>
                      </a:endParaRPr>
                    </a:p>
                  </a:txBody>
                  <a:tcPr marL="7620" marR="7620" marT="7620" marB="0" anchor="b"/>
                </a:tc>
                <a:tc>
                  <a:txBody>
                    <a:bodyPr/>
                    <a:lstStyle/>
                    <a:p>
                      <a:pPr algn="ctr" fontAlgn="b"/>
                      <a:r>
                        <a:rPr lang="en-US" sz="1400" u="none" strike="noStrike" dirty="0">
                          <a:effectLst/>
                        </a:rPr>
                        <a:t>    852,102.17 </a:t>
                      </a:r>
                      <a:endParaRPr lang="en-US" sz="1400" b="0" i="0" u="none" strike="noStrike" dirty="0">
                        <a:solidFill>
                          <a:srgbClr val="000000"/>
                        </a:solidFill>
                        <a:effectLst/>
                        <a:latin typeface="Calibri"/>
                      </a:endParaRPr>
                    </a:p>
                  </a:txBody>
                  <a:tcPr marL="7620" marR="7620" marT="7620" marB="0" anchor="b"/>
                </a:tc>
              </a:tr>
            </a:tbl>
          </a:graphicData>
        </a:graphic>
      </p:graphicFrame>
    </p:spTree>
    <p:extLst>
      <p:ext uri="{BB962C8B-B14F-4D97-AF65-F5344CB8AC3E}">
        <p14:creationId xmlns:p14="http://schemas.microsoft.com/office/powerpoint/2010/main" val="33723494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Where does </a:t>
            </a:r>
            <a:r>
              <a:rPr lang="en-US" dirty="0" err="1" smtClean="0"/>
              <a:t>dothan</a:t>
            </a:r>
            <a:r>
              <a:rPr lang="en-US" dirty="0" smtClean="0"/>
              <a:t> city stand - mills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796437234"/>
              </p:ext>
            </p:extLst>
          </p:nvPr>
        </p:nvGraphicFramePr>
        <p:xfrm>
          <a:off x="762000" y="1295400"/>
          <a:ext cx="7010400" cy="5097780"/>
        </p:xfrm>
        <a:graphic>
          <a:graphicData uri="http://schemas.openxmlformats.org/drawingml/2006/table">
            <a:tbl>
              <a:tblPr/>
              <a:tblGrid>
                <a:gridCol w="3992469"/>
                <a:gridCol w="3017931"/>
              </a:tblGrid>
              <a:tr h="365760">
                <a:tc>
                  <a:txBody>
                    <a:bodyPr/>
                    <a:lstStyle/>
                    <a:p>
                      <a:pPr algn="ctr" fontAlgn="ctr"/>
                      <a:r>
                        <a:rPr lang="en-US" sz="1300" b="0" i="0" u="none" strike="noStrike" dirty="0">
                          <a:solidFill>
                            <a:srgbClr val="000000"/>
                          </a:solidFill>
                          <a:effectLst/>
                          <a:latin typeface="Calibri"/>
                        </a:rPr>
                        <a:t>SYSTEM</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300" b="0" i="0" u="none" strike="noStrike" dirty="0">
                          <a:solidFill>
                            <a:srgbClr val="000000"/>
                          </a:solidFill>
                          <a:effectLst/>
                          <a:latin typeface="Calibri"/>
                        </a:rPr>
                        <a:t>NUMBER OF MILLS</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Barbour County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14.00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Coffee County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17.00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Geveva County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11.00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Henry County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12.00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Jefferson County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30.10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Lee County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21.00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Mobile County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29.50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Alexander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15.00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Andalusia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17.00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Auburn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24.00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Enerprise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16.00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Eufaula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20.00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Gadsden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22.00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Geneva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11.00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Homewood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37.50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Hoover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46.00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dirty="0">
                          <a:solidFill>
                            <a:srgbClr val="000000"/>
                          </a:solidFill>
                          <a:effectLst/>
                          <a:latin typeface="Calibri"/>
                        </a:rPr>
                        <a:t>Jacksonville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18.50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Opelika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24.00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Opp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12.00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Ozark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23.00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Phenix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28.50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0" i="0" u="none" strike="noStrike">
                          <a:solidFill>
                            <a:srgbClr val="000000"/>
                          </a:solidFill>
                          <a:effectLst/>
                          <a:latin typeface="Calibri"/>
                        </a:rPr>
                        <a:t>Pike Road City</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0" i="0" u="none" strike="noStrike" dirty="0">
                          <a:solidFill>
                            <a:srgbClr val="000000"/>
                          </a:solidFill>
                          <a:effectLst/>
                          <a:latin typeface="Calibri"/>
                        </a:rPr>
                        <a:t>26.00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en-US" sz="1300" b="1" i="0" u="none" strike="noStrike" dirty="0">
                          <a:solidFill>
                            <a:srgbClr val="000000"/>
                          </a:solidFill>
                          <a:effectLst/>
                          <a:latin typeface="Calibri"/>
                        </a:rPr>
                        <a:t>Dothan </a:t>
                      </a:r>
                      <a:r>
                        <a:rPr lang="en-US" sz="1300" b="1" i="0" u="none" strike="noStrike" dirty="0" smtClean="0">
                          <a:solidFill>
                            <a:srgbClr val="000000"/>
                          </a:solidFill>
                          <a:effectLst/>
                          <a:latin typeface="Calibri"/>
                        </a:rPr>
                        <a:t>City – </a:t>
                      </a:r>
                      <a:r>
                        <a:rPr lang="en-US" sz="1300" b="1" i="1" u="sng" strike="noStrike" dirty="0" smtClean="0">
                          <a:solidFill>
                            <a:srgbClr val="000000"/>
                          </a:solidFill>
                          <a:effectLst/>
                          <a:latin typeface="Calibri"/>
                        </a:rPr>
                        <a:t>lowest in the state</a:t>
                      </a:r>
                      <a:endParaRPr lang="en-US" sz="1300" b="1" i="1" u="sng" strike="noStrike" dirty="0">
                        <a:solidFill>
                          <a:srgbClr val="000000"/>
                        </a:solidFill>
                        <a:effectLst/>
                        <a:latin typeface="Calibri"/>
                      </a:endParaRP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1" i="0" u="none" strike="noStrike" dirty="0">
                          <a:solidFill>
                            <a:srgbClr val="000000"/>
                          </a:solidFill>
                          <a:effectLst/>
                          <a:latin typeface="Calibri"/>
                        </a:rPr>
                        <a:t>10.00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Slide Number Placeholder 4"/>
          <p:cNvSpPr>
            <a:spLocks noGrp="1"/>
          </p:cNvSpPr>
          <p:nvPr>
            <p:ph type="sldNum" sz="quarter" idx="15"/>
          </p:nvPr>
        </p:nvSpPr>
        <p:spPr/>
        <p:txBody>
          <a:bodyPr/>
          <a:lstStyle/>
          <a:p>
            <a:fld id="{F2BA91C9-E8EA-4920-873D-5A9751494B62}" type="slidenum">
              <a:rPr lang="en-US" smtClean="0"/>
              <a:t>10</a:t>
            </a:fld>
            <a:endParaRPr lang="en-US"/>
          </a:p>
        </p:txBody>
      </p:sp>
    </p:spTree>
    <p:extLst>
      <p:ext uri="{BB962C8B-B14F-4D97-AF65-F5344CB8AC3E}">
        <p14:creationId xmlns:p14="http://schemas.microsoft.com/office/powerpoint/2010/main" val="1505692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US" dirty="0" smtClean="0"/>
              <a:t>Practical terms</a:t>
            </a:r>
            <a:br>
              <a:rPr lang="en-US" dirty="0" smtClean="0"/>
            </a:br>
            <a:r>
              <a:rPr lang="en-US" dirty="0" smtClean="0"/>
              <a:t>what does it cost me?</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425299269"/>
              </p:ext>
            </p:extLst>
          </p:nvPr>
        </p:nvGraphicFramePr>
        <p:xfrm>
          <a:off x="457198" y="1600201"/>
          <a:ext cx="7467604" cy="4952997"/>
        </p:xfrm>
        <a:graphic>
          <a:graphicData uri="http://schemas.openxmlformats.org/drawingml/2006/table">
            <a:tbl>
              <a:tblPr/>
              <a:tblGrid>
                <a:gridCol w="1479206"/>
                <a:gridCol w="1145192"/>
                <a:gridCol w="1288340"/>
                <a:gridCol w="1145192"/>
                <a:gridCol w="1264482"/>
                <a:gridCol w="1145192"/>
              </a:tblGrid>
              <a:tr h="452900">
                <a:tc>
                  <a:txBody>
                    <a:bodyPr/>
                    <a:lstStyle/>
                    <a:p>
                      <a:pPr algn="ctr" fontAlgn="b"/>
                      <a:r>
                        <a:rPr lang="en-US" sz="1400" b="0" i="0" u="none" strike="noStrike" dirty="0">
                          <a:solidFill>
                            <a:srgbClr val="000000"/>
                          </a:solidFill>
                          <a:effectLst/>
                          <a:latin typeface="Calibri"/>
                        </a:rPr>
                        <a:t>APPRAISED </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a:rPr>
                        <a:t>TAXABLE</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a:rPr>
                        <a:t> </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 </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Additional PROPERTY</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COST PER</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r>
              <a:tr h="240905">
                <a:tc>
                  <a:txBody>
                    <a:bodyPr/>
                    <a:lstStyle/>
                    <a:p>
                      <a:pPr algn="ctr" fontAlgn="b"/>
                      <a:r>
                        <a:rPr lang="en-US" sz="1400" b="0" i="0" u="none" strike="noStrike">
                          <a:solidFill>
                            <a:srgbClr val="000000"/>
                          </a:solidFill>
                          <a:effectLst/>
                          <a:latin typeface="Calibri"/>
                        </a:rPr>
                        <a:t>VALUE</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VALUE - %</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VALUE</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MILLS</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TAXES</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DAY</a:t>
                      </a:r>
                    </a:p>
                  </a:txBody>
                  <a:tcPr marL="7620" marR="7620" marT="762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r>
              <a:tr h="250541">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effectLst/>
                        <a:latin typeface="Calibri"/>
                      </a:endParaRP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effectLst/>
                        <a:latin typeface="Calibri"/>
                      </a:endParaRP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905">
                <a:tc>
                  <a:txBody>
                    <a:bodyPr/>
                    <a:lstStyle/>
                    <a:p>
                      <a:pPr algn="ctr" fontAlgn="b"/>
                      <a:r>
                        <a:rPr lang="en-US" sz="1400" b="0" i="0" u="none" strike="noStrike">
                          <a:solidFill>
                            <a:srgbClr val="000000"/>
                          </a:solidFill>
                          <a:effectLst/>
                          <a:latin typeface="Calibri"/>
                        </a:rPr>
                        <a:t>$100,000.00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$10,000.00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1.00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$10.00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a:rPr>
                        <a:t>$0.03</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31268">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2.00</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$20.00</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$0.05</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r>
              <a:tr h="231268">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3.00</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$30.00</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$0.08</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r>
              <a:tr h="231268">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4.00</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$40.00</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$0.11</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r>
              <a:tr h="240905">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5.00</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$50.00</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$0.14</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40905">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268">
                <a:tc>
                  <a:txBody>
                    <a:bodyPr/>
                    <a:lstStyle/>
                    <a:p>
                      <a:pPr algn="ctr" fontAlgn="b"/>
                      <a:r>
                        <a:rPr lang="en-US" sz="1400" b="0" i="0" u="none" strike="noStrike">
                          <a:solidFill>
                            <a:srgbClr val="000000"/>
                          </a:solidFill>
                          <a:effectLst/>
                          <a:latin typeface="Calibri"/>
                        </a:rPr>
                        <a:t>$200,000.00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$20,000.00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1.00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$20.00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$0.05</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31268">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2.00</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$40.00</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$0.11</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r>
              <a:tr h="231268">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3.00</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$60.00</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$0.16</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r>
              <a:tr h="240905">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4.00</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$80.00</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$0.22</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r>
              <a:tr h="250541">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5.00</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$100.00</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$0.27</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40905">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effectLst/>
                        <a:latin typeface="Calibri"/>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268">
                <a:tc>
                  <a:txBody>
                    <a:bodyPr/>
                    <a:lstStyle/>
                    <a:p>
                      <a:pPr algn="ctr" fontAlgn="b"/>
                      <a:r>
                        <a:rPr lang="en-US" sz="1400" b="0" i="0" u="none" strike="noStrike">
                          <a:solidFill>
                            <a:srgbClr val="000000"/>
                          </a:solidFill>
                          <a:effectLst/>
                          <a:latin typeface="Calibri"/>
                        </a:rPr>
                        <a:t>$300,000.00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$30,000.00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1.00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$30.00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a:rPr>
                        <a:t>$0.08</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31268">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2.00</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$60.00</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$0.16</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r>
              <a:tr h="231268">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3.00</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$90.00</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$0.25</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r>
              <a:tr h="231268">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Calibri"/>
                      </a:endParaRP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4.00</a:t>
                      </a:r>
                    </a:p>
                  </a:txBody>
                  <a:tcPr marL="7620" marR="7620" marT="7620" marB="0" anchor="b">
                    <a:lnL>
                      <a:noFill/>
                    </a:lnL>
                    <a:lnR>
                      <a:noFill/>
                    </a:lnR>
                    <a:lnT>
                      <a:noFill/>
                    </a:lnT>
                    <a:lnB>
                      <a:noFill/>
                    </a:lnB>
                  </a:tcPr>
                </a:tc>
                <a:tc>
                  <a:txBody>
                    <a:bodyPr/>
                    <a:lstStyle/>
                    <a:p>
                      <a:pPr algn="ctr" fontAlgn="b"/>
                      <a:r>
                        <a:rPr lang="en-US" sz="1400" b="0" i="0" u="none" strike="noStrike">
                          <a:solidFill>
                            <a:srgbClr val="000000"/>
                          </a:solidFill>
                          <a:effectLst/>
                          <a:latin typeface="Calibri"/>
                        </a:rPr>
                        <a:t>$120.00</a:t>
                      </a:r>
                    </a:p>
                  </a:txBody>
                  <a:tcPr marL="7620" marR="7620" marT="7620"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a:rPr>
                        <a:t>$0.33</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r>
              <a:tr h="240905">
                <a:tc>
                  <a:txBody>
                    <a:bodyPr/>
                    <a:lstStyle/>
                    <a:p>
                      <a:pPr algn="l" fontAlgn="b"/>
                      <a:r>
                        <a:rPr lang="en-US" sz="14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5.00</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$150.00</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$0.41</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F2BA91C9-E8EA-4920-873D-5A9751494B62}" type="slidenum">
              <a:rPr lang="en-US" smtClean="0"/>
              <a:t>11</a:t>
            </a:fld>
            <a:endParaRPr lang="en-US"/>
          </a:p>
        </p:txBody>
      </p:sp>
    </p:spTree>
    <p:extLst>
      <p:ext uri="{BB962C8B-B14F-4D97-AF65-F5344CB8AC3E}">
        <p14:creationId xmlns:p14="http://schemas.microsoft.com/office/powerpoint/2010/main" val="34289898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Comparisons for everyday life	</a:t>
            </a:r>
            <a:endParaRPr lang="en-US" dirty="0"/>
          </a:p>
        </p:txBody>
      </p:sp>
      <p:sp>
        <p:nvSpPr>
          <p:cNvPr id="3" name="Content Placeholder 2"/>
          <p:cNvSpPr>
            <a:spLocks noGrp="1"/>
          </p:cNvSpPr>
          <p:nvPr>
            <p:ph sz="quarter" idx="1"/>
          </p:nvPr>
        </p:nvSpPr>
        <p:spPr/>
        <p:txBody>
          <a:bodyPr/>
          <a:lstStyle/>
          <a:p>
            <a:r>
              <a:rPr lang="en-US" sz="2000" dirty="0" smtClean="0"/>
              <a:t>Daily Cost of a cup of coffee at McDonald’s 		$1.00</a:t>
            </a:r>
          </a:p>
          <a:p>
            <a:r>
              <a:rPr lang="en-US" sz="2000" dirty="0" smtClean="0"/>
              <a:t>Daily Cost of 5 mills increase on $300,000 home	$0.41</a:t>
            </a:r>
          </a:p>
          <a:p>
            <a:endParaRPr lang="en-US" sz="2000" dirty="0"/>
          </a:p>
          <a:p>
            <a:r>
              <a:rPr lang="en-US" sz="2000" dirty="0" smtClean="0"/>
              <a:t>Cost to for family of four to eat 5 guys	**	           $44.36</a:t>
            </a:r>
          </a:p>
          <a:p>
            <a:r>
              <a:rPr lang="en-US" sz="2000" dirty="0" smtClean="0"/>
              <a:t>Cost for 5 mills for the year on $300,000 home **     $150.00</a:t>
            </a:r>
          </a:p>
          <a:p>
            <a:endParaRPr lang="en-US" sz="2000" dirty="0"/>
          </a:p>
          <a:p>
            <a:endParaRPr lang="en-US" sz="2000" dirty="0" smtClean="0"/>
          </a:p>
          <a:p>
            <a:r>
              <a:rPr lang="en-US" sz="2000" dirty="0" smtClean="0"/>
              <a:t>** less than eating out 4 times in year ($177.44).</a:t>
            </a:r>
            <a:endParaRPr lang="en-US" sz="2000" dirty="0"/>
          </a:p>
        </p:txBody>
      </p:sp>
      <p:sp>
        <p:nvSpPr>
          <p:cNvPr id="4" name="Slide Number Placeholder 3"/>
          <p:cNvSpPr>
            <a:spLocks noGrp="1"/>
          </p:cNvSpPr>
          <p:nvPr>
            <p:ph type="sldNum" sz="quarter" idx="15"/>
          </p:nvPr>
        </p:nvSpPr>
        <p:spPr/>
        <p:txBody>
          <a:bodyPr/>
          <a:lstStyle/>
          <a:p>
            <a:fld id="{F2BA91C9-E8EA-4920-873D-5A9751494B62}" type="slidenum">
              <a:rPr lang="en-US" smtClean="0"/>
              <a:t>12</a:t>
            </a:fld>
            <a:endParaRPr lang="en-US"/>
          </a:p>
        </p:txBody>
      </p:sp>
    </p:spTree>
    <p:extLst>
      <p:ext uri="{BB962C8B-B14F-4D97-AF65-F5344CB8AC3E}">
        <p14:creationId xmlns:p14="http://schemas.microsoft.com/office/powerpoint/2010/main" val="13261819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One percent raise vs. one mill property tax</a:t>
            </a:r>
            <a:br>
              <a:rPr lang="en-US" dirty="0" smtClean="0"/>
            </a:br>
            <a:r>
              <a:rPr lang="en-US" dirty="0"/>
              <a:t>	</a:t>
            </a:r>
          </a:p>
        </p:txBody>
      </p:sp>
      <p:sp>
        <p:nvSpPr>
          <p:cNvPr id="3" name="Content Placeholder 2"/>
          <p:cNvSpPr>
            <a:spLocks noGrp="1"/>
          </p:cNvSpPr>
          <p:nvPr>
            <p:ph sz="quarter" idx="1"/>
          </p:nvPr>
        </p:nvSpPr>
        <p:spPr/>
        <p:txBody>
          <a:bodyPr/>
          <a:lstStyle/>
          <a:p>
            <a:r>
              <a:rPr lang="en-US" dirty="0" smtClean="0"/>
              <a:t>1% Salary Increase			$552,294.00</a:t>
            </a:r>
          </a:p>
          <a:p>
            <a:r>
              <a:rPr lang="en-US" dirty="0" smtClean="0"/>
              <a:t>2.5% Salary Increase		        $1,380,735.00</a:t>
            </a:r>
          </a:p>
          <a:p>
            <a:endParaRPr lang="en-US" dirty="0"/>
          </a:p>
          <a:p>
            <a:r>
              <a:rPr lang="en-US" dirty="0" smtClean="0"/>
              <a:t>1 Mill Property Tax 			$</a:t>
            </a:r>
            <a:r>
              <a:rPr lang="en-US" dirty="0">
                <a:solidFill>
                  <a:srgbClr val="000000"/>
                </a:solidFill>
                <a:latin typeface="Calibri"/>
              </a:rPr>
              <a:t>852,102.17</a:t>
            </a:r>
            <a:endParaRPr lang="en-US" dirty="0"/>
          </a:p>
        </p:txBody>
      </p:sp>
      <p:sp>
        <p:nvSpPr>
          <p:cNvPr id="4" name="Slide Number Placeholder 3"/>
          <p:cNvSpPr>
            <a:spLocks noGrp="1"/>
          </p:cNvSpPr>
          <p:nvPr>
            <p:ph type="sldNum" sz="quarter" idx="15"/>
          </p:nvPr>
        </p:nvSpPr>
        <p:spPr/>
        <p:txBody>
          <a:bodyPr/>
          <a:lstStyle/>
          <a:p>
            <a:fld id="{F2BA91C9-E8EA-4920-873D-5A9751494B62}" type="slidenum">
              <a:rPr lang="en-US" smtClean="0"/>
              <a:t>13</a:t>
            </a:fld>
            <a:endParaRPr lang="en-US"/>
          </a:p>
        </p:txBody>
      </p:sp>
    </p:spTree>
    <p:extLst>
      <p:ext uri="{BB962C8B-B14F-4D97-AF65-F5344CB8AC3E}">
        <p14:creationId xmlns:p14="http://schemas.microsoft.com/office/powerpoint/2010/main" val="26536799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items to consider</a:t>
            </a:r>
            <a:endParaRPr lang="en-US" dirty="0"/>
          </a:p>
        </p:txBody>
      </p:sp>
      <p:sp>
        <p:nvSpPr>
          <p:cNvPr id="3" name="Content Placeholder 2"/>
          <p:cNvSpPr>
            <a:spLocks noGrp="1"/>
          </p:cNvSpPr>
          <p:nvPr>
            <p:ph sz="quarter" idx="1"/>
          </p:nvPr>
        </p:nvSpPr>
        <p:spPr/>
        <p:txBody>
          <a:bodyPr/>
          <a:lstStyle/>
          <a:p>
            <a:r>
              <a:rPr lang="en-US" dirty="0" smtClean="0"/>
              <a:t>Over the past two years we have lost 246.45 students. That is approximately </a:t>
            </a:r>
            <a:r>
              <a:rPr lang="en-US" b="1" u="sng" dirty="0" smtClean="0">
                <a:solidFill>
                  <a:srgbClr val="FF0000"/>
                </a:solidFill>
              </a:rPr>
              <a:t>$1,355,475.00 </a:t>
            </a:r>
            <a:r>
              <a:rPr lang="en-US" dirty="0" smtClean="0"/>
              <a:t>loss in state funding. At $5,500/student loss.</a:t>
            </a:r>
          </a:p>
          <a:p>
            <a:endParaRPr lang="en-US" dirty="0" smtClean="0"/>
          </a:p>
          <a:p>
            <a:r>
              <a:rPr lang="en-US" dirty="0" smtClean="0"/>
              <a:t>In addition, because we lost students that is a loss of earned teacher units. </a:t>
            </a:r>
          </a:p>
        </p:txBody>
      </p:sp>
      <p:sp>
        <p:nvSpPr>
          <p:cNvPr id="5" name="Slide Number Placeholder 4"/>
          <p:cNvSpPr>
            <a:spLocks noGrp="1"/>
          </p:cNvSpPr>
          <p:nvPr>
            <p:ph type="sldNum" sz="quarter" idx="15"/>
          </p:nvPr>
        </p:nvSpPr>
        <p:spPr/>
        <p:txBody>
          <a:bodyPr/>
          <a:lstStyle/>
          <a:p>
            <a:fld id="{F2BA91C9-E8EA-4920-873D-5A9751494B62}" type="slidenum">
              <a:rPr lang="en-US" smtClean="0"/>
              <a:t>14</a:t>
            </a:fld>
            <a:endParaRPr lang="en-US"/>
          </a:p>
        </p:txBody>
      </p:sp>
    </p:spTree>
    <p:extLst>
      <p:ext uri="{BB962C8B-B14F-4D97-AF65-F5344CB8AC3E}">
        <p14:creationId xmlns:p14="http://schemas.microsoft.com/office/powerpoint/2010/main" val="2658728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items to consider</a:t>
            </a:r>
          </a:p>
        </p:txBody>
      </p:sp>
      <p:sp>
        <p:nvSpPr>
          <p:cNvPr id="3" name="Content Placeholder 2"/>
          <p:cNvSpPr>
            <a:spLocks noGrp="1"/>
          </p:cNvSpPr>
          <p:nvPr>
            <p:ph sz="quarter" idx="1"/>
          </p:nvPr>
        </p:nvSpPr>
        <p:spPr/>
        <p:txBody>
          <a:bodyPr/>
          <a:lstStyle/>
          <a:p>
            <a:r>
              <a:rPr lang="en-US" dirty="0"/>
              <a:t>We also do not have a one month operating balance in the General Fund. </a:t>
            </a:r>
            <a:endParaRPr lang="en-US" dirty="0" smtClean="0"/>
          </a:p>
          <a:p>
            <a:endParaRPr lang="en-US" dirty="0"/>
          </a:p>
          <a:p>
            <a:r>
              <a:rPr lang="en-US" dirty="0"/>
              <a:t>Because of these two factors we have proposed the elimination through retirement, resignation and non-renewal </a:t>
            </a:r>
            <a:r>
              <a:rPr lang="en-US" b="1" u="sng" dirty="0">
                <a:solidFill>
                  <a:srgbClr val="FF0000"/>
                </a:solidFill>
              </a:rPr>
              <a:t>17.98</a:t>
            </a:r>
            <a:r>
              <a:rPr lang="en-US" dirty="0"/>
              <a:t>  teacher units. This is a total reduction of approximately </a:t>
            </a:r>
            <a:r>
              <a:rPr lang="en-US" b="1" u="sng" dirty="0">
                <a:solidFill>
                  <a:srgbClr val="FF0000"/>
                </a:solidFill>
              </a:rPr>
              <a:t>$1,258,600.00</a:t>
            </a:r>
            <a:r>
              <a:rPr lang="en-US" dirty="0"/>
              <a:t>.</a:t>
            </a:r>
          </a:p>
        </p:txBody>
      </p:sp>
      <p:sp>
        <p:nvSpPr>
          <p:cNvPr id="4" name="Slide Number Placeholder 3"/>
          <p:cNvSpPr>
            <a:spLocks noGrp="1"/>
          </p:cNvSpPr>
          <p:nvPr>
            <p:ph type="sldNum" sz="quarter" idx="15"/>
          </p:nvPr>
        </p:nvSpPr>
        <p:spPr/>
        <p:txBody>
          <a:bodyPr/>
          <a:lstStyle/>
          <a:p>
            <a:fld id="{F2BA91C9-E8EA-4920-873D-5A9751494B62}" type="slidenum">
              <a:rPr lang="en-US" smtClean="0"/>
              <a:t>15</a:t>
            </a:fld>
            <a:endParaRPr lang="en-US"/>
          </a:p>
        </p:txBody>
      </p:sp>
    </p:spTree>
    <p:extLst>
      <p:ext uri="{BB962C8B-B14F-4D97-AF65-F5344CB8AC3E}">
        <p14:creationId xmlns:p14="http://schemas.microsoft.com/office/powerpoint/2010/main" val="1445314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items to consider</a:t>
            </a:r>
          </a:p>
        </p:txBody>
      </p:sp>
      <p:sp>
        <p:nvSpPr>
          <p:cNvPr id="3" name="Content Placeholder 2"/>
          <p:cNvSpPr>
            <a:spLocks noGrp="1"/>
          </p:cNvSpPr>
          <p:nvPr>
            <p:ph sz="quarter" idx="1"/>
          </p:nvPr>
        </p:nvSpPr>
        <p:spPr/>
        <p:txBody>
          <a:bodyPr/>
          <a:lstStyle/>
          <a:p>
            <a:r>
              <a:rPr lang="en-US" dirty="0"/>
              <a:t>Other items we will be looking at in trying to reduce expenditures and also maximize revenues is allowing students who do not live in the City of Dothan to attend but having to pay tuition to compensate the system for not receiving any ad valorem for these students. Many systems do this already. For example Alexander City and Saraland City.</a:t>
            </a:r>
          </a:p>
          <a:p>
            <a:endParaRPr lang="en-US" dirty="0"/>
          </a:p>
        </p:txBody>
      </p:sp>
      <p:sp>
        <p:nvSpPr>
          <p:cNvPr id="4" name="Slide Number Placeholder 3"/>
          <p:cNvSpPr>
            <a:spLocks noGrp="1"/>
          </p:cNvSpPr>
          <p:nvPr>
            <p:ph type="sldNum" sz="quarter" idx="15"/>
          </p:nvPr>
        </p:nvSpPr>
        <p:spPr/>
        <p:txBody>
          <a:bodyPr/>
          <a:lstStyle/>
          <a:p>
            <a:fld id="{F2BA91C9-E8EA-4920-873D-5A9751494B62}" type="slidenum">
              <a:rPr lang="en-US" smtClean="0"/>
              <a:t>16</a:t>
            </a:fld>
            <a:endParaRPr lang="en-US"/>
          </a:p>
        </p:txBody>
      </p:sp>
    </p:spTree>
    <p:extLst>
      <p:ext uri="{BB962C8B-B14F-4D97-AF65-F5344CB8AC3E}">
        <p14:creationId xmlns:p14="http://schemas.microsoft.com/office/powerpoint/2010/main" val="1978742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items to consider</a:t>
            </a:r>
          </a:p>
        </p:txBody>
      </p:sp>
      <p:sp>
        <p:nvSpPr>
          <p:cNvPr id="3" name="Content Placeholder 2"/>
          <p:cNvSpPr>
            <a:spLocks noGrp="1"/>
          </p:cNvSpPr>
          <p:nvPr>
            <p:ph sz="quarter" idx="1"/>
          </p:nvPr>
        </p:nvSpPr>
        <p:spPr/>
        <p:txBody>
          <a:bodyPr/>
          <a:lstStyle/>
          <a:p>
            <a:r>
              <a:rPr lang="en-US" dirty="0" smtClean="0"/>
              <a:t>We also will look to reduce Special Education costs without violating maintenance of effort guidelines passed down from the state and federal governments.</a:t>
            </a:r>
          </a:p>
          <a:p>
            <a:endParaRPr lang="en-US" dirty="0"/>
          </a:p>
        </p:txBody>
      </p:sp>
      <p:sp>
        <p:nvSpPr>
          <p:cNvPr id="4" name="Slide Number Placeholder 3"/>
          <p:cNvSpPr>
            <a:spLocks noGrp="1"/>
          </p:cNvSpPr>
          <p:nvPr>
            <p:ph type="sldNum" sz="quarter" idx="15"/>
          </p:nvPr>
        </p:nvSpPr>
        <p:spPr/>
        <p:txBody>
          <a:bodyPr/>
          <a:lstStyle/>
          <a:p>
            <a:fld id="{F2BA91C9-E8EA-4920-873D-5A9751494B62}" type="slidenum">
              <a:rPr lang="en-US" smtClean="0"/>
              <a:t>17</a:t>
            </a:fld>
            <a:endParaRPr lang="en-US"/>
          </a:p>
        </p:txBody>
      </p:sp>
    </p:spTree>
    <p:extLst>
      <p:ext uri="{BB962C8B-B14F-4D97-AF65-F5344CB8AC3E}">
        <p14:creationId xmlns:p14="http://schemas.microsoft.com/office/powerpoint/2010/main" val="134041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items to consider</a:t>
            </a:r>
          </a:p>
        </p:txBody>
      </p:sp>
      <p:sp>
        <p:nvSpPr>
          <p:cNvPr id="3" name="Content Placeholder 2"/>
          <p:cNvSpPr>
            <a:spLocks noGrp="1"/>
          </p:cNvSpPr>
          <p:nvPr>
            <p:ph sz="quarter" idx="1"/>
          </p:nvPr>
        </p:nvSpPr>
        <p:spPr/>
        <p:txBody>
          <a:bodyPr/>
          <a:lstStyle/>
          <a:p>
            <a:r>
              <a:rPr lang="en-US" dirty="0"/>
              <a:t>There is a need to upgrade facilities for safety and security of our students and employees. Funds will be received from the state this next year that will allow us to meet some of those capital needs such as fencing, security cameras and access improvements.  The amount each school system will receive is currently being determined. We also will need to add to this amount from capital funds, general funds and possible grants.</a:t>
            </a:r>
          </a:p>
        </p:txBody>
      </p:sp>
      <p:sp>
        <p:nvSpPr>
          <p:cNvPr id="4" name="Slide Number Placeholder 3"/>
          <p:cNvSpPr>
            <a:spLocks noGrp="1"/>
          </p:cNvSpPr>
          <p:nvPr>
            <p:ph type="sldNum" sz="quarter" idx="15"/>
          </p:nvPr>
        </p:nvSpPr>
        <p:spPr/>
        <p:txBody>
          <a:bodyPr/>
          <a:lstStyle/>
          <a:p>
            <a:fld id="{F2BA91C9-E8EA-4920-873D-5A9751494B62}" type="slidenum">
              <a:rPr lang="en-US" smtClean="0"/>
              <a:t>18</a:t>
            </a:fld>
            <a:endParaRPr lang="en-US"/>
          </a:p>
        </p:txBody>
      </p:sp>
    </p:spTree>
    <p:extLst>
      <p:ext uri="{BB962C8B-B14F-4D97-AF65-F5344CB8AC3E}">
        <p14:creationId xmlns:p14="http://schemas.microsoft.com/office/powerpoint/2010/main" val="3992987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items to consider</a:t>
            </a:r>
          </a:p>
        </p:txBody>
      </p:sp>
      <p:sp>
        <p:nvSpPr>
          <p:cNvPr id="3" name="Content Placeholder 2"/>
          <p:cNvSpPr>
            <a:spLocks noGrp="1"/>
          </p:cNvSpPr>
          <p:nvPr>
            <p:ph sz="quarter" idx="1"/>
          </p:nvPr>
        </p:nvSpPr>
        <p:spPr/>
        <p:txBody>
          <a:bodyPr>
            <a:normAutofit/>
          </a:bodyPr>
          <a:lstStyle/>
          <a:p>
            <a:r>
              <a:rPr lang="en-US" dirty="0" smtClean="0"/>
              <a:t>This past week we have paid off the security cameras on the school buses and those funds are now available for these security upgrades. In addition, we will devote budgeted maintenance funds to this effort.</a:t>
            </a:r>
          </a:p>
          <a:p>
            <a:endParaRPr lang="en-US" dirty="0"/>
          </a:p>
        </p:txBody>
      </p:sp>
      <p:sp>
        <p:nvSpPr>
          <p:cNvPr id="4" name="Slide Number Placeholder 3"/>
          <p:cNvSpPr>
            <a:spLocks noGrp="1"/>
          </p:cNvSpPr>
          <p:nvPr>
            <p:ph type="sldNum" sz="quarter" idx="15"/>
          </p:nvPr>
        </p:nvSpPr>
        <p:spPr/>
        <p:txBody>
          <a:bodyPr/>
          <a:lstStyle/>
          <a:p>
            <a:fld id="{F2BA91C9-E8EA-4920-873D-5A9751494B62}" type="slidenum">
              <a:rPr lang="en-US" smtClean="0"/>
              <a:t>19</a:t>
            </a:fld>
            <a:endParaRPr lang="en-US"/>
          </a:p>
        </p:txBody>
      </p:sp>
    </p:spTree>
    <p:extLst>
      <p:ext uri="{BB962C8B-B14F-4D97-AF65-F5344CB8AC3E}">
        <p14:creationId xmlns:p14="http://schemas.microsoft.com/office/powerpoint/2010/main" val="3771698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items to consider</a:t>
            </a:r>
          </a:p>
        </p:txBody>
      </p:sp>
      <p:sp>
        <p:nvSpPr>
          <p:cNvPr id="3" name="Content Placeholder 2"/>
          <p:cNvSpPr>
            <a:spLocks noGrp="1"/>
          </p:cNvSpPr>
          <p:nvPr>
            <p:ph sz="quarter" idx="1"/>
          </p:nvPr>
        </p:nvSpPr>
        <p:spPr/>
        <p:txBody>
          <a:bodyPr/>
          <a:lstStyle/>
          <a:p>
            <a:r>
              <a:rPr lang="en-US" dirty="0" smtClean="0"/>
              <a:t>Based on the reduction in budgeted personnel and Dr. Edwards leadership in curtailing non-personnel spending for the rest of the fiscal year, I believe we will be close to our one month balance at the end of this September of approximately $6,000,000.</a:t>
            </a:r>
          </a:p>
          <a:p>
            <a:endParaRPr lang="en-US" dirty="0"/>
          </a:p>
          <a:p>
            <a:r>
              <a:rPr lang="en-US" dirty="0" smtClean="0"/>
              <a:t>. </a:t>
            </a:r>
            <a:endParaRPr lang="en-US" dirty="0"/>
          </a:p>
        </p:txBody>
      </p:sp>
      <p:sp>
        <p:nvSpPr>
          <p:cNvPr id="4" name="Slide Number Placeholder 3"/>
          <p:cNvSpPr>
            <a:spLocks noGrp="1"/>
          </p:cNvSpPr>
          <p:nvPr>
            <p:ph type="sldNum" sz="quarter" idx="15"/>
          </p:nvPr>
        </p:nvSpPr>
        <p:spPr/>
        <p:txBody>
          <a:bodyPr/>
          <a:lstStyle/>
          <a:p>
            <a:fld id="{F2BA91C9-E8EA-4920-873D-5A9751494B62}" type="slidenum">
              <a:rPr lang="en-US" smtClean="0"/>
              <a:t>20</a:t>
            </a:fld>
            <a:endParaRPr lang="en-US"/>
          </a:p>
        </p:txBody>
      </p:sp>
    </p:spTree>
    <p:extLst>
      <p:ext uri="{BB962C8B-B14F-4D97-AF65-F5344CB8AC3E}">
        <p14:creationId xmlns:p14="http://schemas.microsoft.com/office/powerpoint/2010/main" val="2071865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items to consider</a:t>
            </a:r>
          </a:p>
        </p:txBody>
      </p:sp>
      <p:sp>
        <p:nvSpPr>
          <p:cNvPr id="3" name="Content Placeholder 2"/>
          <p:cNvSpPr>
            <a:spLocks noGrp="1"/>
          </p:cNvSpPr>
          <p:nvPr>
            <p:ph sz="quarter" idx="1"/>
          </p:nvPr>
        </p:nvSpPr>
        <p:spPr/>
        <p:txBody>
          <a:bodyPr/>
          <a:lstStyle/>
          <a:p>
            <a:r>
              <a:rPr lang="en-US" dirty="0"/>
              <a:t>On slide 5, it shows we spent approximately $650,000 a year in transportation cost solely for shuttling students to magnet schools. This is a drain on local funds and we are the only system in the state that does this type of shuttling</a:t>
            </a:r>
          </a:p>
        </p:txBody>
      </p:sp>
      <p:sp>
        <p:nvSpPr>
          <p:cNvPr id="4" name="Slide Number Placeholder 3"/>
          <p:cNvSpPr>
            <a:spLocks noGrp="1"/>
          </p:cNvSpPr>
          <p:nvPr>
            <p:ph type="sldNum" sz="quarter" idx="15"/>
          </p:nvPr>
        </p:nvSpPr>
        <p:spPr/>
        <p:txBody>
          <a:bodyPr/>
          <a:lstStyle/>
          <a:p>
            <a:fld id="{F2BA91C9-E8EA-4920-873D-5A9751494B62}" type="slidenum">
              <a:rPr lang="en-US" smtClean="0"/>
              <a:t>21</a:t>
            </a:fld>
            <a:endParaRPr lang="en-US"/>
          </a:p>
        </p:txBody>
      </p:sp>
    </p:spTree>
    <p:extLst>
      <p:ext uri="{BB962C8B-B14F-4D97-AF65-F5344CB8AC3E}">
        <p14:creationId xmlns:p14="http://schemas.microsoft.com/office/powerpoint/2010/main" val="3494951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dirty="0" smtClean="0"/>
              <a:t>	</a:t>
            </a:r>
            <a:r>
              <a:rPr lang="en-US" sz="2700" b="1" u="sng" dirty="0"/>
              <a:t>Budget timeline for the 2018-2019 year.</a:t>
            </a:r>
            <a:r>
              <a:rPr lang="en-US" dirty="0"/>
              <a:t/>
            </a:r>
            <a:br>
              <a:rPr lang="en-US" dirty="0"/>
            </a:br>
            <a:endParaRPr lang="en-US" dirty="0"/>
          </a:p>
        </p:txBody>
      </p:sp>
      <p:sp>
        <p:nvSpPr>
          <p:cNvPr id="3" name="Content Placeholder 2"/>
          <p:cNvSpPr>
            <a:spLocks noGrp="1"/>
          </p:cNvSpPr>
          <p:nvPr>
            <p:ph sz="quarter" idx="1"/>
          </p:nvPr>
        </p:nvSpPr>
        <p:spPr/>
        <p:txBody>
          <a:bodyPr>
            <a:normAutofit/>
          </a:bodyPr>
          <a:lstStyle/>
          <a:p>
            <a:r>
              <a:rPr lang="en-US" dirty="0" smtClean="0"/>
              <a:t>Personnel meetings have been had with all principals and the Superintendent and staff.  Earned teacher unit calculations for each school have been done based on the September 2017 20-day ADM count.</a:t>
            </a:r>
          </a:p>
          <a:p>
            <a:endParaRPr lang="en-US" dirty="0" smtClean="0"/>
          </a:p>
          <a:p>
            <a:r>
              <a:rPr lang="en-US" dirty="0" smtClean="0"/>
              <a:t>Allocations for next year have been sent to the schools for consideration by each schools teacher elected budget committee. These are due back to the CFO by the end of the school year.</a:t>
            </a:r>
          </a:p>
        </p:txBody>
      </p:sp>
      <p:sp>
        <p:nvSpPr>
          <p:cNvPr id="4" name="Slide Number Placeholder 3"/>
          <p:cNvSpPr>
            <a:spLocks noGrp="1"/>
          </p:cNvSpPr>
          <p:nvPr>
            <p:ph type="sldNum" sz="quarter" idx="15"/>
          </p:nvPr>
        </p:nvSpPr>
        <p:spPr/>
        <p:txBody>
          <a:bodyPr/>
          <a:lstStyle/>
          <a:p>
            <a:fld id="{F2BA91C9-E8EA-4920-873D-5A9751494B62}" type="slidenum">
              <a:rPr lang="en-US" smtClean="0"/>
              <a:t>22</a:t>
            </a:fld>
            <a:endParaRPr lang="en-US"/>
          </a:p>
        </p:txBody>
      </p:sp>
    </p:spTree>
    <p:extLst>
      <p:ext uri="{BB962C8B-B14F-4D97-AF65-F5344CB8AC3E}">
        <p14:creationId xmlns:p14="http://schemas.microsoft.com/office/powerpoint/2010/main" val="651705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u="sng" dirty="0"/>
              <a:t>Budget timeline for the 2018-2019 year.</a:t>
            </a:r>
            <a:r>
              <a:rPr lang="en-US" sz="2400" dirty="0"/>
              <a:t/>
            </a:r>
            <a:br>
              <a:rPr lang="en-US" sz="2400" dirty="0"/>
            </a:br>
            <a:endParaRPr lang="en-US" sz="2400" dirty="0"/>
          </a:p>
        </p:txBody>
      </p:sp>
      <p:sp>
        <p:nvSpPr>
          <p:cNvPr id="3" name="Content Placeholder 2"/>
          <p:cNvSpPr>
            <a:spLocks noGrp="1"/>
          </p:cNvSpPr>
          <p:nvPr>
            <p:ph sz="quarter" idx="1"/>
          </p:nvPr>
        </p:nvSpPr>
        <p:spPr/>
        <p:txBody>
          <a:bodyPr/>
          <a:lstStyle/>
          <a:p>
            <a:r>
              <a:rPr lang="en-US" dirty="0"/>
              <a:t>Revenue projections from the state have not been received. We feel that transportation and Alabama Reading Initiative funds will increase. </a:t>
            </a:r>
            <a:endParaRPr lang="en-US" dirty="0" smtClean="0"/>
          </a:p>
          <a:p>
            <a:endParaRPr lang="en-US" dirty="0"/>
          </a:p>
          <a:p>
            <a:r>
              <a:rPr lang="en-US" dirty="0" smtClean="0"/>
              <a:t>There </a:t>
            </a:r>
            <a:r>
              <a:rPr lang="en-US" dirty="0"/>
              <a:t>will also be funds for a 2.5% raise for state funded positions. </a:t>
            </a:r>
            <a:endParaRPr lang="en-US" dirty="0" smtClean="0"/>
          </a:p>
          <a:p>
            <a:endParaRPr lang="en-US" dirty="0"/>
          </a:p>
          <a:p>
            <a:r>
              <a:rPr lang="en-US" dirty="0" smtClean="0"/>
              <a:t>We </a:t>
            </a:r>
            <a:r>
              <a:rPr lang="en-US" dirty="0"/>
              <a:t>feel like there will be sufficient funds to have a 1% local raise also.</a:t>
            </a:r>
          </a:p>
          <a:p>
            <a:endParaRPr lang="en-US" dirty="0"/>
          </a:p>
        </p:txBody>
      </p:sp>
      <p:sp>
        <p:nvSpPr>
          <p:cNvPr id="4" name="Slide Number Placeholder 3"/>
          <p:cNvSpPr>
            <a:spLocks noGrp="1"/>
          </p:cNvSpPr>
          <p:nvPr>
            <p:ph type="sldNum" sz="quarter" idx="15"/>
          </p:nvPr>
        </p:nvSpPr>
        <p:spPr/>
        <p:txBody>
          <a:bodyPr/>
          <a:lstStyle/>
          <a:p>
            <a:fld id="{F2BA91C9-E8EA-4920-873D-5A9751494B62}" type="slidenum">
              <a:rPr lang="en-US" smtClean="0"/>
              <a:t>23</a:t>
            </a:fld>
            <a:endParaRPr lang="en-US"/>
          </a:p>
        </p:txBody>
      </p:sp>
    </p:spTree>
    <p:extLst>
      <p:ext uri="{BB962C8B-B14F-4D97-AF65-F5344CB8AC3E}">
        <p14:creationId xmlns:p14="http://schemas.microsoft.com/office/powerpoint/2010/main" val="644610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u="sng" dirty="0"/>
              <a:t>Budget timeline for the 2018-2019 year.</a:t>
            </a:r>
            <a:r>
              <a:rPr lang="en-US" sz="2400" dirty="0"/>
              <a:t/>
            </a:r>
            <a:br>
              <a:rPr lang="en-US" sz="2400" dirty="0"/>
            </a:br>
            <a:endParaRPr lang="en-US" sz="2400" dirty="0"/>
          </a:p>
        </p:txBody>
      </p:sp>
      <p:sp>
        <p:nvSpPr>
          <p:cNvPr id="3" name="Content Placeholder 2"/>
          <p:cNvSpPr>
            <a:spLocks noGrp="1"/>
          </p:cNvSpPr>
          <p:nvPr>
            <p:ph sz="quarter" idx="1"/>
          </p:nvPr>
        </p:nvSpPr>
        <p:spPr/>
        <p:txBody>
          <a:bodyPr/>
          <a:lstStyle/>
          <a:p>
            <a:r>
              <a:rPr lang="en-US" dirty="0"/>
              <a:t>We have to start looking at our schools and whether we can still afford to operate schools with low enrollments. </a:t>
            </a:r>
            <a:endParaRPr lang="en-US" dirty="0" smtClean="0"/>
          </a:p>
          <a:p>
            <a:endParaRPr lang="en-US" dirty="0"/>
          </a:p>
          <a:p>
            <a:r>
              <a:rPr lang="en-US" dirty="0" smtClean="0"/>
              <a:t>It </a:t>
            </a:r>
            <a:r>
              <a:rPr lang="en-US" dirty="0"/>
              <a:t>is </a:t>
            </a:r>
            <a:r>
              <a:rPr lang="en-US" dirty="0" smtClean="0"/>
              <a:t>important </a:t>
            </a:r>
            <a:r>
              <a:rPr lang="en-US" dirty="0"/>
              <a:t>to stop the loss of students or we will be cutting positions every year.</a:t>
            </a:r>
          </a:p>
          <a:p>
            <a:endParaRPr lang="en-US" dirty="0"/>
          </a:p>
        </p:txBody>
      </p:sp>
      <p:sp>
        <p:nvSpPr>
          <p:cNvPr id="4" name="Slide Number Placeholder 3"/>
          <p:cNvSpPr>
            <a:spLocks noGrp="1"/>
          </p:cNvSpPr>
          <p:nvPr>
            <p:ph type="sldNum" sz="quarter" idx="15"/>
          </p:nvPr>
        </p:nvSpPr>
        <p:spPr/>
        <p:txBody>
          <a:bodyPr/>
          <a:lstStyle/>
          <a:p>
            <a:fld id="{F2BA91C9-E8EA-4920-873D-5A9751494B62}" type="slidenum">
              <a:rPr lang="en-US" smtClean="0"/>
              <a:t>24</a:t>
            </a:fld>
            <a:endParaRPr lang="en-US"/>
          </a:p>
        </p:txBody>
      </p:sp>
    </p:spTree>
    <p:extLst>
      <p:ext uri="{BB962C8B-B14F-4D97-AF65-F5344CB8AC3E}">
        <p14:creationId xmlns:p14="http://schemas.microsoft.com/office/powerpoint/2010/main" val="986469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u="sng" dirty="0"/>
              <a:t>Budget timeline for the 2018-2019 year.</a:t>
            </a:r>
            <a:r>
              <a:rPr lang="en-US" sz="2400" dirty="0"/>
              <a:t/>
            </a:r>
            <a:br>
              <a:rPr lang="en-US" sz="2400" dirty="0"/>
            </a:br>
            <a:endParaRPr lang="en-US" sz="2400" dirty="0"/>
          </a:p>
        </p:txBody>
      </p:sp>
      <p:sp>
        <p:nvSpPr>
          <p:cNvPr id="3" name="Content Placeholder 2"/>
          <p:cNvSpPr>
            <a:spLocks noGrp="1"/>
          </p:cNvSpPr>
          <p:nvPr>
            <p:ph sz="quarter" idx="1"/>
          </p:nvPr>
        </p:nvSpPr>
        <p:spPr/>
        <p:txBody>
          <a:bodyPr/>
          <a:lstStyle/>
          <a:p>
            <a:r>
              <a:rPr lang="en-US" dirty="0"/>
              <a:t>We are looking at local revenue projections currently</a:t>
            </a:r>
            <a:r>
              <a:rPr lang="en-US" dirty="0" smtClean="0"/>
              <a:t>.</a:t>
            </a:r>
          </a:p>
          <a:p>
            <a:endParaRPr lang="en-US" dirty="0"/>
          </a:p>
          <a:p>
            <a:r>
              <a:rPr lang="en-US" dirty="0"/>
              <a:t>Budget is due to the state by September 15, 2018</a:t>
            </a:r>
            <a:r>
              <a:rPr lang="en-US" dirty="0" smtClean="0"/>
              <a:t>.</a:t>
            </a:r>
          </a:p>
          <a:p>
            <a:endParaRPr lang="en-US" dirty="0"/>
          </a:p>
          <a:p>
            <a:r>
              <a:rPr lang="en-US" dirty="0"/>
              <a:t>The Board must hold two public hearings on the budget prior to submission to the state.</a:t>
            </a:r>
          </a:p>
        </p:txBody>
      </p:sp>
      <p:sp>
        <p:nvSpPr>
          <p:cNvPr id="4" name="Slide Number Placeholder 3"/>
          <p:cNvSpPr>
            <a:spLocks noGrp="1"/>
          </p:cNvSpPr>
          <p:nvPr>
            <p:ph type="sldNum" sz="quarter" idx="15"/>
          </p:nvPr>
        </p:nvSpPr>
        <p:spPr/>
        <p:txBody>
          <a:bodyPr/>
          <a:lstStyle/>
          <a:p>
            <a:fld id="{F2BA91C9-E8EA-4920-873D-5A9751494B62}" type="slidenum">
              <a:rPr lang="en-US" smtClean="0"/>
              <a:t>25</a:t>
            </a:fld>
            <a:endParaRPr lang="en-US"/>
          </a:p>
        </p:txBody>
      </p:sp>
    </p:spTree>
    <p:extLst>
      <p:ext uri="{BB962C8B-B14F-4D97-AF65-F5344CB8AC3E}">
        <p14:creationId xmlns:p14="http://schemas.microsoft.com/office/powerpoint/2010/main" val="3731398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sz="quarter" idx="1"/>
          </p:nvPr>
        </p:nvSpPr>
        <p:spPr/>
        <p:txBody>
          <a:bodyPr/>
          <a:lstStyle/>
          <a:p>
            <a:endParaRPr lang="en-US" dirty="0" smtClean="0"/>
          </a:p>
          <a:p>
            <a:endParaRPr lang="en-US" dirty="0"/>
          </a:p>
          <a:p>
            <a:endParaRPr lang="en-US" dirty="0" smtClean="0"/>
          </a:p>
          <a:p>
            <a:endParaRPr lang="en-US" dirty="0"/>
          </a:p>
          <a:p>
            <a:r>
              <a:rPr lang="en-US" sz="3600" dirty="0" smtClean="0"/>
              <a:t>Any questions from the Board?</a:t>
            </a:r>
            <a:endParaRPr lang="en-US" sz="3600" dirty="0"/>
          </a:p>
        </p:txBody>
      </p:sp>
      <p:sp>
        <p:nvSpPr>
          <p:cNvPr id="4" name="Slide Number Placeholder 3"/>
          <p:cNvSpPr>
            <a:spLocks noGrp="1"/>
          </p:cNvSpPr>
          <p:nvPr>
            <p:ph type="sldNum" sz="quarter" idx="15"/>
          </p:nvPr>
        </p:nvSpPr>
        <p:spPr/>
        <p:txBody>
          <a:bodyPr/>
          <a:lstStyle/>
          <a:p>
            <a:fld id="{F2BA91C9-E8EA-4920-873D-5A9751494B62}" type="slidenum">
              <a:rPr lang="en-US" smtClean="0"/>
              <a:t>26</a:t>
            </a:fld>
            <a:endParaRPr lang="en-US"/>
          </a:p>
        </p:txBody>
      </p:sp>
    </p:spTree>
    <p:extLst>
      <p:ext uri="{BB962C8B-B14F-4D97-AF65-F5344CB8AC3E}">
        <p14:creationId xmlns:p14="http://schemas.microsoft.com/office/powerpoint/2010/main" val="33066723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Oriel</Template>
  <TotalTime>18628</TotalTime>
  <Words>1956</Words>
  <Application>Microsoft Office PowerPoint</Application>
  <PresentationFormat>On-screen Show (4:3)</PresentationFormat>
  <Paragraphs>868</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Century Schoolbook</vt:lpstr>
      <vt:lpstr>Wingdings</vt:lpstr>
      <vt:lpstr>Wingdings 2</vt:lpstr>
      <vt:lpstr>Oriel</vt:lpstr>
      <vt:lpstr>BUDGET HISTORY OF THE DOTHAN CITY SCHOOL SYSTEM AND PROJECTION FOR THE 2018-2019 DOTHAN CITY BUDGET  APRIL 16, 2018</vt:lpstr>
      <vt:lpstr>REVENUES FROM THE FOUNDATION PROGRAM – FY2012 THRU FY2017</vt:lpstr>
      <vt:lpstr>History of other sources of revenues –  fy2012 – fy2017 </vt:lpstr>
      <vt:lpstr>PowerPoint Presentation</vt:lpstr>
      <vt:lpstr>Expenditures outweigh revenue in a number of key areas - </vt:lpstr>
      <vt:lpstr>DOTHAN CITY SCHOOLS ADM AND TEACHER UNIT COMPARISON 2018-2019 </vt:lpstr>
      <vt:lpstr>    Dothan city schools earned vs actual 2017-2018 </vt:lpstr>
      <vt:lpstr>Loss of Central office positions </vt:lpstr>
      <vt:lpstr>VALUE OF 1 MILL IN DOTHAN CITY SCHOOLS </vt:lpstr>
      <vt:lpstr>Where does dothan city stand - mills</vt:lpstr>
      <vt:lpstr>Practical terms what does it cost me?</vt:lpstr>
      <vt:lpstr>Comparisons for everyday life </vt:lpstr>
      <vt:lpstr>One percent raise vs. one mill property tax  </vt:lpstr>
      <vt:lpstr>Other items to consider</vt:lpstr>
      <vt:lpstr>Other items to consider</vt:lpstr>
      <vt:lpstr>Other items to consider</vt:lpstr>
      <vt:lpstr>Other items to consider</vt:lpstr>
      <vt:lpstr>Other items to consider</vt:lpstr>
      <vt:lpstr>Other items to consider</vt:lpstr>
      <vt:lpstr>Other items to consider</vt:lpstr>
      <vt:lpstr>Other items to consider</vt:lpstr>
      <vt:lpstr> Budget timeline for the 2018-2019 year. </vt:lpstr>
      <vt:lpstr>Budget timeline for the 2018-2019 year. </vt:lpstr>
      <vt:lpstr>Budget timeline for the 2018-2019 year. </vt:lpstr>
      <vt:lpstr>Budget timeline for the 2018-2019 year. </vt:lpstr>
      <vt:lpstr>Questions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Dothan city schools</dc:title>
  <dc:creator>Mike Manuel</dc:creator>
  <cp:lastModifiedBy>Kim Judy</cp:lastModifiedBy>
  <cp:revision>87</cp:revision>
  <cp:lastPrinted>2018-04-16T12:21:23Z</cp:lastPrinted>
  <dcterms:created xsi:type="dcterms:W3CDTF">2018-03-16T19:09:30Z</dcterms:created>
  <dcterms:modified xsi:type="dcterms:W3CDTF">2018-07-30T12:24:01Z</dcterms:modified>
</cp:coreProperties>
</file>