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1" d="100"/>
          <a:sy n="131" d="100"/>
        </p:scale>
        <p:origin x="-1048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February 21, 2012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February 21,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a.water.usgs.gov/edu/phdiagram.html" TargetMode="External"/><Relationship Id="rId4" Type="http://schemas.openxmlformats.org/officeDocument/2006/relationships/hyperlink" Target="http://www.vendio.com/stores/holhoshop/item/aquarium-fish-fish-food/240-pcs-full-range-1-14-ph-pap/lid=817595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l4y.com/health-news/2010/02/22/how-can-i-become-more-alkaline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9311" y="2708476"/>
            <a:ext cx="3313355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Organisms are sensitive to changes in pH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By: </a:t>
            </a:r>
          </a:p>
          <a:p>
            <a:pPr algn="ctr"/>
            <a:r>
              <a:rPr lang="en-US" dirty="0" smtClean="0"/>
              <a:t>Emily Jones and Josh Kendrick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821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170664"/>
            <a:ext cx="6777317" cy="3661965"/>
          </a:xfrm>
        </p:spPr>
        <p:txBody>
          <a:bodyPr/>
          <a:lstStyle/>
          <a:p>
            <a:r>
              <a:rPr lang="en-US" dirty="0" smtClean="0"/>
              <a:t>The pH level is the measure of hydrogen ion concentration equal to –log [H+] and ranging in value from 0 to 14. –</a:t>
            </a:r>
            <a:r>
              <a:rPr lang="en-US" i="1" dirty="0" smtClean="0"/>
              <a:t>Biology book</a:t>
            </a:r>
          </a:p>
          <a:p>
            <a:r>
              <a:rPr lang="en-US" i="1" dirty="0" smtClean="0"/>
              <a:t>ACID-</a:t>
            </a:r>
            <a:r>
              <a:rPr lang="en-US" dirty="0" smtClean="0"/>
              <a:t> an acid is a substance that </a:t>
            </a:r>
            <a:r>
              <a:rPr lang="en-US" i="1" u="sng" dirty="0" smtClean="0">
                <a:solidFill>
                  <a:srgbClr val="5BBAF6"/>
                </a:solidFill>
              </a:rPr>
              <a:t>increases</a:t>
            </a:r>
            <a:r>
              <a:rPr lang="en-US" dirty="0" smtClean="0"/>
              <a:t> the hydrogen ion concentration of a solution.</a:t>
            </a:r>
          </a:p>
          <a:p>
            <a:r>
              <a:rPr lang="en-US" i="1" dirty="0" smtClean="0"/>
              <a:t>BASE-</a:t>
            </a:r>
            <a:r>
              <a:rPr lang="en-US" dirty="0" smtClean="0"/>
              <a:t> a substance that </a:t>
            </a:r>
            <a:r>
              <a:rPr lang="en-US" i="1" u="sng" dirty="0" smtClean="0">
                <a:solidFill>
                  <a:srgbClr val="5BBAF6"/>
                </a:solidFill>
              </a:rPr>
              <a:t>reduces</a:t>
            </a:r>
            <a:r>
              <a:rPr lang="en-US" dirty="0" smtClean="0"/>
              <a:t> the hydrogen ion concentration of a solution</a:t>
            </a:r>
            <a:r>
              <a:rPr lang="en-US" i="1" dirty="0" smtClean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19068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677998"/>
            <a:ext cx="6777317" cy="5154632"/>
          </a:xfrm>
        </p:spPr>
        <p:txBody>
          <a:bodyPr/>
          <a:lstStyle/>
          <a:p>
            <a:pPr marL="68580" indent="0">
              <a:buNone/>
            </a:pPr>
            <a:r>
              <a:rPr lang="en-US" dirty="0" smtClean="0"/>
              <a:t>Both acids and bases affect pH levels.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ACID- 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Hcl</a:t>
            </a:r>
            <a:r>
              <a:rPr lang="en-US" dirty="0" smtClean="0"/>
              <a:t> 		     H</a:t>
            </a:r>
            <a:r>
              <a:rPr lang="en-US" baseline="30000" dirty="0" smtClean="0"/>
              <a:t>+</a:t>
            </a:r>
            <a:r>
              <a:rPr lang="en-US" dirty="0" smtClean="0"/>
              <a:t> + </a:t>
            </a:r>
            <a:r>
              <a:rPr lang="en-US" dirty="0" err="1" smtClean="0"/>
              <a:t>Cl</a:t>
            </a:r>
            <a:r>
              <a:rPr lang="en-US" baseline="30000" dirty="0" smtClean="0"/>
              <a:t>-</a:t>
            </a:r>
          </a:p>
          <a:p>
            <a:pPr marL="68580" indent="0">
              <a:buNone/>
            </a:pPr>
            <a:endParaRPr lang="en-US" baseline="30000" dirty="0"/>
          </a:p>
          <a:p>
            <a:pPr marL="68580" indent="0">
              <a:buNone/>
            </a:pPr>
            <a:r>
              <a:rPr lang="en-US" dirty="0" smtClean="0"/>
              <a:t>BASE- 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dirty="0" smtClean="0"/>
              <a:t>	NH</a:t>
            </a:r>
            <a:r>
              <a:rPr lang="en-US" baseline="-25000" dirty="0" smtClean="0"/>
              <a:t>3 </a:t>
            </a:r>
            <a:r>
              <a:rPr lang="en-US" dirty="0" smtClean="0"/>
              <a:t>+ H</a:t>
            </a:r>
            <a:r>
              <a:rPr lang="en-US" baseline="30000" dirty="0" smtClean="0"/>
              <a:t>+ 	</a:t>
            </a:r>
            <a:r>
              <a:rPr lang="en-US" dirty="0" smtClean="0"/>
              <a:t>        NH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+</a:t>
            </a:r>
          </a:p>
          <a:p>
            <a:pPr marL="68580" indent="0" algn="ctr">
              <a:buNone/>
            </a:pPr>
            <a:endParaRPr lang="en-US" dirty="0"/>
          </a:p>
          <a:p>
            <a:pPr marL="68580" indent="0" algn="ctr">
              <a:buNone/>
            </a:pPr>
            <a:r>
              <a:rPr lang="en-US" dirty="0" smtClean="0"/>
              <a:t>Or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NaOH</a:t>
            </a:r>
            <a:r>
              <a:rPr lang="en-US" dirty="0" smtClean="0"/>
              <a:t> 	      Na</a:t>
            </a:r>
            <a:r>
              <a:rPr lang="en-US" baseline="30000" dirty="0" smtClean="0"/>
              <a:t>+</a:t>
            </a:r>
            <a:r>
              <a:rPr lang="en-US" dirty="0" smtClean="0"/>
              <a:t> + OH</a:t>
            </a:r>
            <a:r>
              <a:rPr lang="en-US" baseline="30000" dirty="0" smtClean="0"/>
              <a:t> -</a:t>
            </a:r>
            <a:endParaRPr lang="en-US" baseline="300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605402" y="2216945"/>
            <a:ext cx="1549785" cy="107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261908" y="3325417"/>
            <a:ext cx="1087002" cy="107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261908" y="3551416"/>
            <a:ext cx="1087002" cy="215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928274" y="4681412"/>
            <a:ext cx="1226913" cy="107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92404" y="0"/>
            <a:ext cx="3357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Relationship between acids, bases, and the pH scale.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61218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diagram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22829" y="692320"/>
            <a:ext cx="6724748" cy="55090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78502" y="129142"/>
            <a:ext cx="3239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 smtClean="0">
                <a:solidFill>
                  <a:srgbClr val="FFFFFF"/>
                </a:solidFill>
              </a:rPr>
              <a:t>pH scale</a:t>
            </a:r>
            <a:endParaRPr lang="en-US" i="1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429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76636" y="891653"/>
            <a:ext cx="6358961" cy="4845798"/>
            <a:chOff x="976636" y="891653"/>
            <a:chExt cx="6358961" cy="4845798"/>
          </a:xfrm>
        </p:grpSpPr>
        <p:pic>
          <p:nvPicPr>
            <p:cNvPr id="4" name="Picture 3" descr="Unknown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976636" y="891653"/>
              <a:ext cx="4415324" cy="2938197"/>
            </a:xfrm>
            <a:prstGeom prst="rect">
              <a:avLst/>
            </a:prstGeom>
          </p:spPr>
        </p:pic>
        <p:pic>
          <p:nvPicPr>
            <p:cNvPr id="5" name="Picture 4" descr="images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tretch>
              <a:fillRect/>
            </a:stretch>
          </p:blipFill>
          <p:spPr>
            <a:xfrm>
              <a:off x="3512897" y="3603851"/>
              <a:ext cx="3822700" cy="21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9577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pH scale: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closer to 0, the more acidic </a:t>
            </a:r>
          </a:p>
          <a:p>
            <a:r>
              <a:rPr lang="en-US" dirty="0" smtClean="0"/>
              <a:t>The closer to 14, the more base</a:t>
            </a:r>
          </a:p>
          <a:p>
            <a:r>
              <a:rPr lang="en-US" dirty="0" smtClean="0"/>
              <a:t>Around 7 (in the middle), more neutral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4329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Buffers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BUFFERS- Substances that minimize changes in the concentrations of H</a:t>
            </a:r>
            <a:r>
              <a:rPr lang="en-US" baseline="30000" dirty="0" smtClean="0"/>
              <a:t>+</a:t>
            </a:r>
            <a:r>
              <a:rPr lang="en-US" dirty="0" smtClean="0"/>
              <a:t> and OH</a:t>
            </a:r>
            <a:r>
              <a:rPr lang="en-US" baseline="30000" dirty="0" smtClean="0"/>
              <a:t>–</a:t>
            </a:r>
            <a:r>
              <a:rPr lang="en-US" dirty="0" smtClean="0"/>
              <a:t> in a solution.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	</a:t>
            </a:r>
            <a:r>
              <a:rPr lang="en-US" i="1" u="sng" dirty="0" smtClean="0">
                <a:solidFill>
                  <a:schemeClr val="bg2">
                    <a:lumMod val="75000"/>
                  </a:schemeClr>
                </a:solidFill>
              </a:rPr>
              <a:t>Buffers keep the pH levels neutral.</a:t>
            </a:r>
            <a:endParaRPr lang="en-US" i="1" u="sng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63384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5477" y="925521"/>
            <a:ext cx="692022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In some cases, buffers are very crucial to life. For example: </a:t>
            </a:r>
          </a:p>
          <a:p>
            <a:pPr algn="ctr"/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Buffers keep the pH levels of human blood at about 7.4</a:t>
            </a:r>
          </a:p>
          <a:p>
            <a:pPr algn="ctr"/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When the level drops to 7 or rises to 7.8, a person can only live for a few minutes.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53840" y="172190"/>
            <a:ext cx="976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Buffers: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9909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Picture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http://hl4y.com/health-news/2010/02/22/how-can-i-become-more-alkaline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fi-FI" dirty="0">
                <a:hlinkClick r:id="rId3"/>
              </a:rPr>
              <a:t>http://ga.water.usgs.gov/edu/</a:t>
            </a:r>
            <a:r>
              <a:rPr lang="fi-FI" dirty="0" smtClean="0">
                <a:hlinkClick r:id="rId3"/>
              </a:rPr>
              <a:t>phdiagram.html</a:t>
            </a:r>
            <a:endParaRPr lang="fi-FI" dirty="0" smtClean="0"/>
          </a:p>
          <a:p>
            <a:r>
              <a:rPr lang="hu-HU" dirty="0">
                <a:hlinkClick r:id="rId4"/>
              </a:rPr>
              <a:t>http://www.vendio.com/stores/holhoshop/item/aquarium-fish-fish-food/240-pcs-full-range-1-14-ph-pap/lid=</a:t>
            </a:r>
            <a:r>
              <a:rPr lang="hu-HU" dirty="0" smtClean="0">
                <a:hlinkClick r:id="rId4"/>
              </a:rPr>
              <a:t>8175950</a:t>
            </a:r>
            <a:endParaRPr lang="hu-HU" dirty="0" smtClean="0"/>
          </a:p>
          <a:p>
            <a:pPr marL="6858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4628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dirty="0" smtClean="0"/>
              <a:t>1.) What substance(s) is neutral on the pH scale?</a:t>
            </a:r>
          </a:p>
          <a:p>
            <a:pPr marL="68580" indent="0">
              <a:buNone/>
            </a:pPr>
            <a:r>
              <a:rPr lang="en-US" dirty="0" smtClean="0"/>
              <a:t>2.) What is a buffer’s function?</a:t>
            </a:r>
          </a:p>
          <a:p>
            <a:pPr marL="68580" indent="0">
              <a:buNone/>
            </a:pPr>
            <a:r>
              <a:rPr lang="en-US" dirty="0" smtClean="0"/>
              <a:t>3.) How are buffers crucial to life? (example)</a:t>
            </a:r>
          </a:p>
          <a:p>
            <a:pPr marL="68580" indent="0">
              <a:buNone/>
            </a:pPr>
            <a:r>
              <a:rPr lang="en-US" dirty="0" smtClean="0"/>
              <a:t>4.) Acids ______ the hydrogen ion concentration of a solution.</a:t>
            </a:r>
          </a:p>
          <a:p>
            <a:pPr marL="68580" indent="0">
              <a:buNone/>
            </a:pPr>
            <a:r>
              <a:rPr lang="en-US" dirty="0" smtClean="0"/>
              <a:t>5.)Bases ______ the hydrogen ion concentration of a solution.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33814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1.) water; blood; milk</a:t>
            </a:r>
          </a:p>
          <a:p>
            <a:pPr marL="68580" indent="0">
              <a:buNone/>
            </a:pPr>
            <a:r>
              <a:rPr lang="en-US" dirty="0" smtClean="0"/>
              <a:t>2.) Buffers minimize changes in the concentration of H</a:t>
            </a:r>
            <a:r>
              <a:rPr lang="en-US" baseline="30000" dirty="0" smtClean="0"/>
              <a:t>+</a:t>
            </a:r>
            <a:r>
              <a:rPr lang="en-US" dirty="0" smtClean="0"/>
              <a:t> and OH</a:t>
            </a:r>
            <a:r>
              <a:rPr lang="en-US" baseline="30000" dirty="0" smtClean="0"/>
              <a:t>-</a:t>
            </a:r>
            <a:r>
              <a:rPr lang="en-US" dirty="0" smtClean="0"/>
              <a:t> in a solution.</a:t>
            </a:r>
          </a:p>
          <a:p>
            <a:pPr marL="68580" indent="0">
              <a:buNone/>
            </a:pPr>
            <a:r>
              <a:rPr lang="en-US" dirty="0" smtClean="0"/>
              <a:t>3.) pH level of human blood</a:t>
            </a:r>
          </a:p>
          <a:p>
            <a:pPr marL="68580" indent="0">
              <a:buNone/>
            </a:pPr>
            <a:r>
              <a:rPr lang="en-US" dirty="0" smtClean="0"/>
              <a:t>4.) increase</a:t>
            </a:r>
          </a:p>
          <a:p>
            <a:pPr marL="68580" indent="0">
              <a:buNone/>
            </a:pPr>
            <a:r>
              <a:rPr lang="en-US" dirty="0" smtClean="0"/>
              <a:t>5.) decrease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67267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98</TotalTime>
  <Words>426</Words>
  <Application>Microsoft Macintosh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Austin</vt:lpstr>
      <vt:lpstr>Organisms are sensitive to changes in pH</vt:lpstr>
      <vt:lpstr>pH</vt:lpstr>
      <vt:lpstr>Slide 3</vt:lpstr>
      <vt:lpstr>Slide 4</vt:lpstr>
      <vt:lpstr>Slide 5</vt:lpstr>
      <vt:lpstr>On the pH scale:</vt:lpstr>
      <vt:lpstr>Buffers</vt:lpstr>
      <vt:lpstr>Slide 8</vt:lpstr>
      <vt:lpstr>Picture Sources</vt:lpstr>
      <vt:lpstr>Questions:</vt:lpstr>
      <vt:lpstr>Answers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Organisms are sensitive to changes in pH</dc:title>
  <dc:creator>h</dc:creator>
  <cp:lastModifiedBy>Geraldene Sexton</cp:lastModifiedBy>
  <cp:revision>8</cp:revision>
  <dcterms:created xsi:type="dcterms:W3CDTF">2012-02-21T18:08:51Z</dcterms:created>
  <dcterms:modified xsi:type="dcterms:W3CDTF">2012-02-21T18:09:16Z</dcterms:modified>
</cp:coreProperties>
</file>