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06FA7F9-BAC2-4300-8694-837B4BB5BF4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F9278F6-B5F0-4C67-841D-FE398B0CAB97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imgres?q=prokaryotic+cells&amp;num=10&amp;hl=en&amp;safe=active&amp;biw=784&amp;bih=382&amp;tbm=isch&amp;tbnid=KO4XObMS1uJbJM:&amp;imgrefurl=http://www.phschool.com/science/biology_place/biocoach/cells/common.html&amp;docid=fwnokyQyEU2j5M&amp;imgurl=http://www.phschool.com/science/biology_place/biocoach/images/cells/allcell.jpg&amp;w=400&amp;h=265&amp;ei=k0hcUJC6CcT10gG3mICABg&amp;zoom=1&amp;iact=hc&amp;vpx=367&amp;vpy=2&amp;dur=3214&amp;hovh=183&amp;hovw=276&amp;tx=155&amp;ty=127&amp;sig=108233724790608712644&amp;page=2&amp;tbnh=105&amp;tbnw=158&amp;start=10&amp;ndsp=13&amp;ved=1t:429,r:2,s:10,i:11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imgres?q=Robert+Hooke&amp;hl=en&amp;safe=active&amp;biw=784&amp;bih=382&amp;tbm=isch&amp;tbnid=qdca2U3VB4T4XM:&amp;imgrefurl=http://cambridgecollegesecondaryscience.wikispaces.com/&amp;docid=DjGTzpUxwhXL2M&amp;imgurl=http://www.edu365.cat/aulanet/comsoc/persones_tecniques/Robert_Hooke_archivos/Robert_Hooke.jpg&amp;w=169&amp;h=191&amp;ei=hElcUNyKMYeV0QGP0IGgAw&amp;zoom=1&amp;iact=hc&amp;vpx=222&amp;vpy=65&amp;dur=637&amp;hovh=152&amp;hovw=135&amp;tx=154&amp;ty=95&amp;sig=108233724790608712644&amp;page=1&amp;tbnh=94&amp;tbnw=83&amp;start=0&amp;ndsp=14&amp;ved=1t:429,r:9,s:0,i:98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hyperlink" Target="http://www.google.com/imgres?q=Robert+Hooke&amp;hl=en&amp;safe=active&amp;biw=784&amp;bih=382&amp;tbm=isch&amp;tbnid=Wh7y0nx0iytekM:&amp;imgrefurl=http://www.ucmp.berkeley.edu/history/hooke.html&amp;docid=QaRnIaNz8xN35M&amp;imgurl=http://www.ucmp.berkeley.edu/history/images/hookecork.jpg&amp;w=225&amp;h=240&amp;ei=hElcUNyKMYeV0QGP0IGgAw&amp;zoom=1&amp;iact=hc&amp;vpx=337&amp;vpy=54&amp;dur=682&amp;hovh=192&amp;hovw=180&amp;tx=62&amp;ty=139&amp;sig=108233724790608712644&amp;page=1&amp;tbnh=92&amp;tbnw=86&amp;start=0&amp;ndsp=14&amp;ved=1t:429,r:3,s:0,i:7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/imgres?q=anton+van+leeuwenhoek+cells&amp;hl=en&amp;safe=active&amp;biw=784&amp;bih=382&amp;tbm=isch&amp;tbnid=AlHTMt99qcGm3M:&amp;imgrefurl=http://fiskims.edublogs.org/2009/09/15/anton-van-leeuwenhoek/&amp;docid=RAPjw-1GbU4myM&amp;imgurl=http://etc.usf.edu/clipart/15300/15375/animalcules_15375_lg.gif&amp;w=494&amp;h=700&amp;ei=MEtcUKu5LOb00gGoxoCIBQ&amp;zoom=1&amp;iact=hc&amp;vpx=366&amp;vpy=-20&amp;dur=1679&amp;hovh=267&amp;hovw=189&amp;tx=75&amp;ty=170&amp;sig=108233724790608712644&amp;page=2&amp;tbnh=111&amp;tbnw=78&amp;start=10&amp;ndsp=16&amp;ved=1t:429,r:2,s:10,i:112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hyperlink" Target="http://www.google.com/imgres?q=anton+van+leeuwenhoek+cells&amp;hl=en&amp;safe=active&amp;biw=784&amp;bih=382&amp;tbm=isch&amp;tbnid=GsZB22cWvImBgM:&amp;imgrefurl=http://dj003.k12.sd.us/SCHOOL%20NOTES/chapter_01.htm&amp;docid=8LMvBZBk8ae_dM&amp;imgurl=http://dj003.k12.sd.us/images/tool_1_leuw-scope.jpg&amp;w=354&amp;h=277&amp;ei=MEtcUKu5LOb00gGoxoCIBQ&amp;zoom=1&amp;iact=hc&amp;vpx=483&amp;vpy=48&amp;dur=808&amp;hovh=199&amp;hovw=254&amp;tx=190&amp;ty=125&amp;sig=108233724790608712644&amp;page=1&amp;tbnh=94&amp;tbnw=120&amp;start=0&amp;ndsp=10&amp;ved=1t:429,r:4,s:0,i:8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/imgres?q=Mathias+Schleiden+cells&amp;hl=en&amp;safe=active&amp;biw=784&amp;bih=382&amp;tbm=isch&amp;tbnid=M22KY_e_rxvgqM:&amp;imgrefurl=http://en.wikipedia.org/wiki/Matthias_Jakob_Schleiden&amp;docid=HgarXOsQuvvlsM&amp;imgurl=http://upload.wikimedia.org/wikipedia/commons/thumb/a/ab/Matthias_Jacob_Schleiden.jpg/245px-Matthias_Jacob_Schleiden.jpg&amp;w=245&amp;h=272&amp;ei=rU1cUIutMoPv0gHAloGYBg&amp;zoom=1&amp;iact=hc&amp;vpx=441&amp;vpy=30&amp;dur=1411&amp;hovh=217&amp;hovw=196&amp;tx=102&amp;ty=157&amp;sig=108233724790608712644&amp;page=1&amp;tbnh=162&amp;tbnw=146&amp;start=0&amp;ndsp=4&amp;ved=1t:429,r:2,s:0,i:78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hyperlink" Target="http://www.google.com/imgres?q=Theodor+Schwann+cells&amp;hl=en&amp;safe=active&amp;biw=784&amp;bih=382&amp;tbm=isch&amp;tbnid=Lm5BVVzw2RPr2M:&amp;imgrefurl=http://www.sciencephoto.com/media/228580/enlarge&amp;docid=PZS3W1gpC3HYlM&amp;imgurl=http://www.sciencephoto.com/image/228580/large/H4190376-Jakob_Mathias_Schleiden,_German_botanist-SPL.jpg&amp;w=379&amp;h=530&amp;ei=901cUIxk1I_RAbr-gXA&amp;zoom=1&amp;iact=hc&amp;vpx=430&amp;vpy=-20&amp;dur=811&amp;hovh=266&amp;hovw=190&amp;tx=79&amp;ty=200&amp;sig=108233724790608712644&amp;page=2&amp;tbnh=109&amp;tbnw=97&amp;start=13&amp;ndsp=17&amp;ved=1t:429,r:3,s:13,i:124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http://www.google.com/imgres?q=cells+seen+with+light+microscope&amp;hl=en&amp;safe=active&amp;biw=784&amp;bih=382&amp;tbm=isch&amp;tbnid=BypClhbHgGfSHM:&amp;imgrefurl=http://www.optics.rochester.edu/workgroups/cml/opt307/spr06/john/lesoineTEMSEM.htm&amp;docid=P_hwsTCsCyh1zM&amp;imgurl=http://www.optics.rochester.edu/workgroups/cml/opt307/spr06/john/lesoineTEMSEM_files/image006.jpg&amp;w=641&amp;h=480&amp;ei=2U5cUPyyFYHo0QHQmIGgAw&amp;zoom=1&amp;iact=rc&amp;dur=2&amp;sig=108233724790608712644&amp;page=1&amp;tbnh=91&amp;tbnw=121&amp;start=0&amp;ndsp=10&amp;ved=1t:429,r:1,s:0,i:73&amp;tx=58&amp;ty=4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imgres?q=cells+seen+with+light+microscope&amp;hl=en&amp;safe=active&amp;biw=784&amp;bih=382&amp;tbm=isch&amp;tbnid=9aCubWJPA707PM:&amp;imgrefurl=http://www.biosci.ohiou.edu/introbioslab/Bios170/170_5/cheek_cell.htm&amp;docid=reFDofAo5IT77M&amp;imgurl=http://www.biosci.ohiou.edu/introbioslab/Bios170/170_5/Chk_cell.JPG&amp;w=370&amp;h=319&amp;ei=2U5cUPyyFYHo0QHQmIGgAw&amp;zoom=1&amp;iact=hc&amp;vpx=67&amp;vpy=39&amp;dur=1000&amp;hovh=208&amp;hovw=242&amp;tx=106&amp;ty=144&amp;sig=108233724790608712644&amp;page=1&amp;tbnh=91&amp;tbnw=99&amp;start=0&amp;ndsp=10&amp;ved=1t:429,r:4,s:0,i:82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www.google.com/imgres?q=cells+seen+with+light+microscope&amp;hl=en&amp;safe=active&amp;biw=784&amp;bih=382&amp;tbm=isch&amp;tbnid=FSTJ6nAZVqn7fM:&amp;imgrefurl=http://www.historyforkids.org/scienceforkids/biology/cells/doing/cells.htm&amp;docid=k0iLuCdKzcnzcM&amp;imgurl=http://www.historyforkids.org/scienceforkids/biology/cells/doing/pictures/onioncell.jpg&amp;w=465&amp;h=352&amp;ei=2U5cUPyyFYHo0QHQmIGgAw&amp;zoom=1&amp;iact=hc&amp;vpx=64&amp;vpy=52&amp;dur=2793&amp;hovh=195&amp;hovw=258&amp;tx=135&amp;ty=146&amp;sig=108233724790608712644&amp;page=1&amp;tbnh=91&amp;tbnw=110&amp;start=0&amp;ndsp=10&amp;ved=1t:429,r:0,s:0,i:7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m/imgres?q=cells+seen+with+SEM&amp;hl=en&amp;safe=active&amp;biw=784&amp;bih=382&amp;tbm=isch&amp;tbnid=he08k-BhLrB2rM:&amp;imgrefurl=http://www.lionden.com/ap2out-blood.htm&amp;docid=Jna5WsVIvfrmnM&amp;imgurl=http://www.lionden.com/graphics/AP/Red_White_Blood_cells.jpg&amp;w=500&amp;h=326&amp;ei=T09cULi0KuXy0gGWnoCwBA&amp;zoom=1&amp;iact=hc&amp;vpx=439&amp;vpy=22&amp;dur=1586&amp;hovh=181&amp;hovw=278&amp;tx=165&amp;ty=114&amp;sig=108233724790608712644&amp;page=1&amp;tbnh=93&amp;tbnw=124&amp;start=0&amp;ndsp=10&amp;ved=1t:429,r:8,s:0,i:9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http://www.google.com/imgres?q=cells+seen+with+SEM&amp;hl=en&amp;safe=active&amp;biw=784&amp;bih=382&amp;tbm=isch&amp;tbnid=79_NkBEL74LdxM:&amp;imgrefurl=http://www.sciencephoto.com/media/214643/enlarge&amp;docid=QNR_0MFsm_hkkM&amp;imgurl=http://www.sciencephoto.com/image/214643/large/G4420459-Stem_cell,_SEM-SPL.jpg&amp;w=501&amp;h=530&amp;ei=T09cULi0KuXy0gGWnoCwBA&amp;zoom=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/imgres?q=cells+seen+with+TEM&amp;hl=en&amp;safe=active&amp;biw=784&amp;bih=382&amp;tbm=isch&amp;tbnid=n-A4CelzvwTwnM:&amp;imgrefurl=http://www.botany.hawaii.edu/BOT201/Algae/Cyanophyta%20lecture%20notes.htm&amp;docid=fzpS7QGlUV18LM&amp;imgurl=http://www.botany.hawaii.edu/BOT201/Algae/Bot%2520201%2520cyanobacteria%2520cell%2520TEM.gif&amp;w=418&amp;h=369&amp;ei=IVBcUOe8A8Sa0QHF94GYDg&amp;zoom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http://www.google.com/imgres?q=cells+seen+with+TEM&amp;hl=en&amp;safe=active&amp;biw=784&amp;bih=382&amp;tbm=isch&amp;tbnid=pKje79JZ4hBLDM:&amp;imgrefurl=http://www.sciencephoto.com/media/307401/enlarge&amp;docid=KRKSMJYGHlwyeM&amp;imgurl=http://www.sciencephoto.com/image/307401/large/P3500110-Regenerating_nerve_cell,_TEM-SPL.jpg&amp;w=530&amp;h=425&amp;ei=IVBcUOe8A8Sa0QHF94GYDg&amp;zoom=1&amp;iact=hc&amp;vpx=486&amp;vpy=47&amp;dur=662&amp;hovh=201&amp;hovw=251&amp;tx=147&amp;ty=134&amp;sig=108233724790608712644&amp;page=4&amp;tbnh=106&amp;tbnw=127&amp;start=28&amp;ndsp=15&amp;ved=1t:429,r:4,s:28,i:181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.com/imgres?q=largest+prokaryotic+cell&amp;um=1&amp;hl=en&amp;safe=active&amp;sa=N&amp;biw=784&amp;bih=382&amp;tbm=isch&amp;tbnid=Zbk6YvOTFh67VM:&amp;imgrefurl=http://www.biologymad.com/cells/ultrastructure.htm&amp;docid=Wj_du5F3xCTT1M&amp;imgurl=http://www.biologymad.com/cells/cells.2.gif&amp;w=370&amp;h=325&amp;ei=JFFcUOz9LtKO0QH6m4GYCA&amp;zoom=1&amp;iact=hc&amp;vpx=467&amp;vpy=37&amp;dur=2704&amp;hovh=210&amp;hovw=240&amp;tx=114&amp;ty=110&amp;sig=108233724790608712644&amp;page=1&amp;tbnh=91&amp;tbnw=104&amp;start=0&amp;ndsp=10&amp;ved=1t:429,r:3,s:0,i:82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hyperlink" Target="http://www.google.com/imgres?q=e+coli+cell&amp;um=1&amp;hl=en&amp;safe=active&amp;biw=784&amp;bih=382&amp;tbm=isch&amp;tbnid=F67ZckhC-ZF-DM:&amp;imgrefurl=http://faculty.ccbcmd.edu/courses/bio141/lecguide/unit1/prostruct/dkecpili.html&amp;docid=GNUfLBGzvlepHM&amp;imgurl=http://faculty.ccbcmd.edu/courses/bio141/lecguide/unit1/prostruct/images/71248c.jpg&amp;w=500&amp;h=400&amp;ei=uVJcUKnJFu200QGPpIHwBg&amp;zoom=1&amp;iact=hc&amp;vpx=486&amp;vpy=46&amp;dur=760&amp;hovh=201&amp;hovw=251&amp;tx=116&amp;ty=102&amp;sig=108233724790608712644&amp;page=3&amp;tbnh=114&amp;tbnw=193&amp;start=22&amp;ndsp=12&amp;ved=1t:429,r:3,s:22,i:15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imgres?q=syphilis+spirochete&amp;um=1&amp;hl=en&amp;safe=active&amp;biw=784&amp;bih=382&amp;tbm=isch&amp;tbnid=6EhxHM8e4RS2XM:&amp;imgrefurl=http://newage.org/?p=16694&amp;docid=H2-PWOAUtnbHVM&amp;imgurl=http://newage.org/wp-content/plugins/wp-o-matic/cache/426dc_TreponemaPallidum.jpg&amp;w=572&amp;h=500&amp;ei=L1NcUI7FA6i80QGbl4GADQ&amp;zoom=1&amp;iact=hc&amp;vpx=71&amp;vpy=36&amp;dur=4438&amp;hovh=210&amp;hovw=240&amp;tx=103&amp;ty=114&amp;sig=108233724790608712644&amp;page=1&amp;tbnh=92&amp;tbnw=105&amp;start=0&amp;ndsp=10&amp;ved=1t:429,r:9,s:0,i:98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://www.google.com/imgres?q=streptococcus+pneumoniae&amp;um=1&amp;hl=en&amp;safe=active&amp;biw=784&amp;bih=382&amp;tbm=isch&amp;tbnid=ZyIttx56Oz1u0M:&amp;imgrefurl=http://streppneumoniae.net/&amp;docid=r1UsQMi8as8gZM&amp;imgurl=http://streppneumoniae.net/wp-content/uploads/strep-pneumoniae.jpg&amp;w=450&amp;h=416&amp;ei=AFNcUMLzPNGs0AGGrIC4Aw&amp;zoom=1&amp;iact=hc&amp;vpx=178&amp;vpy=30&amp;dur=636&amp;hovh=216&amp;hovw=234&amp;tx=92&amp;ty=155&amp;sig=108233724790608712644&amp;page=1&amp;tbnh=96&amp;tbnw=107&amp;start=0&amp;ndsp=10&amp;ved=1t:429,r:5,s:0,i:86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imgres?q=nerve+cells&amp;um=1&amp;hl=en&amp;safe=active&amp;biw=784&amp;bih=382&amp;tbm=isch&amp;tbnid=Ep4wrQiIkWK62M:&amp;imgrefurl=http://sc-to-the-h.blogspot.com/&amp;docid=ZwuiqxTSy8YbtM&amp;imgurl=http://1.bp.blogspot.com/_6wA0qIeFiy8/TSoE0uC5sjI/AAAAAAAAAA8/Sv6RMzHulN4/s1600/nerve_cell.jpg&amp;w=480&amp;h=360&amp;ei=DqxcUNzrMMP10gGO9oD4CA&amp;zoom=1&amp;iact=hc&amp;vpx=478&amp;vpy=69&amp;dur=1092&amp;hovh=194&amp;hovw=259&amp;tx=115&amp;ty=125&amp;sig=108233724790608712644&amp;page=2&amp;tbnh=119&amp;tbnw=156&amp;start=10&amp;ndsp=13&amp;ved=1t:429,r:8,s:10,i:131" TargetMode="External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hyperlink" Target="http://www.google.com/imgres?q=protists&amp;um=1&amp;hl=en&amp;safe=active&amp;biw=784&amp;bih=382&amp;tbm=isch&amp;tbnid=f2IZO4lsfNmS7M:&amp;imgrefurl=http://chsweb.lr.k12.nj.us/mstanley/outlines/protista/protists.htm&amp;docid=OPXfBTCTKuv8iM&amp;imgurl=http://chsweb.lr.k12.nj.us/mstanley/outlines/protista/image43.gif&amp;w=1832&amp;h=1025&amp;ei=QqtcUKLgIKPU0gGu04DoDg&amp;zoom=1&amp;iact=hc&amp;vpx=437&amp;vpy=95&amp;dur=2690&amp;hovh=168&amp;hovw=300&amp;tx=166&amp;ty=98&amp;sig=108233724790608712644&amp;page=2&amp;tbnh=79&amp;tbnw=141&amp;start=10&amp;ndsp=12&amp;ved=1t:429,r:3,s:10,i:11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imgres?q=fungi+cells&amp;um=1&amp;hl=en&amp;safe=active&amp;biw=784&amp;bih=382&amp;tbm=isch&amp;tbnid=_busDb6I600FcM:&amp;imgrefurl=http://sharon-taxonomy2009-p2.wikispaces.com/Fungi&amp;docid=EMbre1pv5pJGQM&amp;imgurl=http://sharon-taxonomy2009-p2.wikispaces.com/file/view/pg-20-fungi-alamy_91555t.jpg/95769964/pg-20-fungi-alamy_91555t.jpg&amp;w=300&amp;h=374&amp;ei=d6tcUNusGoPu0gHQuIGQCg&amp;zoom=1&amp;iact=hc&amp;vpx=247&amp;vpy=-4&amp;dur=4099&amp;hovh=251&amp;hovw=201&amp;tx=100&amp;ty=157&amp;sig=108233724790608712644&amp;page=4&amp;tbnh=115&amp;tbnw=106&amp;start=36&amp;ndsp=12&amp;ved=1t:429,r:5,s:36,i:208" TargetMode="External"/><Relationship Id="rId5" Type="http://schemas.openxmlformats.org/officeDocument/2006/relationships/image" Target="../media/image21.jpeg"/><Relationship Id="rId4" Type="http://schemas.openxmlformats.org/officeDocument/2006/relationships/hyperlink" Target="http://www.google.com/imgres?q=plant+cells&amp;um=1&amp;hl=en&amp;safe=active&amp;biw=784&amp;bih=382&amp;tbm=isch&amp;tbnid=Pu5CSrHix9ILlM:&amp;imgrefurl=http://users.rcn.com/jkimball.ma.ultranet/BiologyPages/P/PlantCell.html&amp;docid=ZmBLVVXhjyb28M&amp;imgurl=http://users.rcn.com/jkimball.ma.ultranet/BiologyPages/P/PlantCell.gif&amp;w=439&amp;h=322&amp;ei=oqtcUOv3FeO_0QGSloG4Aw&amp;zoom=1&amp;iact=hc&amp;vpx=70&amp;vpy=55&amp;dur=1440&amp;hovh=192&amp;hovw=262&amp;tx=120&amp;ty=123&amp;sig=108233724790608712644&amp;page=1&amp;tbnh=94&amp;tbnw=125&amp;start=0&amp;ndsp=10&amp;ved=1t:429,r:5,s:0,i:86" TargetMode="External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209800"/>
            <a:ext cx="6858000" cy="1524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Honors Biology</a:t>
            </a:r>
            <a:br>
              <a:rPr lang="en-US" b="1" dirty="0" smtClean="0"/>
            </a:br>
            <a:r>
              <a:rPr lang="en-US" b="1" dirty="0" smtClean="0"/>
              <a:t>chapter 7 </a:t>
            </a:r>
            <a:br>
              <a:rPr lang="en-US" b="1" dirty="0" smtClean="0"/>
            </a:br>
            <a:r>
              <a:rPr lang="en-US" b="1" dirty="0" smtClean="0"/>
              <a:t>Cell Structure &amp; Function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10000"/>
            <a:ext cx="6858000" cy="184785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SC B-2 The student will demonstrate an understanding of the structure &amp; function of cells &amp; their organelles</a:t>
            </a:r>
            <a:endParaRPr lang="en-US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28800"/>
          </a:xfrm>
        </p:spPr>
        <p:txBody>
          <a:bodyPr/>
          <a:lstStyle/>
          <a:p>
            <a:pPr algn="ctr"/>
            <a:r>
              <a:rPr lang="en-US" b="1" dirty="0" smtClean="0"/>
              <a:t>Chapter 7 Section 1</a:t>
            </a:r>
            <a:br>
              <a:rPr lang="en-US" b="1" dirty="0" smtClean="0"/>
            </a:br>
            <a:r>
              <a:rPr lang="en-US" b="1" dirty="0" smtClean="0"/>
              <a:t>Life is Cellular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8229600" cy="417576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+mj-lt"/>
              </a:rPr>
              <a:t>Essential Question:</a:t>
            </a:r>
          </a:p>
          <a:p>
            <a:pPr lvl="1"/>
            <a:r>
              <a:rPr lang="en-US" sz="2900" b="1" dirty="0" smtClean="0">
                <a:latin typeface="+mj-lt"/>
              </a:rPr>
              <a:t>How would you characterize prokaryotic cells and eukaryotic cells?</a:t>
            </a:r>
            <a:endParaRPr lang="en-US" sz="2900" b="1" dirty="0">
              <a:latin typeface="+mj-lt"/>
            </a:endParaRPr>
          </a:p>
        </p:txBody>
      </p:sp>
      <p:pic>
        <p:nvPicPr>
          <p:cNvPr id="4" name="rg_hi" descr="http://t3.gstatic.com/images?q=tbn:ANd9GcROnr5eMV0uIhLtZiFc1t6LQ5TZAcA6g6RBKkYMwZwTqbwqeyrfPA:www.phschool.com/science/biology_place/biocoach/images/cells/allcell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657600"/>
            <a:ext cx="373380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Discovery of Cells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+mj-lt"/>
              </a:rPr>
              <a:t>mid 1600’s 1</a:t>
            </a:r>
            <a:r>
              <a:rPr lang="en-US" sz="3200" b="1" baseline="30000" dirty="0" smtClean="0">
                <a:latin typeface="+mj-lt"/>
              </a:rPr>
              <a:t>st</a:t>
            </a:r>
            <a:r>
              <a:rPr lang="en-US" sz="3200" b="1" dirty="0" smtClean="0">
                <a:latin typeface="+mj-lt"/>
              </a:rPr>
              <a:t> time microscope used</a:t>
            </a:r>
          </a:p>
          <a:p>
            <a:r>
              <a:rPr lang="en-US" sz="3200" b="1" dirty="0" smtClean="0">
                <a:latin typeface="+mj-lt"/>
              </a:rPr>
              <a:t>Robert Hooke</a:t>
            </a:r>
          </a:p>
          <a:p>
            <a:pPr lvl="1"/>
            <a:r>
              <a:rPr lang="en-US" sz="2900" b="1" dirty="0" smtClean="0">
                <a:latin typeface="+mj-lt"/>
              </a:rPr>
              <a:t>1665 used early light microscope</a:t>
            </a:r>
          </a:p>
          <a:p>
            <a:pPr lvl="1"/>
            <a:r>
              <a:rPr lang="en-US" sz="2900" b="1" dirty="0" smtClean="0">
                <a:latin typeface="+mj-lt"/>
              </a:rPr>
              <a:t>l</a:t>
            </a:r>
            <a:r>
              <a:rPr lang="en-US" sz="2900" b="1" dirty="0" smtClean="0">
                <a:latin typeface="+mj-lt"/>
              </a:rPr>
              <a:t>ooked at thin slice of cork </a:t>
            </a:r>
            <a:r>
              <a:rPr lang="en-US" sz="2900" b="1" dirty="0" smtClean="0">
                <a:latin typeface="+mj-lt"/>
                <a:sym typeface="Wingdings" pitchFamily="2" charset="2"/>
              </a:rPr>
              <a:t> </a:t>
            </a:r>
            <a:r>
              <a:rPr lang="en-US" sz="2900" b="1" dirty="0" smtClean="0">
                <a:latin typeface="+mj-lt"/>
              </a:rPr>
              <a:t>cells seen for 1</a:t>
            </a:r>
            <a:r>
              <a:rPr lang="en-US" sz="2900" b="1" baseline="30000" dirty="0" smtClean="0">
                <a:latin typeface="+mj-lt"/>
              </a:rPr>
              <a:t>st</a:t>
            </a:r>
            <a:r>
              <a:rPr lang="en-US" sz="2900" b="1" dirty="0" smtClean="0">
                <a:latin typeface="+mj-lt"/>
              </a:rPr>
              <a:t> time</a:t>
            </a:r>
            <a:endParaRPr lang="en-US" sz="2900" b="1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Robert Hooke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b="1" dirty="0" smtClean="0">
                <a:latin typeface="+mj-lt"/>
              </a:rPr>
              <a:t>named what he saw  “cells”</a:t>
            </a:r>
          </a:p>
          <a:p>
            <a:endParaRPr lang="en-US" b="1" dirty="0">
              <a:latin typeface="+mj-lt"/>
            </a:endParaRPr>
          </a:p>
        </p:txBody>
      </p:sp>
      <p:pic>
        <p:nvPicPr>
          <p:cNvPr id="7" name="rg_hi" descr="http://t2.gstatic.com/images?q=tbn:ANd9GcSAXeHfwuOVlsLtehct-EIbkvNSIzOeinglzM9q8J6l_ncYiMF8Bg:www.edu365.cat/aulanet/comsoc/persones_tecniques/Robert_Hooke_archivos/Robert_Hooke.jpg">
            <a:hlinkClick r:id="rId2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4000"/>
            <a:ext cx="3581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rg_hi" descr="http://t2.gstatic.com/images?q=tbn:ANd9GcS0o1XEpG7azLQSAx5u5UdnrjBoG3dNjdWazDF5TmuKvFKNOUv2YA:www.ucmp.berkeley.edu/history/images/hookecork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2362200"/>
            <a:ext cx="3352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Anton van Leeuwenhoek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latin typeface="+mj-lt"/>
              </a:rPr>
              <a:t>looked at pond water under single lens microscope</a:t>
            </a:r>
          </a:p>
          <a:p>
            <a:r>
              <a:rPr lang="en-US" b="1" dirty="0" smtClean="0">
                <a:latin typeface="+mj-lt"/>
              </a:rPr>
              <a:t>“animalcules”</a:t>
            </a:r>
          </a:p>
          <a:p>
            <a:pPr>
              <a:buNone/>
            </a:pPr>
            <a:endParaRPr lang="en-US" b="1" dirty="0">
              <a:latin typeface="+mj-lt"/>
            </a:endParaRPr>
          </a:p>
        </p:txBody>
      </p:sp>
      <p:pic>
        <p:nvPicPr>
          <p:cNvPr id="5" name="rg_hi" descr="http://t3.gstatic.com/images?q=tbn:ANd9GcTgPvYfbwOEGXhaxVUc8Ozs0WwnXNb0-x8gIkIwyYdqlXIHp4Tmqg:etc.usf.edu/clipart/15300/15375/animalcules_15375_lg.gif">
            <a:hlinkClick r:id="rId2"/>
          </p:cNvPr>
          <p:cNvPicPr>
            <a:picLocks noGrp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447800"/>
            <a:ext cx="3886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g_hi" descr="http://t1.gstatic.com/images?q=tbn:ANd9GcS3luK-YYGbx0wfF8zj_U4EyH_RFLEPo9MsdxFNALdqRd9S6Hdm:dj003.k12.sd.us/images/tool_1_leuw-scope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352800"/>
            <a:ext cx="3733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Studying cells in 1830’s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>
                <a:latin typeface="Batang" pitchFamily="18" charset="-127"/>
                <a:ea typeface="Batang" pitchFamily="18" charset="-127"/>
              </a:rPr>
              <a:t>Mathias </a:t>
            </a:r>
            <a:r>
              <a:rPr lang="en-US" sz="2800" dirty="0" err="1" smtClean="0">
                <a:latin typeface="Batang" pitchFamily="18" charset="-127"/>
                <a:ea typeface="Batang" pitchFamily="18" charset="-127"/>
              </a:rPr>
              <a:t>Schleiden</a:t>
            </a:r>
            <a:endParaRPr lang="en-US" sz="2800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Batang" pitchFamily="18" charset="-127"/>
                <a:ea typeface="Batang" pitchFamily="18" charset="-127"/>
              </a:rPr>
              <a:t>Theodor Schwann</a:t>
            </a:r>
            <a:endParaRPr lang="en-US" sz="2800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+mj-lt"/>
              </a:rPr>
              <a:t>“All plants are made of cells”.</a:t>
            </a:r>
            <a:endParaRPr lang="en-US" sz="3200" b="1" dirty="0">
              <a:latin typeface="+mj-lt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+mj-lt"/>
              </a:rPr>
              <a:t>“All animals are made of cells”</a:t>
            </a:r>
            <a:endParaRPr lang="en-US" sz="3200" b="1" dirty="0">
              <a:latin typeface="+mj-lt"/>
            </a:endParaRPr>
          </a:p>
        </p:txBody>
      </p:sp>
      <p:pic>
        <p:nvPicPr>
          <p:cNvPr id="10" name="rg_hi" descr="http://t2.gstatic.com/images?q=tbn:ANd9GcTjBGM1mjvkQEfeKdPirIYUa2f00yqwK5VWl3E3bQVvvbTnP1VSOA:upload.wikimedia.org/wikipedia/commons/thumb/a/ab/Matthias_Jacob_Schleiden.jpg/245px-Matthias_Jacob_Schleiden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2766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rg_hi" descr="http://t1.gstatic.com/images?q=tbn:ANd9GcQPaT94NWZBctVUj114-Zt73laHpc4Y3Sz1EuA-CLMYzouVAm0H:www.sciencephoto.com/image/228580/large/H4190376-Jakob_Mathias_Schleiden,_German_botanist-SPL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3276600"/>
            <a:ext cx="2514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The CELL THEORY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+mj-lt"/>
              </a:rPr>
              <a:t>I. All living things are composed of cells.</a:t>
            </a:r>
          </a:p>
          <a:p>
            <a:r>
              <a:rPr lang="en-US" sz="3200" b="1" dirty="0" smtClean="0">
                <a:latin typeface="+mj-lt"/>
              </a:rPr>
              <a:t>II. Cells are the basic unit of structure &amp; function in living things.</a:t>
            </a:r>
          </a:p>
          <a:p>
            <a:r>
              <a:rPr lang="en-US" sz="3200" b="1" dirty="0" smtClean="0">
                <a:latin typeface="+mj-lt"/>
              </a:rPr>
              <a:t>III. New cells are made from existing cells.</a:t>
            </a:r>
            <a:endParaRPr lang="en-US" sz="3200" b="1" dirty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Light Microscope</a:t>
            </a:r>
            <a:endParaRPr lang="en-US" b="1" dirty="0"/>
          </a:p>
        </p:txBody>
      </p:sp>
      <p:pic>
        <p:nvPicPr>
          <p:cNvPr id="4" name="Content Placeholder 3" descr="http://t2.gstatic.com/images?q=tbn:ANd9GcSZqxdc5PwyprjlK-yWs-PJhy3TLLbAflLsG12IS8BWBg8IBp0q43-tlZ9-:www.optics.rochester.edu/workgroups/cml/opt307/spr06/john/lesoineTEMSEM_files/image006.jpg">
            <a:hlinkClick r:id="rId2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1600"/>
            <a:ext cx="2819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g_hi" descr="http://t1.gstatic.com/images?q=tbn:ANd9GcSLtQ0lHw2WWyixprpDy817PWxgUmgVaIVWqVLkFWOPRy-C8AeYaw:www.historyforkids.org/scienceforkids/biology/cells/doing/pictures/onioncell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1219200"/>
            <a:ext cx="3352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g_hi" descr="http://t2.gstatic.com/images?q=tbn:ANd9GcSHlul40Shs3ZHVtRbLMJztt6bPcMCVw_T5N3cNTBA65Gr2hVMoVA:www.biosci.ohiou.edu/introbioslab/Bios170/170_5/Chk_cell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3581400"/>
            <a:ext cx="26098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Scanning Electron Microscope (SEM)</a:t>
            </a:r>
            <a:endParaRPr lang="en-US" b="1" dirty="0"/>
          </a:p>
        </p:txBody>
      </p:sp>
      <p:pic>
        <p:nvPicPr>
          <p:cNvPr id="5" name="rg_hi" descr="http://t0.gstatic.com/images?q=tbn:ANd9GcR4Ow0is4uLR6EyzDrN6oBu4YjqiuoGp7WQ924m2uEKgr50DhYT:www.lionden.com/graphics/AP/Red_White_Blood_cells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981200"/>
            <a:ext cx="3810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rg_hi" descr="http://t1.gstatic.com/images?q=tbn:ANd9GcQl9-wt5d-9vYfc0HZWJWQuuu4OHsjZ_dntjeUHStBQs4zKMUBzPA:www.sciencephoto.com/image/214643/large/G4420459-Stem_cell,_SEM-SPL.jpg">
            <a:hlinkClick r:id="rId4"/>
          </p:cNvPr>
          <p:cNvPicPr>
            <a:picLocks noGrp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1600200"/>
            <a:ext cx="3657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Transmission Electron Microscope (TEM)</a:t>
            </a:r>
            <a:endParaRPr lang="en-US" b="1" dirty="0"/>
          </a:p>
        </p:txBody>
      </p:sp>
      <p:pic>
        <p:nvPicPr>
          <p:cNvPr id="4" name="rg_hi" descr="http://t0.gstatic.com/images?q=tbn:ANd9GcS6Oa3KMMhy3akgyoa8I0WavMuaMyttHVf2m_Yd5E5FpX0w19tA5g:www.botany.hawaii.edu/BOT201/Algae/Bot%2520201%2520cyanobacteria%2520cell%2520TEM.gif">
            <a:hlinkClick r:id="rId2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4038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g_hi" descr="http://t2.gstatic.com/images?q=tbn:ANd9GcSBD5UZDqWZNE5B8xwwrU1EaZ5s4vnoW9EP-mc13fKMhVg_S7_2:www.sciencephoto.com/image/307401/large/P3500110-Regenerating_nerve_cell,_TEM-SPL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1752600"/>
            <a:ext cx="434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Prokaryotic Cells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e</a:t>
            </a:r>
            <a:r>
              <a:rPr lang="en-US" dirty="0" smtClean="0">
                <a:latin typeface="+mj-lt"/>
              </a:rPr>
              <a:t>arliest cells on Earth</a:t>
            </a:r>
          </a:p>
          <a:p>
            <a:r>
              <a:rPr lang="en-US" dirty="0" smtClean="0">
                <a:latin typeface="+mj-lt"/>
              </a:rPr>
              <a:t>small  (0.2 microns – 5 microns)</a:t>
            </a:r>
          </a:p>
          <a:p>
            <a:r>
              <a:rPr lang="en-US" dirty="0" smtClean="0">
                <a:latin typeface="+mj-lt"/>
              </a:rPr>
              <a:t>r</a:t>
            </a:r>
            <a:r>
              <a:rPr lang="en-US" dirty="0" smtClean="0">
                <a:latin typeface="+mj-lt"/>
              </a:rPr>
              <a:t>eproduce asexually</a:t>
            </a:r>
          </a:p>
          <a:p>
            <a:r>
              <a:rPr lang="en-US" dirty="0" smtClean="0">
                <a:latin typeface="+mj-lt"/>
              </a:rPr>
              <a:t>n</a:t>
            </a:r>
            <a:r>
              <a:rPr lang="en-US" dirty="0" smtClean="0">
                <a:latin typeface="+mj-lt"/>
              </a:rPr>
              <a:t>ot complex</a:t>
            </a:r>
          </a:p>
          <a:p>
            <a:pPr lvl="1"/>
            <a:r>
              <a:rPr lang="en-US" u="sng" dirty="0" smtClean="0">
                <a:latin typeface="+mj-lt"/>
              </a:rPr>
              <a:t>n</a:t>
            </a:r>
            <a:r>
              <a:rPr lang="en-US" u="sng" dirty="0" smtClean="0">
                <a:latin typeface="+mj-lt"/>
              </a:rPr>
              <a:t>o </a:t>
            </a:r>
            <a:r>
              <a:rPr lang="en-US" dirty="0" smtClean="0">
                <a:latin typeface="+mj-lt"/>
              </a:rPr>
              <a:t>nucleus (DNA in loop in cytoplasm)</a:t>
            </a:r>
          </a:p>
          <a:p>
            <a:pPr lvl="1"/>
            <a:r>
              <a:rPr lang="en-US" dirty="0" smtClean="0">
                <a:latin typeface="+mj-lt"/>
              </a:rPr>
              <a:t>no membrane-bound organelles</a:t>
            </a:r>
          </a:p>
          <a:p>
            <a:r>
              <a:rPr lang="en-US" dirty="0" smtClean="0">
                <a:latin typeface="+mj-lt"/>
              </a:rPr>
              <a:t>Bacteria</a:t>
            </a:r>
          </a:p>
          <a:p>
            <a:pPr lvl="1"/>
            <a:r>
              <a:rPr lang="en-US" dirty="0" smtClean="0">
                <a:latin typeface="+mj-lt"/>
              </a:rPr>
              <a:t>2 Domains:  Bacteria, </a:t>
            </a:r>
            <a:r>
              <a:rPr lang="en-US" dirty="0" err="1" smtClean="0">
                <a:latin typeface="+mj-lt"/>
              </a:rPr>
              <a:t>Archaea</a:t>
            </a:r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pPr algn="ctr"/>
            <a:r>
              <a:rPr lang="en-US" b="1" dirty="0" smtClean="0"/>
              <a:t>Prokaryotic Cell</a:t>
            </a:r>
            <a:endParaRPr lang="en-US" b="1" dirty="0"/>
          </a:p>
        </p:txBody>
      </p:sp>
      <p:pic>
        <p:nvPicPr>
          <p:cNvPr id="4" name="rg_hi" descr="http://t2.gstatic.com/images?q=tbn:ANd9GcSeXIdE1z5AiG2fylcXPTDi_UOfqpEX6611EhXcuVProg3ijAVB:www.biologymad.com/cells/cells.2.gif">
            <a:hlinkClick r:id="rId2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838200"/>
            <a:ext cx="5638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b="1" dirty="0"/>
          </a:p>
        </p:txBody>
      </p:sp>
      <p:pic>
        <p:nvPicPr>
          <p:cNvPr id="5" name="rg_hi" descr="http://t1.gstatic.com/images?q=tbn:ANd9GcRpP8ry60fxoVo4bMYXx1VXdA59YUDZEr8TY3LyPLFhO1y5zUno:faculty.ccbcmd.edu/courses/bio141/lecguide/unit1/prostruct/images/71248c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04800"/>
            <a:ext cx="3581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rg_hi" descr="http://t1.gstatic.com/images?q=tbn:ANd9GcRu0yur-EBlHkgsDMsN3dW0wjqdDehEYWBmNfaq-CxQ-5qV5m3WXA:streppneumoniae.net/wp-content/uploads/strep-pneumoniae.jpg">
            <a:hlinkClick r:id="rId4"/>
          </p:cNvPr>
          <p:cNvPicPr>
            <a:picLocks noGrp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3400"/>
            <a:ext cx="3352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rg_hi" descr="http://t1.gstatic.com/images?q=tbn:ANd9GcSTbgGC64At-S4Hko9tXic8VD1s9cJncstQtUN8MWGRw6D2FjEN:newage.org/wp-content/plugins/wp-o-matic/cache/426dc_TreponemaPallidum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3124200"/>
            <a:ext cx="31242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Eukaryotic Cells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latin typeface="+mj-lt"/>
              </a:rPr>
              <a:t>larger</a:t>
            </a:r>
          </a:p>
          <a:p>
            <a:pPr lvl="1"/>
            <a:r>
              <a:rPr lang="en-US" sz="2800" b="1" dirty="0" smtClean="0">
                <a:latin typeface="+mj-lt"/>
              </a:rPr>
              <a:t>2 – 100 microns</a:t>
            </a:r>
          </a:p>
          <a:p>
            <a:r>
              <a:rPr lang="en-US" b="1" dirty="0" smtClean="0">
                <a:latin typeface="+mj-lt"/>
              </a:rPr>
              <a:t>more complex</a:t>
            </a:r>
          </a:p>
          <a:p>
            <a:r>
              <a:rPr lang="en-US" b="1" dirty="0" smtClean="0">
                <a:latin typeface="+mj-lt"/>
              </a:rPr>
              <a:t>(+) nucleus</a:t>
            </a:r>
          </a:p>
          <a:p>
            <a:r>
              <a:rPr lang="en-US" b="1" dirty="0" smtClean="0">
                <a:latin typeface="+mj-lt"/>
              </a:rPr>
              <a:t>(+) membrane-bound organelles</a:t>
            </a:r>
          </a:p>
          <a:p>
            <a:r>
              <a:rPr lang="en-US" b="1" dirty="0" smtClean="0">
                <a:latin typeface="+mj-lt"/>
              </a:rPr>
              <a:t>form unicellular or </a:t>
            </a:r>
            <a:r>
              <a:rPr lang="en-US" b="1" dirty="0" err="1" smtClean="0">
                <a:latin typeface="+mj-lt"/>
              </a:rPr>
              <a:t>multicellular</a:t>
            </a:r>
            <a:r>
              <a:rPr lang="en-US" b="1" dirty="0" smtClean="0">
                <a:latin typeface="+mj-lt"/>
              </a:rPr>
              <a:t> organisms</a:t>
            </a:r>
          </a:p>
          <a:p>
            <a:r>
              <a:rPr lang="en-US" b="1" dirty="0" smtClean="0">
                <a:latin typeface="+mj-lt"/>
              </a:rPr>
              <a:t>examples:   plants ,animals, </a:t>
            </a:r>
            <a:r>
              <a:rPr lang="en-US" b="1" dirty="0" err="1" smtClean="0">
                <a:latin typeface="+mj-lt"/>
              </a:rPr>
              <a:t>protists</a:t>
            </a:r>
            <a:r>
              <a:rPr lang="en-US" b="1" dirty="0" smtClean="0">
                <a:latin typeface="+mj-lt"/>
              </a:rPr>
              <a:t>, &amp; fungi</a:t>
            </a:r>
            <a:endParaRPr lang="en-US" b="1" dirty="0"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Eukaryotic Cells</a:t>
            </a:r>
            <a:endParaRPr lang="en-US" b="1" dirty="0"/>
          </a:p>
        </p:txBody>
      </p:sp>
      <p:pic>
        <p:nvPicPr>
          <p:cNvPr id="4" name="rg_hi" descr="http://t1.gstatic.com/images?q=tbn:ANd9GcRVz-FK5PVa9z6CLLZpZ7LmFbwkYQX5WAZVu771sJqp-B6PpBj-">
            <a:hlinkClick r:id="rId2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1600"/>
            <a:ext cx="3581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g_hi" descr="http://t2.gstatic.com/images?q=tbn:ANd9GcSBu2zyG0y0_Jvzt9V0Aqcsxb2gHQMsARv6Ei-tT13OsQ5AalBJow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3810000"/>
            <a:ext cx="3962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rg_hi" descr="http://t0.gstatic.com/images?q=tbn:ANd9GcTKJTDFZo77BZOmXxt4AAlTQ950zoQKaRGhh6FnLIXiiIDdcasIlw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3429000"/>
            <a:ext cx="260032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rg_hi" descr="http://t0.gstatic.com/images?q=tbn:ANd9GcSQ32AVkVDxI0fdcLa4s28wb_hE7dNN9ivND4IW_942-X-Fd01sBA">
            <a:hlinkClick r:id="rId8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24400" y="228600"/>
            <a:ext cx="36861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430</TotalTime>
  <Words>235</Words>
  <Application>Microsoft Office PowerPoint</Application>
  <PresentationFormat>On-screen Show (4:3)</PresentationFormat>
  <Paragraphs>59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Origin</vt:lpstr>
      <vt:lpstr>Honors Biology chapter 7  Cell Structure &amp; Function</vt:lpstr>
      <vt:lpstr>Chapter 7 Section 1 Life is Cellular</vt:lpstr>
      <vt:lpstr>The Discovery of Cells</vt:lpstr>
      <vt:lpstr>Robert Hooke</vt:lpstr>
      <vt:lpstr>Anton van Leeuwenhoek</vt:lpstr>
      <vt:lpstr>Studying cells in 1830’s</vt:lpstr>
      <vt:lpstr>The CELL THEORY</vt:lpstr>
      <vt:lpstr>Light Microscope</vt:lpstr>
      <vt:lpstr>Scanning Electron Microscope (SEM)</vt:lpstr>
      <vt:lpstr>Transmission Electron Microscope (TEM)</vt:lpstr>
      <vt:lpstr>Prokaryotic Cells</vt:lpstr>
      <vt:lpstr>Prokaryotic Cell</vt:lpstr>
      <vt:lpstr>Slide 13</vt:lpstr>
      <vt:lpstr>Eukaryotic Cells</vt:lpstr>
      <vt:lpstr>Eukaryotic Cells</vt:lpstr>
    </vt:vector>
  </TitlesOfParts>
  <Company>ASD1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Honors Biology chapter 7  Cell Structure &amp; Function</dc:title>
  <dc:creator>Anderson School District One</dc:creator>
  <cp:lastModifiedBy>Anderson School District One</cp:lastModifiedBy>
  <cp:revision>31</cp:revision>
  <dcterms:created xsi:type="dcterms:W3CDTF">2012-09-21T10:54:45Z</dcterms:created>
  <dcterms:modified xsi:type="dcterms:W3CDTF">2012-09-21T18:05:09Z</dcterms:modified>
</cp:coreProperties>
</file>