
<file path=[Content_Types].xml><?xml version="1.0" encoding="utf-8"?>
<Types xmlns="http://schemas.openxmlformats.org/package/2006/content-types">
  <Default Extension="bin" ContentType="audio/unknown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4" r:id="rId2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86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>
            <a:extLst>
              <a:ext uri="{FF2B5EF4-FFF2-40B4-BE49-F238E27FC236}">
                <a16:creationId xmlns:a16="http://schemas.microsoft.com/office/drawing/2014/main" id="{55E698D1-59C9-43E7-B828-37712A48240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80227" name="Rectangle 3">
            <a:extLst>
              <a:ext uri="{FF2B5EF4-FFF2-40B4-BE49-F238E27FC236}">
                <a16:creationId xmlns:a16="http://schemas.microsoft.com/office/drawing/2014/main" id="{2DCCE86B-9C6D-4922-AD6A-BD02ACC3EED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EB7FC881-60EA-41C8-9F17-E815E27B251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0229" name="Rectangle 5">
            <a:extLst>
              <a:ext uri="{FF2B5EF4-FFF2-40B4-BE49-F238E27FC236}">
                <a16:creationId xmlns:a16="http://schemas.microsoft.com/office/drawing/2014/main" id="{4CEB691C-B3D9-41E2-8287-72379D93159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180230" name="Rectangle 6">
            <a:extLst>
              <a:ext uri="{FF2B5EF4-FFF2-40B4-BE49-F238E27FC236}">
                <a16:creationId xmlns:a16="http://schemas.microsoft.com/office/drawing/2014/main" id="{66428BE2-B224-487A-8D51-5DCBBDD4742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80231" name="Rectangle 7">
            <a:extLst>
              <a:ext uri="{FF2B5EF4-FFF2-40B4-BE49-F238E27FC236}">
                <a16:creationId xmlns:a16="http://schemas.microsoft.com/office/drawing/2014/main" id="{FD30ABEB-A598-4EA0-B524-DAD1831A7F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50B9D7E-8739-4371-8D75-7C242F8CF5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1025566D-E185-4288-A99E-26C0D6EE2DB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F064830B-6690-43F4-A8CA-E253CB150EA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>
                <a:gd name="T0" fmla="*/ 5154 w 5155"/>
                <a:gd name="T1" fmla="*/ 1769 h 2304"/>
                <a:gd name="T2" fmla="*/ 0 w 5155"/>
                <a:gd name="T3" fmla="*/ 2304 h 2304"/>
                <a:gd name="T4" fmla="*/ 0 w 5155"/>
                <a:gd name="T5" fmla="*/ 1252 h 2304"/>
                <a:gd name="T6" fmla="*/ 5155 w 5155"/>
                <a:gd name="T7" fmla="*/ 0 h 2304"/>
                <a:gd name="T8" fmla="*/ 5155 w 5155"/>
                <a:gd name="T9" fmla="*/ 1416 h 2304"/>
                <a:gd name="T10" fmla="*/ 5154 w 5155"/>
                <a:gd name="T11" fmla="*/ 1769 h 2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CFC00B70-5D8E-421B-A811-29922F02FCF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>
                <a:gd name="T0" fmla="*/ 5311 w 5328"/>
                <a:gd name="T1" fmla="*/ 3209 h 3689"/>
                <a:gd name="T2" fmla="*/ 0 w 5328"/>
                <a:gd name="T3" fmla="*/ 3689 h 3689"/>
                <a:gd name="T4" fmla="*/ 0 w 5328"/>
                <a:gd name="T5" fmla="*/ 9 h 3689"/>
                <a:gd name="T6" fmla="*/ 5328 w 5328"/>
                <a:gd name="T7" fmla="*/ 0 h 3689"/>
                <a:gd name="T8" fmla="*/ 5311 w 5328"/>
                <a:gd name="T9" fmla="*/ 3209 h 36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2101" name="Rectangle 5">
            <a:extLst>
              <a:ext uri="{FF2B5EF4-FFF2-40B4-BE49-F238E27FC236}">
                <a16:creationId xmlns:a16="http://schemas.microsoft.com/office/drawing/2014/main" id="{F002DD03-47B5-4D41-9F90-5FEC2F7F440C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32105" name="Rectangle 9">
            <a:extLst>
              <a:ext uri="{FF2B5EF4-FFF2-40B4-BE49-F238E27FC236}">
                <a16:creationId xmlns:a16="http://schemas.microsoft.com/office/drawing/2014/main" id="{831191C1-9F5E-4F51-AEED-951395EF4395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E547EB-1435-4725-B7F9-60842333F0FF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37279B-614C-4F59-A988-03D0C51F7D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063A40-0A84-469E-8154-4C2A6138C3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7AD86C4-D871-4ED4-8261-AF5BA4CABF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1189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4CDBC-7E21-4AD5-A67E-496EBE0DE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72B42-E0A5-4D81-AE95-FF5A9F9E7F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CCE6DC2-0891-44A3-B0C5-CB4436DEC6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0911EFF-4FD6-4A1D-8820-1FF2590F47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505685D-B630-4C11-9570-D306FB3738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AC6A74-9650-4623-8995-101A7A24BA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4510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C0AFA-06C1-4BFD-ACE9-1EEBCEB4B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5D0E06-6AF1-464D-9F9B-F933A88D2D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17F0C10D-E92A-4DD0-AB76-C9F44D9915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6BC0724-B163-47F9-858B-216C040833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E7BC31D-228A-44BC-A1C5-8B5B382805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32F8CE-C416-475B-AF27-4B8A11514F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2451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D6C62-E4A6-4CB7-B4D6-2FD7EF60A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9B994-4840-4E61-A6BE-A0BA808330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C070B0-75FC-4063-9D3A-0BE4ACC698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38E3E26-263C-465E-83CB-A4A5F3C542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20B66E3-CE24-4191-AE6A-24DF703F20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1E8D923D-2B9A-46AF-8961-2517CBD96F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71723-ECA9-4B3E-A593-E482C479E4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4815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0CD88-91AA-4BBE-8B0D-801155FFD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CBE269-DEBE-4E02-B6C5-F3872132FE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EE9F07-A23B-48E3-BB01-8AD75F7602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942430-3558-43A8-A92E-9ABA34E9F0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5EE11E-2A4F-401C-A11B-FEC15BCE3A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D1BAB998-641F-4ADC-8465-0DEB60E835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06564610-B8E2-4089-9590-3DBAA83E0E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CC8ADCDC-98DC-4259-B2FB-7A8C85C1BD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B864BE-CAE9-4A50-8A92-F5AC9ECE0E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5294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16F57-8891-4A4B-923E-32540213A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DAAB013C-90FD-4DFC-A14F-2F96B8C5AF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21D64830-498D-418B-81C9-5FCFAC5C7F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383E9678-51B1-4314-81BD-C9B23FEA2C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CAC045-09C0-4631-8DBD-CFF9F1B1AD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0553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290DCDA5-2E45-401B-9845-CE21875E06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C903A231-7892-472F-A390-B58A2C9196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829C3AFE-0465-4957-97D7-8A3B8B88B0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A341A-8BFB-4546-BF57-62A30B3592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2973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33E9E-B37A-4172-85F0-B2D765F5F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DB4D5-2CF6-41C2-81EE-338A29129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8B34A5-1C24-4ABF-94FD-28AFF41517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5792066-A3F0-43DB-9590-0B889DA204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3A28351-7183-40E9-BB4C-7C264AD7F9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D58840B-A75B-4958-B7AE-EEAFEAABEC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77C1BD-240D-445E-BA40-AAD6FE920F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5579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88260-2577-4AE8-BE6F-9FA88C9F1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3EAF2A-5CCC-4EB1-A8B9-6FF9D13716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E5D43A-B7D8-45E2-92F9-5AF7A766C6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7033D45-4107-4E1B-B940-14D440D24F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404A79D-DCCD-467C-AF5C-D511E2895C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DED052D0-741F-4901-95E5-DAC1E4E436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298AF-64FB-449B-A741-1D8C3D872B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9179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C20E0-06C2-4A60-98C6-9D2B4E6EE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CA1DE1-763B-4994-91A8-B5DC4769AA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842C528-0CC9-4477-B671-673C7F632A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DE794B0-DA92-46F3-8756-AB1BBAA4F8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5974F1B-0A5B-4A0A-B25D-C4BA8FEEAA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E30E9-F3EF-41A6-B8D3-103C02CE6C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2183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F73DDC-127C-40D7-A025-E0B139DBA9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A0324E-A892-4370-82A1-31858C1EAD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1235643A-23C7-48FA-ACFE-C048164A8C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6483A027-D2E9-4629-8F56-EF753AC731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B8ED552-1CAD-41DA-B6B6-125A9B50AA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751D5-23EB-4038-8C65-CB3863F2D4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6816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D2814A47-9A09-4906-B64D-BD3BE567BEB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131075" name="Freeform 3">
              <a:extLst>
                <a:ext uri="{FF2B5EF4-FFF2-40B4-BE49-F238E27FC236}">
                  <a16:creationId xmlns:a16="http://schemas.microsoft.com/office/drawing/2014/main" id="{594DCC00-0702-41AF-9F22-5620FE2CB4F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>
                <a:gd name="T0" fmla="*/ 4800 w 4806"/>
                <a:gd name="T1" fmla="*/ 299 h 665"/>
                <a:gd name="T2" fmla="*/ 0 w 4806"/>
                <a:gd name="T3" fmla="*/ 665 h 665"/>
                <a:gd name="T4" fmla="*/ 0 w 4806"/>
                <a:gd name="T5" fmla="*/ 0 h 665"/>
                <a:gd name="T6" fmla="*/ 4806 w 4806"/>
                <a:gd name="T7" fmla="*/ 1 h 665"/>
                <a:gd name="T8" fmla="*/ 4800 w 4806"/>
                <a:gd name="T9" fmla="*/ 153 h 665"/>
                <a:gd name="T10" fmla="*/ 4800 w 4806"/>
                <a:gd name="T11" fmla="*/ 299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33" name="Freeform 4">
              <a:extLst>
                <a:ext uri="{FF2B5EF4-FFF2-40B4-BE49-F238E27FC236}">
                  <a16:creationId xmlns:a16="http://schemas.microsoft.com/office/drawing/2014/main" id="{AAF8E417-49C6-4706-BF02-4155297A81A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>
                <a:gd name="T0" fmla="*/ 4560 w 4562"/>
                <a:gd name="T1" fmla="*/ 932 h 1199"/>
                <a:gd name="T2" fmla="*/ 0 w 4562"/>
                <a:gd name="T3" fmla="*/ 1199 h 1199"/>
                <a:gd name="T4" fmla="*/ 0 w 4562"/>
                <a:gd name="T5" fmla="*/ 0 h 1199"/>
                <a:gd name="T6" fmla="*/ 4562 w 4562"/>
                <a:gd name="T7" fmla="*/ 0 h 1199"/>
                <a:gd name="T8" fmla="*/ 4560 w 4562"/>
                <a:gd name="T9" fmla="*/ 932 h 1199"/>
                <a:gd name="T10" fmla="*/ 4560 w 4562"/>
                <a:gd name="T11" fmla="*/ 932 h 1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1077" name="Rectangle 5">
            <a:extLst>
              <a:ext uri="{FF2B5EF4-FFF2-40B4-BE49-F238E27FC236}">
                <a16:creationId xmlns:a16="http://schemas.microsoft.com/office/drawing/2014/main" id="{91C3793D-32E6-46D3-AA9D-6802AADC70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31078" name="Rectangle 6">
            <a:extLst>
              <a:ext uri="{FF2B5EF4-FFF2-40B4-BE49-F238E27FC236}">
                <a16:creationId xmlns:a16="http://schemas.microsoft.com/office/drawing/2014/main" id="{5DEF36BA-ADBC-446B-903B-18C09D6413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31079" name="Rectangle 7">
            <a:extLst>
              <a:ext uri="{FF2B5EF4-FFF2-40B4-BE49-F238E27FC236}">
                <a16:creationId xmlns:a16="http://schemas.microsoft.com/office/drawing/2014/main" id="{A0B56D49-2BA6-4FBE-BC70-D5260DCC4ED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1080" name="Rectangle 8">
            <a:extLst>
              <a:ext uri="{FF2B5EF4-FFF2-40B4-BE49-F238E27FC236}">
                <a16:creationId xmlns:a16="http://schemas.microsoft.com/office/drawing/2014/main" id="{7A597EB4-4656-4F1B-BD83-2E6AC6AE25A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1081" name="Rectangle 9">
            <a:extLst>
              <a:ext uri="{FF2B5EF4-FFF2-40B4-BE49-F238E27FC236}">
                <a16:creationId xmlns:a16="http://schemas.microsoft.com/office/drawing/2014/main" id="{C3D2F5AC-D839-4C01-915B-2593A14DB2F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C2D7D8B9-5BA8-42DB-9C03-DF1D8E0F1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n"/>
        <a:defRPr sz="3200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13" Type="http://schemas.openxmlformats.org/officeDocument/2006/relationships/slide" Target="slide20.xml"/><Relationship Id="rId18" Type="http://schemas.openxmlformats.org/officeDocument/2006/relationships/slide" Target="slide15.xml"/><Relationship Id="rId26" Type="http://schemas.openxmlformats.org/officeDocument/2006/relationships/slide" Target="slide7.xml"/><Relationship Id="rId3" Type="http://schemas.openxmlformats.org/officeDocument/2006/relationships/slide" Target="slide3.xml"/><Relationship Id="rId21" Type="http://schemas.openxmlformats.org/officeDocument/2006/relationships/slide" Target="slide12.xml"/><Relationship Id="rId7" Type="http://schemas.openxmlformats.org/officeDocument/2006/relationships/slide" Target="slide26.xml"/><Relationship Id="rId12" Type="http://schemas.openxmlformats.org/officeDocument/2006/relationships/slide" Target="slide21.xml"/><Relationship Id="rId17" Type="http://schemas.openxmlformats.org/officeDocument/2006/relationships/slide" Target="slide16.xml"/><Relationship Id="rId25" Type="http://schemas.openxmlformats.org/officeDocument/2006/relationships/slide" Target="slide8.xml"/><Relationship Id="rId2" Type="http://schemas.openxmlformats.org/officeDocument/2006/relationships/slide" Target="slide2.xml"/><Relationship Id="rId16" Type="http://schemas.openxmlformats.org/officeDocument/2006/relationships/slide" Target="slide17.xml"/><Relationship Id="rId20" Type="http://schemas.openxmlformats.org/officeDocument/2006/relationships/slide" Target="slide13.xml"/><Relationship Id="rId1" Type="http://schemas.openxmlformats.org/officeDocument/2006/relationships/slideLayout" Target="../slideLayouts/slideLayout6.xml"/><Relationship Id="rId6" Type="http://schemas.openxmlformats.org/officeDocument/2006/relationships/slide" Target="slide6.xml"/><Relationship Id="rId11" Type="http://schemas.openxmlformats.org/officeDocument/2006/relationships/slide" Target="slide22.xml"/><Relationship Id="rId24" Type="http://schemas.openxmlformats.org/officeDocument/2006/relationships/slide" Target="slide9.xml"/><Relationship Id="rId5" Type="http://schemas.openxmlformats.org/officeDocument/2006/relationships/slide" Target="slide5.xml"/><Relationship Id="rId15" Type="http://schemas.openxmlformats.org/officeDocument/2006/relationships/slide" Target="slide18.xml"/><Relationship Id="rId23" Type="http://schemas.openxmlformats.org/officeDocument/2006/relationships/slide" Target="slide10.xml"/><Relationship Id="rId10" Type="http://schemas.openxmlformats.org/officeDocument/2006/relationships/slide" Target="slide23.xml"/><Relationship Id="rId19" Type="http://schemas.openxmlformats.org/officeDocument/2006/relationships/slide" Target="slide14.xml"/><Relationship Id="rId4" Type="http://schemas.openxmlformats.org/officeDocument/2006/relationships/slide" Target="slide4.xml"/><Relationship Id="rId9" Type="http://schemas.openxmlformats.org/officeDocument/2006/relationships/slide" Target="slide24.xml"/><Relationship Id="rId14" Type="http://schemas.openxmlformats.org/officeDocument/2006/relationships/slide" Target="slide19.xml"/><Relationship Id="rId22" Type="http://schemas.openxmlformats.org/officeDocument/2006/relationships/slide" Target="slide11.xml"/><Relationship Id="rId27" Type="http://schemas.openxmlformats.org/officeDocument/2006/relationships/slide" Target="slide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6.xml"/><Relationship Id="rId6" Type="http://schemas.openxmlformats.org/officeDocument/2006/relationships/image" Target="../media/image1.wmf"/><Relationship Id="rId5" Type="http://schemas.openxmlformats.org/officeDocument/2006/relationships/slide" Target="slide17.xml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>
            <a:extLst>
              <a:ext uri="{FF2B5EF4-FFF2-40B4-BE49-F238E27FC236}">
                <a16:creationId xmlns:a16="http://schemas.microsoft.com/office/drawing/2014/main" id="{3B919584-C286-4376-BF19-47A3605E8A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000"/>
              <a:t>Jeopardy</a:t>
            </a:r>
          </a:p>
        </p:txBody>
      </p:sp>
      <p:sp>
        <p:nvSpPr>
          <p:cNvPr id="4099" name="AutoShape 5">
            <a:hlinkClick r:id="rId2" action="ppaction://hlinksldjump"/>
            <a:extLst>
              <a:ext uri="{FF2B5EF4-FFF2-40B4-BE49-F238E27FC236}">
                <a16:creationId xmlns:a16="http://schemas.microsoft.com/office/drawing/2014/main" id="{B59B3703-BF2F-4D98-9990-A71D61C2E6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8288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2" action="ppaction://hlinksldjump"/>
              </a:rPr>
              <a:t>$100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00" name="AutoShape 6">
            <a:extLst>
              <a:ext uri="{FF2B5EF4-FFF2-40B4-BE49-F238E27FC236}">
                <a16:creationId xmlns:a16="http://schemas.microsoft.com/office/drawing/2014/main" id="{3EABADC1-F4DF-4D9B-8428-83A75C37F7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838200"/>
            <a:ext cx="1524000" cy="7620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 dirty="0">
                <a:latin typeface="Times"/>
                <a:cs typeface="Arial"/>
              </a:rPr>
              <a:t>Scientific</a:t>
            </a:r>
            <a:endParaRPr lang="en-US" altLang="en-US" sz="2400" dirty="0">
              <a:latin typeface="Times" panose="02020603050405020304" pitchFamily="18" charset="0"/>
            </a:endParaRPr>
          </a:p>
          <a:p>
            <a:pPr algn="ctr"/>
            <a:r>
              <a:rPr lang="en-US" altLang="en-US" sz="2400" dirty="0">
                <a:latin typeface="Times"/>
                <a:cs typeface="Arial"/>
              </a:rPr>
              <a:t>Method</a:t>
            </a:r>
            <a:endParaRPr lang="en-US" altLang="en-US" sz="2400" dirty="0">
              <a:latin typeface="Times" panose="02020603050405020304" pitchFamily="18" charset="0"/>
            </a:endParaRPr>
          </a:p>
        </p:txBody>
      </p:sp>
      <p:sp>
        <p:nvSpPr>
          <p:cNvPr id="4101" name="AutoShape 7">
            <a:extLst>
              <a:ext uri="{FF2B5EF4-FFF2-40B4-BE49-F238E27FC236}">
                <a16:creationId xmlns:a16="http://schemas.microsoft.com/office/drawing/2014/main" id="{9501B475-CA63-48FF-A378-B1F646E95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838200"/>
            <a:ext cx="1524000" cy="7620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dirty="0">
                <a:latin typeface="Times"/>
                <a:cs typeface="Arial"/>
              </a:rPr>
              <a:t>Life's </a:t>
            </a:r>
          </a:p>
          <a:p>
            <a:pPr algn="ctr"/>
            <a:r>
              <a:rPr lang="en-US" altLang="en-US" dirty="0">
                <a:latin typeface="Times"/>
                <a:cs typeface="Arial"/>
              </a:rPr>
              <a:t>Classification 1</a:t>
            </a:r>
          </a:p>
        </p:txBody>
      </p:sp>
      <p:sp>
        <p:nvSpPr>
          <p:cNvPr id="4102" name="AutoShape 8">
            <a:extLst>
              <a:ext uri="{FF2B5EF4-FFF2-40B4-BE49-F238E27FC236}">
                <a16:creationId xmlns:a16="http://schemas.microsoft.com/office/drawing/2014/main" id="{A3557A32-FF60-4E4F-A49D-40E240866C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838200"/>
            <a:ext cx="1524000" cy="7620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dirty="0">
              <a:latin typeface="Times"/>
              <a:cs typeface="Times"/>
            </a:endParaRPr>
          </a:p>
          <a:p>
            <a:pPr algn="ctr"/>
            <a:r>
              <a:rPr lang="en-US" dirty="0">
                <a:latin typeface="Times"/>
                <a:cs typeface="Times"/>
              </a:rPr>
              <a:t>Life's </a:t>
            </a:r>
            <a:endParaRPr lang="en-US" dirty="0">
              <a:latin typeface="Tahoma"/>
              <a:ea typeface="Tahoma"/>
              <a:cs typeface="Tahoma"/>
            </a:endParaRPr>
          </a:p>
          <a:p>
            <a:pPr algn="ctr"/>
            <a:r>
              <a:rPr lang="en-US" dirty="0">
                <a:latin typeface="Times"/>
                <a:cs typeface="Times"/>
              </a:rPr>
              <a:t>Classification 2</a:t>
            </a:r>
            <a:endParaRPr lang="en-US" dirty="0"/>
          </a:p>
          <a:p>
            <a:pPr algn="ctr"/>
            <a:endParaRPr lang="en-US" sz="2400" dirty="0">
              <a:latin typeface="Tahoma"/>
              <a:ea typeface="Tahoma"/>
              <a:cs typeface="Tahoma"/>
            </a:endParaRPr>
          </a:p>
        </p:txBody>
      </p:sp>
      <p:sp>
        <p:nvSpPr>
          <p:cNvPr id="4103" name="AutoShape 9">
            <a:extLst>
              <a:ext uri="{FF2B5EF4-FFF2-40B4-BE49-F238E27FC236}">
                <a16:creationId xmlns:a16="http://schemas.microsoft.com/office/drawing/2014/main" id="{BEB3BA40-D14E-48BF-801A-951DD38E4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838200"/>
            <a:ext cx="1524000" cy="7620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dirty="0">
                <a:latin typeface="Times"/>
                <a:cs typeface="Times"/>
              </a:rPr>
              <a:t>Life's </a:t>
            </a:r>
            <a:endParaRPr lang="en-US" dirty="0">
              <a:latin typeface="Times"/>
              <a:ea typeface="Tahoma"/>
              <a:cs typeface="Tahoma"/>
            </a:endParaRPr>
          </a:p>
          <a:p>
            <a:pPr algn="ctr"/>
            <a:r>
              <a:rPr lang="en-US" dirty="0">
                <a:latin typeface="Times"/>
                <a:cs typeface="Times"/>
              </a:rPr>
              <a:t>Classification 3</a:t>
            </a:r>
            <a:endParaRPr lang="en-US" dirty="0">
              <a:latin typeface="Times"/>
            </a:endParaRPr>
          </a:p>
        </p:txBody>
      </p:sp>
      <p:sp>
        <p:nvSpPr>
          <p:cNvPr id="4104" name="AutoShape 10">
            <a:extLst>
              <a:ext uri="{FF2B5EF4-FFF2-40B4-BE49-F238E27FC236}">
                <a16:creationId xmlns:a16="http://schemas.microsoft.com/office/drawing/2014/main" id="{DA66212E-2F52-4C7C-88B8-2C4E47CE73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838200"/>
            <a:ext cx="1524000" cy="7620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z="1750" dirty="0">
                <a:latin typeface="Times"/>
                <a:cs typeface="Times"/>
              </a:rPr>
              <a:t>Life's </a:t>
            </a:r>
            <a:endParaRPr lang="en-US" sz="1750">
              <a:latin typeface="Times"/>
              <a:ea typeface="Tahoma"/>
              <a:cs typeface="Tahoma"/>
            </a:endParaRPr>
          </a:p>
          <a:p>
            <a:pPr algn="ctr"/>
            <a:r>
              <a:rPr lang="en-US" sz="1750" dirty="0">
                <a:latin typeface="Times"/>
                <a:cs typeface="Times"/>
              </a:rPr>
              <a:t>Classification 4</a:t>
            </a:r>
            <a:endParaRPr lang="en-US" sz="1750" dirty="0">
              <a:latin typeface="Times"/>
            </a:endParaRPr>
          </a:p>
        </p:txBody>
      </p:sp>
      <p:sp>
        <p:nvSpPr>
          <p:cNvPr id="4105" name="AutoShape 11">
            <a:hlinkClick r:id="rId3" action="ppaction://hlinksldjump"/>
            <a:extLst>
              <a:ext uri="{FF2B5EF4-FFF2-40B4-BE49-F238E27FC236}">
                <a16:creationId xmlns:a16="http://schemas.microsoft.com/office/drawing/2014/main" id="{F5B2C07B-5137-472D-B128-BB48EB52C0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432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3" action="ppaction://hlinksldjump"/>
              </a:rPr>
              <a:t>$200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06" name="AutoShape 12">
            <a:hlinkClick r:id="rId4" action="ppaction://hlinksldjump"/>
            <a:extLst>
              <a:ext uri="{FF2B5EF4-FFF2-40B4-BE49-F238E27FC236}">
                <a16:creationId xmlns:a16="http://schemas.microsoft.com/office/drawing/2014/main" id="{9E740F45-BED9-454E-BA7F-0DAE33C9C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6576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4" action="ppaction://hlinksldjump"/>
              </a:rPr>
              <a:t>$300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07" name="AutoShape 13">
            <a:hlinkClick r:id="rId5" action="ppaction://hlinksldjump"/>
            <a:extLst>
              <a:ext uri="{FF2B5EF4-FFF2-40B4-BE49-F238E27FC236}">
                <a16:creationId xmlns:a16="http://schemas.microsoft.com/office/drawing/2014/main" id="{C8B24F82-FC11-4D22-8E0F-A01BED4327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5720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5" action="ppaction://hlinksldjump"/>
              </a:rPr>
              <a:t>$400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08" name="AutoShape 14">
            <a:hlinkClick r:id="rId6" action="ppaction://hlinksldjump"/>
            <a:extLst>
              <a:ext uri="{FF2B5EF4-FFF2-40B4-BE49-F238E27FC236}">
                <a16:creationId xmlns:a16="http://schemas.microsoft.com/office/drawing/2014/main" id="{D935943F-26B0-4CA8-B021-F206B000DE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4864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6" action="ppaction://hlinksldjump"/>
              </a:rPr>
              <a:t>$500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09" name="AutoShape 15">
            <a:hlinkClick r:id="rId7" action="ppaction://hlinksldjump"/>
            <a:extLst>
              <a:ext uri="{FF2B5EF4-FFF2-40B4-BE49-F238E27FC236}">
                <a16:creationId xmlns:a16="http://schemas.microsoft.com/office/drawing/2014/main" id="{76751796-B68A-4310-A965-794B53598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54864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7" action="ppaction://hlinksldjump"/>
              </a:rPr>
              <a:t>$500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10" name="AutoShape 16">
            <a:hlinkClick r:id="rId8" action="ppaction://hlinksldjump"/>
            <a:extLst>
              <a:ext uri="{FF2B5EF4-FFF2-40B4-BE49-F238E27FC236}">
                <a16:creationId xmlns:a16="http://schemas.microsoft.com/office/drawing/2014/main" id="{783B7E2A-C689-4FB9-9333-D1B9212E9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45720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8" action="ppaction://hlinksldjump"/>
              </a:rPr>
              <a:t>$400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11" name="AutoShape 17">
            <a:hlinkClick r:id="rId9" action="ppaction://hlinksldjump"/>
            <a:extLst>
              <a:ext uri="{FF2B5EF4-FFF2-40B4-BE49-F238E27FC236}">
                <a16:creationId xmlns:a16="http://schemas.microsoft.com/office/drawing/2014/main" id="{33AC014E-699F-4E9B-9D2E-4DC38E5109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36576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9" action="ppaction://hlinksldjump"/>
              </a:rPr>
              <a:t>$300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12" name="AutoShape 18">
            <a:hlinkClick r:id="rId10" action="ppaction://hlinksldjump"/>
            <a:extLst>
              <a:ext uri="{FF2B5EF4-FFF2-40B4-BE49-F238E27FC236}">
                <a16:creationId xmlns:a16="http://schemas.microsoft.com/office/drawing/2014/main" id="{4E344984-A6EA-445A-A8CE-CAB26B1FF3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27432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10" action="ppaction://hlinksldjump"/>
              </a:rPr>
              <a:t>$200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13" name="AutoShape 19">
            <a:hlinkClick r:id="rId11" action="ppaction://hlinksldjump"/>
            <a:extLst>
              <a:ext uri="{FF2B5EF4-FFF2-40B4-BE49-F238E27FC236}">
                <a16:creationId xmlns:a16="http://schemas.microsoft.com/office/drawing/2014/main" id="{BE224B6C-61FB-4B29-B4AF-5919FE30E3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18288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11" action="ppaction://hlinksldjump"/>
              </a:rPr>
              <a:t>$100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14" name="AutoShape 20">
            <a:hlinkClick r:id="rId12" action="ppaction://hlinksldjump"/>
            <a:extLst>
              <a:ext uri="{FF2B5EF4-FFF2-40B4-BE49-F238E27FC236}">
                <a16:creationId xmlns:a16="http://schemas.microsoft.com/office/drawing/2014/main" id="{A9C5830E-BD7F-44BE-AA25-570137E2CE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54864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12" action="ppaction://hlinksldjump"/>
              </a:rPr>
              <a:t>$500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15" name="AutoShape 21">
            <a:hlinkClick r:id="rId13" action="ppaction://hlinksldjump"/>
            <a:extLst>
              <a:ext uri="{FF2B5EF4-FFF2-40B4-BE49-F238E27FC236}">
                <a16:creationId xmlns:a16="http://schemas.microsoft.com/office/drawing/2014/main" id="{BC00B66D-0E77-4F76-922F-07FD6D4A2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45720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13" action="ppaction://hlinksldjump"/>
              </a:rPr>
              <a:t>$400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16" name="AutoShape 22">
            <a:hlinkClick r:id="rId14" action="ppaction://hlinksldjump"/>
            <a:extLst>
              <a:ext uri="{FF2B5EF4-FFF2-40B4-BE49-F238E27FC236}">
                <a16:creationId xmlns:a16="http://schemas.microsoft.com/office/drawing/2014/main" id="{1B9F0AEB-CC71-4828-A12C-88C1DC5E4A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36576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14" action="ppaction://hlinksldjump"/>
              </a:rPr>
              <a:t>$300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17" name="AutoShape 23">
            <a:hlinkClick r:id="rId15" action="ppaction://hlinksldjump"/>
            <a:extLst>
              <a:ext uri="{FF2B5EF4-FFF2-40B4-BE49-F238E27FC236}">
                <a16:creationId xmlns:a16="http://schemas.microsoft.com/office/drawing/2014/main" id="{380DCBC9-7046-4C1F-B438-0C1F847217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27432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15" action="ppaction://hlinksldjump"/>
              </a:rPr>
              <a:t>$200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18" name="AutoShape 24">
            <a:hlinkClick r:id="rId16" action="ppaction://hlinksldjump"/>
            <a:extLst>
              <a:ext uri="{FF2B5EF4-FFF2-40B4-BE49-F238E27FC236}">
                <a16:creationId xmlns:a16="http://schemas.microsoft.com/office/drawing/2014/main" id="{23D7A419-F435-4447-A27D-74528E4A4F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18288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16" action="ppaction://hlinksldjump"/>
              </a:rPr>
              <a:t>$100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19" name="AutoShape 25">
            <a:hlinkClick r:id="rId17" action="ppaction://hlinksldjump"/>
            <a:extLst>
              <a:ext uri="{FF2B5EF4-FFF2-40B4-BE49-F238E27FC236}">
                <a16:creationId xmlns:a16="http://schemas.microsoft.com/office/drawing/2014/main" id="{7D270EDE-B7C5-4FAA-94D4-8A7BCC4751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54864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17" action="ppaction://hlinksldjump"/>
              </a:rPr>
              <a:t>$500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20" name="AutoShape 26">
            <a:hlinkClick r:id="rId18" action="ppaction://hlinksldjump"/>
            <a:extLst>
              <a:ext uri="{FF2B5EF4-FFF2-40B4-BE49-F238E27FC236}">
                <a16:creationId xmlns:a16="http://schemas.microsoft.com/office/drawing/2014/main" id="{8C706C3E-8C58-4594-8459-8C601973E3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45720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18" action="ppaction://hlinksldjump"/>
              </a:rPr>
              <a:t>$400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21" name="AutoShape 27">
            <a:hlinkClick r:id="rId19" action="ppaction://hlinksldjump"/>
            <a:extLst>
              <a:ext uri="{FF2B5EF4-FFF2-40B4-BE49-F238E27FC236}">
                <a16:creationId xmlns:a16="http://schemas.microsoft.com/office/drawing/2014/main" id="{94720BF2-AA9D-4BF0-8AA5-AB619DF9D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36576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19" action="ppaction://hlinksldjump"/>
              </a:rPr>
              <a:t>$300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22" name="AutoShape 28">
            <a:hlinkClick r:id="rId20" action="ppaction://hlinksldjump"/>
            <a:extLst>
              <a:ext uri="{FF2B5EF4-FFF2-40B4-BE49-F238E27FC236}">
                <a16:creationId xmlns:a16="http://schemas.microsoft.com/office/drawing/2014/main" id="{D55F8FF4-0593-4291-A3EF-7692A8FF39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27432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20" action="ppaction://hlinksldjump"/>
              </a:rPr>
              <a:t>$200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23" name="AutoShape 29">
            <a:hlinkClick r:id="rId21" action="ppaction://hlinksldjump"/>
            <a:extLst>
              <a:ext uri="{FF2B5EF4-FFF2-40B4-BE49-F238E27FC236}">
                <a16:creationId xmlns:a16="http://schemas.microsoft.com/office/drawing/2014/main" id="{804DF3E4-BF75-4726-B0C4-0DE451D283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8288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21" action="ppaction://hlinksldjump"/>
              </a:rPr>
              <a:t>$100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24" name="AutoShape 30">
            <a:hlinkClick r:id="rId22" action="ppaction://hlinksldjump"/>
            <a:extLst>
              <a:ext uri="{FF2B5EF4-FFF2-40B4-BE49-F238E27FC236}">
                <a16:creationId xmlns:a16="http://schemas.microsoft.com/office/drawing/2014/main" id="{A6843E40-F11A-40BB-AA56-FCC03534C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54864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22" action="ppaction://hlinksldjump"/>
              </a:rPr>
              <a:t>$500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25" name="AutoShape 31">
            <a:hlinkClick r:id="rId22" action="ppaction://hlinksldjump"/>
            <a:extLst>
              <a:ext uri="{FF2B5EF4-FFF2-40B4-BE49-F238E27FC236}">
                <a16:creationId xmlns:a16="http://schemas.microsoft.com/office/drawing/2014/main" id="{3F57DB87-D741-4454-AAD8-274F2932E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45720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23" action="ppaction://hlinksldjump"/>
              </a:rPr>
              <a:t>$400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26" name="AutoShape 32">
            <a:hlinkClick r:id="rId24" action="ppaction://hlinksldjump"/>
            <a:extLst>
              <a:ext uri="{FF2B5EF4-FFF2-40B4-BE49-F238E27FC236}">
                <a16:creationId xmlns:a16="http://schemas.microsoft.com/office/drawing/2014/main" id="{7C59010A-1739-414F-AE67-3A63A64F55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36576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24" action="ppaction://hlinksldjump"/>
              </a:rPr>
              <a:t>$300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27" name="AutoShape 33">
            <a:hlinkClick r:id="rId25" action="ppaction://hlinksldjump"/>
            <a:extLst>
              <a:ext uri="{FF2B5EF4-FFF2-40B4-BE49-F238E27FC236}">
                <a16:creationId xmlns:a16="http://schemas.microsoft.com/office/drawing/2014/main" id="{5D1DBC91-B2B5-49D3-8905-846C6BAFBF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7432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25" action="ppaction://hlinksldjump"/>
              </a:rPr>
              <a:t>$200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28" name="AutoShape 34">
            <a:hlinkClick r:id="rId26" action="ppaction://hlinksldjump"/>
            <a:extLst>
              <a:ext uri="{FF2B5EF4-FFF2-40B4-BE49-F238E27FC236}">
                <a16:creationId xmlns:a16="http://schemas.microsoft.com/office/drawing/2014/main" id="{9B02A66A-F33B-4867-91D2-D1512C34E4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18288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" panose="02020603050405020304" pitchFamily="18" charset="0"/>
                <a:hlinkClick r:id="rId26" action="ppaction://hlinksldjump"/>
              </a:rPr>
              <a:t>$100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2083" name="Rectangle 35">
            <a:hlinkClick r:id="rId27" action="ppaction://hlinksldjump"/>
            <a:extLst>
              <a:ext uri="{FF2B5EF4-FFF2-40B4-BE49-F238E27FC236}">
                <a16:creationId xmlns:a16="http://schemas.microsoft.com/office/drawing/2014/main" id="{546579A8-961B-42A6-95EB-2726DA8432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6218238"/>
            <a:ext cx="8229600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800"/>
              <a:t>Final Jeopardy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>
            <a:extLst>
              <a:ext uri="{FF2B5EF4-FFF2-40B4-BE49-F238E27FC236}">
                <a16:creationId xmlns:a16="http://schemas.microsoft.com/office/drawing/2014/main" id="{97E88C47-2700-4F43-9F5E-7F10AEE4CB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1 - $100</a:t>
            </a:r>
          </a:p>
        </p:txBody>
      </p:sp>
      <p:sp>
        <p:nvSpPr>
          <p:cNvPr id="133129" name="Rectangle 9">
            <a:extLst>
              <a:ext uri="{FF2B5EF4-FFF2-40B4-BE49-F238E27FC236}">
                <a16:creationId xmlns:a16="http://schemas.microsoft.com/office/drawing/2014/main" id="{C36010D0-7C29-49BF-AEBD-49F3690DDE5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  <a:ea typeface="Tahoma"/>
              </a:rPr>
              <a:t>Is a personal view a fact or an opinion?</a:t>
            </a:r>
          </a:p>
        </p:txBody>
      </p:sp>
      <p:sp>
        <p:nvSpPr>
          <p:cNvPr id="133130" name="Rectangle 10">
            <a:extLst>
              <a:ext uri="{FF2B5EF4-FFF2-40B4-BE49-F238E27FC236}">
                <a16:creationId xmlns:a16="http://schemas.microsoft.com/office/drawing/2014/main" id="{016EFDBE-3E0E-4AEC-BF4C-0981CF78004E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3962400"/>
            <a:ext cx="8229600" cy="2133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  <a:ea typeface="Tahoma"/>
              </a:rPr>
              <a:t>A personal view is an opinion. </a:t>
            </a:r>
          </a:p>
        </p:txBody>
      </p:sp>
      <p:sp>
        <p:nvSpPr>
          <p:cNvPr id="5125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C341021B-D441-44E0-B8DD-4943A3E06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3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>
            <a:extLst>
              <a:ext uri="{FF2B5EF4-FFF2-40B4-BE49-F238E27FC236}">
                <a16:creationId xmlns:a16="http://schemas.microsoft.com/office/drawing/2014/main" id="{13A28A56-92EF-4FE2-A94A-8313086DA6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1 - $200</a:t>
            </a:r>
          </a:p>
        </p:txBody>
      </p:sp>
      <p:sp>
        <p:nvSpPr>
          <p:cNvPr id="6147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BC3DF5E5-8FF5-4902-A7B9-3AA5397BA9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4149" name="Rectangle 5">
            <a:extLst>
              <a:ext uri="{FF2B5EF4-FFF2-40B4-BE49-F238E27FC236}">
                <a16:creationId xmlns:a16="http://schemas.microsoft.com/office/drawing/2014/main" id="{ACF57BE8-9DDD-4398-AF37-9F00316A78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A scientist who works in the field of biology would most like study...</a:t>
            </a:r>
            <a:endParaRPr lang="en-US" altLang="en-US" dirty="0">
              <a:ea typeface="Tahoma"/>
            </a:endParaRPr>
          </a:p>
        </p:txBody>
      </p:sp>
      <p:sp>
        <p:nvSpPr>
          <p:cNvPr id="134150" name="Rectangle 6">
            <a:extLst>
              <a:ext uri="{FF2B5EF4-FFF2-40B4-BE49-F238E27FC236}">
                <a16:creationId xmlns:a16="http://schemas.microsoft.com/office/drawing/2014/main" id="{9CCA15FF-3B9D-4DB1-BF36-D5B39A54B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A scientist who works in the field of biology would most likely study animals.</a:t>
            </a:r>
            <a:endParaRPr lang="en-US" altLang="en-US" dirty="0">
              <a:ea typeface="Tahoma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4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4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5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>
            <a:extLst>
              <a:ext uri="{FF2B5EF4-FFF2-40B4-BE49-F238E27FC236}">
                <a16:creationId xmlns:a16="http://schemas.microsoft.com/office/drawing/2014/main" id="{26593185-F544-4598-99C8-75BCDB57A0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1 - $300</a:t>
            </a:r>
          </a:p>
        </p:txBody>
      </p:sp>
      <p:sp>
        <p:nvSpPr>
          <p:cNvPr id="7171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2A7206EE-7A4F-4DD6-BBFB-6FE55DCC6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5173" name="Rectangle 5">
            <a:extLst>
              <a:ext uri="{FF2B5EF4-FFF2-40B4-BE49-F238E27FC236}">
                <a16:creationId xmlns:a16="http://schemas.microsoft.com/office/drawing/2014/main" id="{3B1D3C5C-B8D0-4241-8665-5DAA0BBD82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An explanation based on many observations and investigations is called...</a:t>
            </a:r>
            <a:endParaRPr lang="en-US" altLang="en-US" dirty="0">
              <a:ea typeface="Tahoma" panose="020B0604030504040204" pitchFamily="34" charset="0"/>
            </a:endParaRPr>
          </a:p>
        </p:txBody>
      </p:sp>
      <p:sp>
        <p:nvSpPr>
          <p:cNvPr id="135174" name="Rectangle 6">
            <a:extLst>
              <a:ext uri="{FF2B5EF4-FFF2-40B4-BE49-F238E27FC236}">
                <a16:creationId xmlns:a16="http://schemas.microsoft.com/office/drawing/2014/main" id="{E508754B-0B93-4371-883A-2F378B3236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An explanation based on many observations and investigations is called scientific theory.</a:t>
            </a:r>
            <a:endParaRPr lang="en-US" altLang="en-US" dirty="0">
              <a:ea typeface="Tahoma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5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5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>
            <a:extLst>
              <a:ext uri="{FF2B5EF4-FFF2-40B4-BE49-F238E27FC236}">
                <a16:creationId xmlns:a16="http://schemas.microsoft.com/office/drawing/2014/main" id="{D6F3E558-15B4-42DD-810C-31B2034B6C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1 - $400</a:t>
            </a:r>
          </a:p>
        </p:txBody>
      </p:sp>
      <p:sp>
        <p:nvSpPr>
          <p:cNvPr id="8195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CE9D167D-3F14-400A-BB1E-B0FDD1EF08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6197" name="Rectangle 5">
            <a:extLst>
              <a:ext uri="{FF2B5EF4-FFF2-40B4-BE49-F238E27FC236}">
                <a16:creationId xmlns:a16="http://schemas.microsoft.com/office/drawing/2014/main" id="{5469408B-9C95-4641-A255-135F5B3016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A rule that describes a pattern in nature is a...</a:t>
            </a:r>
            <a:endParaRPr lang="en-US" altLang="en-US" dirty="0">
              <a:ea typeface="Tahoma"/>
            </a:endParaRPr>
          </a:p>
        </p:txBody>
      </p:sp>
      <p:sp>
        <p:nvSpPr>
          <p:cNvPr id="136198" name="Rectangle 6">
            <a:extLst>
              <a:ext uri="{FF2B5EF4-FFF2-40B4-BE49-F238E27FC236}">
                <a16:creationId xmlns:a16="http://schemas.microsoft.com/office/drawing/2014/main" id="{A3297618-0E1A-419E-B63E-35DCC05D8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A rule that describes a pattern in nature is a scientific law.</a:t>
            </a:r>
            <a:endParaRPr lang="en-US" altLang="en-US" u="sng" dirty="0">
              <a:ea typeface="Tahoma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6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6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>
            <a:extLst>
              <a:ext uri="{FF2B5EF4-FFF2-40B4-BE49-F238E27FC236}">
                <a16:creationId xmlns:a16="http://schemas.microsoft.com/office/drawing/2014/main" id="{1FF67D58-6C44-455D-B90B-CDB2D199E5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1 - $500</a:t>
            </a:r>
          </a:p>
        </p:txBody>
      </p:sp>
      <p:sp>
        <p:nvSpPr>
          <p:cNvPr id="9219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70B51C5C-A9D4-4080-82BA-3336018A6E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7221" name="Rectangle 5">
            <a:extLst>
              <a:ext uri="{FF2B5EF4-FFF2-40B4-BE49-F238E27FC236}">
                <a16:creationId xmlns:a16="http://schemas.microsoft.com/office/drawing/2014/main" id="{66C398C7-B116-4953-9427-33CB740FE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Which step of the scientific inquiry would most likely occur first during an investigation? </a:t>
            </a:r>
            <a:endParaRPr lang="en-US" altLang="en-US" dirty="0"/>
          </a:p>
        </p:txBody>
      </p:sp>
      <p:sp>
        <p:nvSpPr>
          <p:cNvPr id="137222" name="Rectangle 6">
            <a:extLst>
              <a:ext uri="{FF2B5EF4-FFF2-40B4-BE49-F238E27FC236}">
                <a16:creationId xmlns:a16="http://schemas.microsoft.com/office/drawing/2014/main" id="{B9DE0BBD-84EA-4EE8-8D56-1F6071D965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The step of the scientific inquiry that would most likely occur first during an investigation would be asking a question. </a:t>
            </a:r>
            <a:endParaRPr lang="en-US" altLang="en-US" dirty="0">
              <a:ea typeface="Tahoma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7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7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2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>
            <a:extLst>
              <a:ext uri="{FF2B5EF4-FFF2-40B4-BE49-F238E27FC236}">
                <a16:creationId xmlns:a16="http://schemas.microsoft.com/office/drawing/2014/main" id="{6B691145-2086-4C4E-BE5A-DAA8618B25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2 - $100</a:t>
            </a:r>
          </a:p>
        </p:txBody>
      </p:sp>
      <p:sp>
        <p:nvSpPr>
          <p:cNvPr id="10243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0EBC71FC-53A4-4914-9EC2-EFDE06AA77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8245" name="Rectangle 5">
            <a:extLst>
              <a:ext uri="{FF2B5EF4-FFF2-40B4-BE49-F238E27FC236}">
                <a16:creationId xmlns:a16="http://schemas.microsoft.com/office/drawing/2014/main" id="{D8D3237F-BF96-4BF4-BC6A-3A9F1E430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Tahoma"/>
                <a:ea typeface="Tahoma"/>
                <a:cs typeface="Tahoma"/>
              </a:rPr>
              <a:t>Which of the following characteristics is shared by all living things? </a:t>
            </a:r>
            <a:endParaRPr lang="en-US" dirty="0">
              <a:ea typeface="Tahoma" panose="020B0604030504040204" pitchFamily="34" charset="0"/>
            </a:endParaRPr>
          </a:p>
          <a:p>
            <a:pPr marL="0" indent="0">
              <a:buNone/>
              <a:defRPr/>
            </a:pPr>
            <a:r>
              <a:rPr lang="en-US" sz="2400" dirty="0">
                <a:latin typeface="Tahoma"/>
                <a:ea typeface="Tahoma"/>
                <a:cs typeface="Tahoma"/>
              </a:rPr>
              <a:t>-reproduction  -moving around  -eating other organisms</a:t>
            </a:r>
            <a:endParaRPr lang="en-US" sz="2400">
              <a:ea typeface="Tahoma" panose="020B0604030504040204" pitchFamily="34" charset="0"/>
            </a:endParaRPr>
          </a:p>
        </p:txBody>
      </p:sp>
      <p:sp>
        <p:nvSpPr>
          <p:cNvPr id="138246" name="Rectangle 6">
            <a:extLst>
              <a:ext uri="{FF2B5EF4-FFF2-40B4-BE49-F238E27FC236}">
                <a16:creationId xmlns:a16="http://schemas.microsoft.com/office/drawing/2014/main" id="{0BEF697E-0992-4334-9846-2E6393D058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The characteristic that is shared by all living things is reproduction. 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8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8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>
            <a:extLst>
              <a:ext uri="{FF2B5EF4-FFF2-40B4-BE49-F238E27FC236}">
                <a16:creationId xmlns:a16="http://schemas.microsoft.com/office/drawing/2014/main" id="{4B7EFC03-C1C0-426B-864D-DA9EE86382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2 - $200</a:t>
            </a:r>
          </a:p>
        </p:txBody>
      </p:sp>
      <p:sp>
        <p:nvSpPr>
          <p:cNvPr id="11267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929D07D8-CAC6-419D-9674-8D6308A33B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8725" name="Rectangle 5">
            <a:extLst>
              <a:ext uri="{FF2B5EF4-FFF2-40B4-BE49-F238E27FC236}">
                <a16:creationId xmlns:a16="http://schemas.microsoft.com/office/drawing/2014/main" id="{CCF80DD0-B020-4518-9FD1-95525A17C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What do living things use for energy?</a:t>
            </a:r>
          </a:p>
        </p:txBody>
      </p:sp>
      <p:sp>
        <p:nvSpPr>
          <p:cNvPr id="158726" name="Rectangle 6">
            <a:extLst>
              <a:ext uri="{FF2B5EF4-FFF2-40B4-BE49-F238E27FC236}">
                <a16:creationId xmlns:a16="http://schemas.microsoft.com/office/drawing/2014/main" id="{1DA2626A-607F-40B0-AE85-7CBD0544D5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Living things use food for energy.</a:t>
            </a:r>
            <a:endParaRPr lang="en-US" altLang="en-US" dirty="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8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8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>
            <a:extLst>
              <a:ext uri="{FF2B5EF4-FFF2-40B4-BE49-F238E27FC236}">
                <a16:creationId xmlns:a16="http://schemas.microsoft.com/office/drawing/2014/main" id="{808A17B8-D437-4AA7-B2BB-FE4DCE0BDE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2 - $300</a:t>
            </a:r>
          </a:p>
        </p:txBody>
      </p:sp>
      <p:sp>
        <p:nvSpPr>
          <p:cNvPr id="12291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1294801E-0775-46FB-B739-EA269CD1E2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9749" name="Rectangle 5">
            <a:extLst>
              <a:ext uri="{FF2B5EF4-FFF2-40B4-BE49-F238E27FC236}">
                <a16:creationId xmlns:a16="http://schemas.microsoft.com/office/drawing/2014/main" id="{CAAAF05E-F1ED-4038-9173-07CEA795B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Binomial nomenclature is used for what?</a:t>
            </a:r>
            <a:endParaRPr lang="en-US" altLang="en-US" dirty="0"/>
          </a:p>
        </p:txBody>
      </p:sp>
      <p:sp>
        <p:nvSpPr>
          <p:cNvPr id="159750" name="Rectangle 6">
            <a:extLst>
              <a:ext uri="{FF2B5EF4-FFF2-40B4-BE49-F238E27FC236}">
                <a16:creationId xmlns:a16="http://schemas.microsoft.com/office/drawing/2014/main" id="{8F99E99D-0E40-4E45-97B0-A86068DB22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Binomial nomenclature is used for naming organisms. </a:t>
            </a:r>
            <a:endParaRPr lang="en-US" altLang="en-US" dirty="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9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9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5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>
            <a:extLst>
              <a:ext uri="{FF2B5EF4-FFF2-40B4-BE49-F238E27FC236}">
                <a16:creationId xmlns:a16="http://schemas.microsoft.com/office/drawing/2014/main" id="{01D4F531-635B-4AF8-82CB-F5ADDDD7C2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2 - $400</a:t>
            </a:r>
          </a:p>
        </p:txBody>
      </p:sp>
      <p:sp>
        <p:nvSpPr>
          <p:cNvPr id="13315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F228876E-9BC2-4FAB-A50E-8C8CE03C21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0773" name="Rectangle 5">
            <a:extLst>
              <a:ext uri="{FF2B5EF4-FFF2-40B4-BE49-F238E27FC236}">
                <a16:creationId xmlns:a16="http://schemas.microsoft.com/office/drawing/2014/main" id="{1F41A363-A3A9-47E3-A478-02EE7F0205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Which organisms typically reproduce asexually?</a:t>
            </a:r>
            <a:endParaRPr lang="en-US" altLang="en-US" dirty="0"/>
          </a:p>
        </p:txBody>
      </p:sp>
      <p:sp>
        <p:nvSpPr>
          <p:cNvPr id="160774" name="Rectangle 6">
            <a:extLst>
              <a:ext uri="{FF2B5EF4-FFF2-40B4-BE49-F238E27FC236}">
                <a16:creationId xmlns:a16="http://schemas.microsoft.com/office/drawing/2014/main" id="{C2A89CE8-72DB-4C47-83A7-1ED7C7C92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Bacteria is the organism that typically reproduce asexually. </a:t>
            </a:r>
            <a:endParaRPr lang="en-US" altLang="en-US" dirty="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0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0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>
            <a:extLst>
              <a:ext uri="{FF2B5EF4-FFF2-40B4-BE49-F238E27FC236}">
                <a16:creationId xmlns:a16="http://schemas.microsoft.com/office/drawing/2014/main" id="{0947CC1C-0560-4F3A-B19E-98EDFE3469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2 - $500</a:t>
            </a:r>
          </a:p>
        </p:txBody>
      </p:sp>
      <p:sp>
        <p:nvSpPr>
          <p:cNvPr id="14339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6192FD03-3D90-4F47-BE14-1B370101CC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1797" name="Rectangle 5">
            <a:extLst>
              <a:ext uri="{FF2B5EF4-FFF2-40B4-BE49-F238E27FC236}">
                <a16:creationId xmlns:a16="http://schemas.microsoft.com/office/drawing/2014/main" id="{189D5A37-8545-45AF-A2D3-2850D59179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What uses questions that have two answer choices to identify living things?</a:t>
            </a:r>
            <a:endParaRPr lang="en-US" altLang="en-US" dirty="0">
              <a:ea typeface="Tahoma"/>
            </a:endParaRPr>
          </a:p>
        </p:txBody>
      </p:sp>
      <p:sp>
        <p:nvSpPr>
          <p:cNvPr id="161798" name="Rectangle 6">
            <a:extLst>
              <a:ext uri="{FF2B5EF4-FFF2-40B4-BE49-F238E27FC236}">
                <a16:creationId xmlns:a16="http://schemas.microsoft.com/office/drawing/2014/main" id="{49CBD826-A3D3-4C29-90C8-6D0A50EE42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>
                <a:latin typeface="Tahoma"/>
                <a:ea typeface="Tahoma"/>
                <a:cs typeface="Arial"/>
              </a:rPr>
              <a:t>The dichotomous key uses questions that have two answer choices to identify living things. </a:t>
            </a:r>
            <a:endParaRPr lang="en-US" altLang="en-US" dirty="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1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1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79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>
            <a:extLst>
              <a:ext uri="{FF2B5EF4-FFF2-40B4-BE49-F238E27FC236}">
                <a16:creationId xmlns:a16="http://schemas.microsoft.com/office/drawing/2014/main" id="{0EFB8850-B099-4709-B6E1-1CD466AC60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3 - $100</a:t>
            </a:r>
          </a:p>
        </p:txBody>
      </p:sp>
      <p:sp>
        <p:nvSpPr>
          <p:cNvPr id="15363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4F9BABDD-94D9-4A9C-B432-999BBAEC3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2821" name="Rectangle 5">
            <a:extLst>
              <a:ext uri="{FF2B5EF4-FFF2-40B4-BE49-F238E27FC236}">
                <a16:creationId xmlns:a16="http://schemas.microsoft.com/office/drawing/2014/main" id="{F7D4AB0F-C931-45A7-8123-4135E6832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What is a specific environment where an organism lives?</a:t>
            </a:r>
            <a:endParaRPr lang="en-US" altLang="en-US" dirty="0">
              <a:ea typeface="Tahoma"/>
            </a:endParaRPr>
          </a:p>
        </p:txBody>
      </p:sp>
      <p:sp>
        <p:nvSpPr>
          <p:cNvPr id="162822" name="Rectangle 6">
            <a:extLst>
              <a:ext uri="{FF2B5EF4-FFF2-40B4-BE49-F238E27FC236}">
                <a16:creationId xmlns:a16="http://schemas.microsoft.com/office/drawing/2014/main" id="{0FC4722D-A0CD-49DF-94FE-A741C7DCFA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A specific environment where an organism lives is called a habitat. </a:t>
            </a:r>
            <a:endParaRPr lang="en-US" altLang="en-US" dirty="0">
              <a:ea typeface="Tahoma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28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28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2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>
            <a:extLst>
              <a:ext uri="{FF2B5EF4-FFF2-40B4-BE49-F238E27FC236}">
                <a16:creationId xmlns:a16="http://schemas.microsoft.com/office/drawing/2014/main" id="{938E6490-0014-4EBB-803E-C58CD6F0B1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3 - $200</a:t>
            </a:r>
          </a:p>
        </p:txBody>
      </p:sp>
      <p:sp>
        <p:nvSpPr>
          <p:cNvPr id="16387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EFCC4B7F-321E-4F26-8711-BAE726A9B4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845" name="Rectangle 5">
            <a:extLst>
              <a:ext uri="{FF2B5EF4-FFF2-40B4-BE49-F238E27FC236}">
                <a16:creationId xmlns:a16="http://schemas.microsoft.com/office/drawing/2014/main" id="{98234595-0AFA-44FA-B0AA-F3DCA0CA37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___________consist of lipids, carbohydrates, proteins, and nucleic acids. </a:t>
            </a:r>
            <a:endParaRPr lang="en-US" altLang="en-US" dirty="0">
              <a:ea typeface="Tahoma"/>
            </a:endParaRPr>
          </a:p>
        </p:txBody>
      </p:sp>
      <p:sp>
        <p:nvSpPr>
          <p:cNvPr id="163846" name="Rectangle 6">
            <a:extLst>
              <a:ext uri="{FF2B5EF4-FFF2-40B4-BE49-F238E27FC236}">
                <a16:creationId xmlns:a16="http://schemas.microsoft.com/office/drawing/2014/main" id="{E2C55C88-3092-4D17-9A0E-A9E0A451D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Macromolecules consist of lipids, carbohydrates, proteins, and nucleic acids. </a:t>
            </a:r>
            <a:endParaRPr lang="en-US" altLang="en-US" dirty="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>
            <a:extLst>
              <a:ext uri="{FF2B5EF4-FFF2-40B4-BE49-F238E27FC236}">
                <a16:creationId xmlns:a16="http://schemas.microsoft.com/office/drawing/2014/main" id="{9074042A-5D03-477C-A66C-03E35E0940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3 - $300</a:t>
            </a:r>
          </a:p>
        </p:txBody>
      </p:sp>
      <p:sp>
        <p:nvSpPr>
          <p:cNvPr id="17411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8395C484-AE87-447A-AF68-9FB4915A2B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4869" name="Rectangle 5">
            <a:extLst>
              <a:ext uri="{FF2B5EF4-FFF2-40B4-BE49-F238E27FC236}">
                <a16:creationId xmlns:a16="http://schemas.microsoft.com/office/drawing/2014/main" id="{390D0756-CF8F-4866-B085-0CEE08B32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_________is an organism that converts light energy into usable energy. </a:t>
            </a:r>
            <a:endParaRPr lang="en-US" altLang="en-US" dirty="0">
              <a:ea typeface="Tahoma"/>
            </a:endParaRPr>
          </a:p>
        </p:txBody>
      </p:sp>
      <p:sp>
        <p:nvSpPr>
          <p:cNvPr id="164870" name="Rectangle 6">
            <a:extLst>
              <a:ext uri="{FF2B5EF4-FFF2-40B4-BE49-F238E27FC236}">
                <a16:creationId xmlns:a16="http://schemas.microsoft.com/office/drawing/2014/main" id="{CD608040-BE4D-4D4B-A98C-30F610D264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Autotroph is an organism that converts light energy into usable energy. </a:t>
            </a:r>
            <a:endParaRPr lang="en-US" altLang="en-US" dirty="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4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4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70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>
            <a:extLst>
              <a:ext uri="{FF2B5EF4-FFF2-40B4-BE49-F238E27FC236}">
                <a16:creationId xmlns:a16="http://schemas.microsoft.com/office/drawing/2014/main" id="{B9C4FBC2-4842-4B8D-852C-3C07F3B35B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3 - $400</a:t>
            </a:r>
          </a:p>
        </p:txBody>
      </p:sp>
      <p:sp>
        <p:nvSpPr>
          <p:cNvPr id="18435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C3BF37D7-01E8-43EF-A38B-C48E7CD1E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5893" name="Rectangle 5">
            <a:extLst>
              <a:ext uri="{FF2B5EF4-FFF2-40B4-BE49-F238E27FC236}">
                <a16:creationId xmlns:a16="http://schemas.microsoft.com/office/drawing/2014/main" id="{CDAE749D-E614-43A5-927E-2519A1395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___________is an organism that obtains energy from other organisms.</a:t>
            </a:r>
            <a:endParaRPr lang="en-US" altLang="en-US" dirty="0">
              <a:ea typeface="Tahoma"/>
            </a:endParaRPr>
          </a:p>
        </p:txBody>
      </p:sp>
      <p:sp>
        <p:nvSpPr>
          <p:cNvPr id="165894" name="Rectangle 6">
            <a:extLst>
              <a:ext uri="{FF2B5EF4-FFF2-40B4-BE49-F238E27FC236}">
                <a16:creationId xmlns:a16="http://schemas.microsoft.com/office/drawing/2014/main" id="{072B55F1-F045-43AD-B4F6-15723C95A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buNone/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Heterotroph is an organism that obtains energy from other organisms. </a:t>
            </a:r>
            <a:endParaRPr lang="en-US" altLang="en-US" dirty="0">
              <a:ea typeface="Tahoma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5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5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89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>
            <a:extLst>
              <a:ext uri="{FF2B5EF4-FFF2-40B4-BE49-F238E27FC236}">
                <a16:creationId xmlns:a16="http://schemas.microsoft.com/office/drawing/2014/main" id="{32CF29C1-1AC3-4806-9E71-71B2E2A327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3 - $500</a:t>
            </a:r>
          </a:p>
        </p:txBody>
      </p:sp>
      <p:sp>
        <p:nvSpPr>
          <p:cNvPr id="19459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41C22CCB-0A0C-4D4A-8BA9-519C77BB21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6917" name="Rectangle 5">
            <a:extLst>
              <a:ext uri="{FF2B5EF4-FFF2-40B4-BE49-F238E27FC236}">
                <a16:creationId xmlns:a16="http://schemas.microsoft.com/office/drawing/2014/main" id="{2435AC2E-DF8B-4A80-AE37-C47C3E7841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_________ is a group of organisms. </a:t>
            </a:r>
            <a:endParaRPr lang="en-US" altLang="en-US" dirty="0">
              <a:ea typeface="Tahoma"/>
            </a:endParaRPr>
          </a:p>
        </p:txBody>
      </p:sp>
      <p:sp>
        <p:nvSpPr>
          <p:cNvPr id="166918" name="Rectangle 6">
            <a:extLst>
              <a:ext uri="{FF2B5EF4-FFF2-40B4-BE49-F238E27FC236}">
                <a16:creationId xmlns:a16="http://schemas.microsoft.com/office/drawing/2014/main" id="{761ECE0E-6088-4039-B444-E854F46F0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Taxon is a group of organisms.</a:t>
            </a:r>
            <a:endParaRPr lang="en-US" altLang="en-US" dirty="0">
              <a:ea typeface="Tahoma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69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69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>
            <a:extLst>
              <a:ext uri="{FF2B5EF4-FFF2-40B4-BE49-F238E27FC236}">
                <a16:creationId xmlns:a16="http://schemas.microsoft.com/office/drawing/2014/main" id="{1FE151D3-1747-4FC1-8A79-23DF9DEFBA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4 - $100</a:t>
            </a:r>
          </a:p>
        </p:txBody>
      </p:sp>
      <p:sp>
        <p:nvSpPr>
          <p:cNvPr id="20483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470E47CA-8089-40D3-8B4D-CFF8E1D9C5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7941" name="Rectangle 5">
            <a:extLst>
              <a:ext uri="{FF2B5EF4-FFF2-40B4-BE49-F238E27FC236}">
                <a16:creationId xmlns:a16="http://schemas.microsoft.com/office/drawing/2014/main" id="{A7D3B73B-7D6E-4328-92F7-9131B0470B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_________ is an aid to identification.</a:t>
            </a:r>
            <a:endParaRPr lang="en-US" altLang="en-US" dirty="0">
              <a:ea typeface="Tahoma"/>
            </a:endParaRPr>
          </a:p>
        </p:txBody>
      </p:sp>
      <p:sp>
        <p:nvSpPr>
          <p:cNvPr id="167942" name="Rectangle 6">
            <a:extLst>
              <a:ext uri="{FF2B5EF4-FFF2-40B4-BE49-F238E27FC236}">
                <a16:creationId xmlns:a16="http://schemas.microsoft.com/office/drawing/2014/main" id="{383A6E3D-9448-4B83-AC1C-9B4D84EFB2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A key is an aid to identification.</a:t>
            </a:r>
            <a:endParaRPr lang="en-US" altLang="en-US" dirty="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7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7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4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>
            <a:extLst>
              <a:ext uri="{FF2B5EF4-FFF2-40B4-BE49-F238E27FC236}">
                <a16:creationId xmlns:a16="http://schemas.microsoft.com/office/drawing/2014/main" id="{DF78029F-CB72-41C7-850B-80EC968D45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4 - $200</a:t>
            </a:r>
          </a:p>
        </p:txBody>
      </p:sp>
      <p:sp>
        <p:nvSpPr>
          <p:cNvPr id="21507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44F5D177-7057-4C2D-A97A-562A94763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8965" name="Rectangle 5">
            <a:extLst>
              <a:ext uri="{FF2B5EF4-FFF2-40B4-BE49-F238E27FC236}">
                <a16:creationId xmlns:a16="http://schemas.microsoft.com/office/drawing/2014/main" id="{92B66C86-B509-49FB-85DB-FBDA91D7A8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______ means without an equal, distinctive. </a:t>
            </a:r>
            <a:endParaRPr lang="en-US" altLang="en-US" dirty="0">
              <a:ea typeface="Tahoma"/>
            </a:endParaRPr>
          </a:p>
        </p:txBody>
      </p:sp>
      <p:sp>
        <p:nvSpPr>
          <p:cNvPr id="168966" name="Rectangle 6">
            <a:extLst>
              <a:ext uri="{FF2B5EF4-FFF2-40B4-BE49-F238E27FC236}">
                <a16:creationId xmlns:a16="http://schemas.microsoft.com/office/drawing/2014/main" id="{A5B2F37B-9D0B-4E6B-96D4-33604336CE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Unique means without an equal, distinctive. </a:t>
            </a:r>
            <a:endParaRPr lang="en-US" altLang="en-US" dirty="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8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8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>
            <a:extLst>
              <a:ext uri="{FF2B5EF4-FFF2-40B4-BE49-F238E27FC236}">
                <a16:creationId xmlns:a16="http://schemas.microsoft.com/office/drawing/2014/main" id="{B61C7F8D-E507-4AA2-AF7D-5CD76F7940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4 - $300</a:t>
            </a:r>
          </a:p>
        </p:txBody>
      </p:sp>
      <p:sp>
        <p:nvSpPr>
          <p:cNvPr id="22531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52E6FBC9-C6AA-4D77-A2C2-E7C4E8ADB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9989" name="Rectangle 5">
            <a:extLst>
              <a:ext uri="{FF2B5EF4-FFF2-40B4-BE49-F238E27FC236}">
                <a16:creationId xmlns:a16="http://schemas.microsoft.com/office/drawing/2014/main" id="{9B29B91D-8CBA-4D4F-8877-7D8AC64D96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What is the liquid part of a cell inside the cell membrane? </a:t>
            </a:r>
            <a:endParaRPr lang="en-US" altLang="en-US" dirty="0"/>
          </a:p>
        </p:txBody>
      </p:sp>
      <p:sp>
        <p:nvSpPr>
          <p:cNvPr id="169990" name="Rectangle 6">
            <a:extLst>
              <a:ext uri="{FF2B5EF4-FFF2-40B4-BE49-F238E27FC236}">
                <a16:creationId xmlns:a16="http://schemas.microsoft.com/office/drawing/2014/main" id="{26DE1CB7-4FBF-4F14-BF78-7A9CB0200B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The cytoplasm is the liquid part of a cell inside the cell membrane. </a:t>
            </a:r>
            <a:endParaRPr lang="en-US" altLang="en-US" dirty="0">
              <a:ea typeface="Tahoma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9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9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90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>
            <a:extLst>
              <a:ext uri="{FF2B5EF4-FFF2-40B4-BE49-F238E27FC236}">
                <a16:creationId xmlns:a16="http://schemas.microsoft.com/office/drawing/2014/main" id="{3350B129-5602-4342-8240-18EC71B409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4 - $400</a:t>
            </a:r>
          </a:p>
        </p:txBody>
      </p:sp>
      <p:sp>
        <p:nvSpPr>
          <p:cNvPr id="23555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A55543EB-F732-4D24-AF32-CEE454A9A8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1013" name="Rectangle 5">
            <a:extLst>
              <a:ext uri="{FF2B5EF4-FFF2-40B4-BE49-F238E27FC236}">
                <a16:creationId xmlns:a16="http://schemas.microsoft.com/office/drawing/2014/main" id="{2590F171-B463-471B-8001-E6DD8E1C33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___________is a type of cell that has a nucleus and other membrane-bound organelles. </a:t>
            </a:r>
            <a:endParaRPr lang="en-US" altLang="en-US" dirty="0">
              <a:ea typeface="Tahoma"/>
            </a:endParaRPr>
          </a:p>
        </p:txBody>
      </p:sp>
      <p:sp>
        <p:nvSpPr>
          <p:cNvPr id="171014" name="Rectangle 6">
            <a:extLst>
              <a:ext uri="{FF2B5EF4-FFF2-40B4-BE49-F238E27FC236}">
                <a16:creationId xmlns:a16="http://schemas.microsoft.com/office/drawing/2014/main" id="{636015BC-E0D4-4ED2-AD07-5DC2061A2F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Eukaryotic Cell is a type of cell that has a nucleus and other membrane-bound organelles. </a:t>
            </a:r>
            <a:endParaRPr lang="en-US" altLang="en-US" dirty="0">
              <a:ea typeface="Tahoma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10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10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>
            <a:extLst>
              <a:ext uri="{FF2B5EF4-FFF2-40B4-BE49-F238E27FC236}">
                <a16:creationId xmlns:a16="http://schemas.microsoft.com/office/drawing/2014/main" id="{C118B7C7-80E6-4BB7-9534-926E512206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4 - $500</a:t>
            </a:r>
          </a:p>
        </p:txBody>
      </p:sp>
      <p:sp>
        <p:nvSpPr>
          <p:cNvPr id="24579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EF0E015A-5676-4243-9AA9-D0919AE81A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2037" name="Rectangle 5">
            <a:extLst>
              <a:ext uri="{FF2B5EF4-FFF2-40B4-BE49-F238E27FC236}">
                <a16:creationId xmlns:a16="http://schemas.microsoft.com/office/drawing/2014/main" id="{88AAEA4B-AD48-47A1-8F77-4DABCB3A1B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_________type of cell that has no nucleus or other membrane-bound organelles. </a:t>
            </a:r>
            <a:endParaRPr lang="en-US" altLang="en-US" dirty="0">
              <a:ea typeface="Tahoma"/>
            </a:endParaRPr>
          </a:p>
        </p:txBody>
      </p:sp>
      <p:sp>
        <p:nvSpPr>
          <p:cNvPr id="172038" name="Rectangle 6">
            <a:extLst>
              <a:ext uri="{FF2B5EF4-FFF2-40B4-BE49-F238E27FC236}">
                <a16:creationId xmlns:a16="http://schemas.microsoft.com/office/drawing/2014/main" id="{5E049795-D1F7-4A92-9B84-56DBEDA338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Prokaryotic Cell is a type of cell that has no nucleus or other membrane-bound organelles. </a:t>
            </a:r>
            <a:endParaRPr lang="en-US" altLang="en-US" dirty="0">
              <a:ea typeface="Tahoma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2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2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8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>
            <a:extLst>
              <a:ext uri="{FF2B5EF4-FFF2-40B4-BE49-F238E27FC236}">
                <a16:creationId xmlns:a16="http://schemas.microsoft.com/office/drawing/2014/main" id="{5FDC1215-7E4E-4CEF-A16A-07873BA2BE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5 - $100</a:t>
            </a:r>
          </a:p>
        </p:txBody>
      </p:sp>
      <p:sp>
        <p:nvSpPr>
          <p:cNvPr id="25603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41FA79A8-71E8-4534-BEE9-17EF45395D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3061" name="Rectangle 5">
            <a:extLst>
              <a:ext uri="{FF2B5EF4-FFF2-40B4-BE49-F238E27FC236}">
                <a16:creationId xmlns:a16="http://schemas.microsoft.com/office/drawing/2014/main" id="{9E655FAD-D280-429E-B56E-343C085BDC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_______is a particle consisting of RNA and proteins found in the cytoplasm. </a:t>
            </a:r>
            <a:endParaRPr lang="en-US" altLang="en-US" dirty="0">
              <a:ea typeface="Tahoma"/>
            </a:endParaRPr>
          </a:p>
        </p:txBody>
      </p:sp>
      <p:sp>
        <p:nvSpPr>
          <p:cNvPr id="173062" name="Rectangle 6">
            <a:extLst>
              <a:ext uri="{FF2B5EF4-FFF2-40B4-BE49-F238E27FC236}">
                <a16:creationId xmlns:a16="http://schemas.microsoft.com/office/drawing/2014/main" id="{77FF61C4-B666-4AE9-B145-8A4673B16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Ribosome is a particle consisting of RNA and proteins found in the cytoplasm. </a:t>
            </a:r>
            <a:endParaRPr lang="en-US" altLang="en-US" dirty="0">
              <a:ea typeface="Tahoma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3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3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6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>
            <a:extLst>
              <a:ext uri="{FF2B5EF4-FFF2-40B4-BE49-F238E27FC236}">
                <a16:creationId xmlns:a16="http://schemas.microsoft.com/office/drawing/2014/main" id="{D363639F-1D35-4397-BF06-97E9F64D2F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5 - $200</a:t>
            </a:r>
          </a:p>
        </p:txBody>
      </p:sp>
      <p:sp>
        <p:nvSpPr>
          <p:cNvPr id="26627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CF311F65-87EB-47A4-A08C-9C320DB38C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085" name="Rectangle 5">
            <a:extLst>
              <a:ext uri="{FF2B5EF4-FFF2-40B4-BE49-F238E27FC236}">
                <a16:creationId xmlns:a16="http://schemas.microsoft.com/office/drawing/2014/main" id="{8489652F-E53C-4CCB-AE7D-8ADA46948C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_______is an organelle that breaks down food and releases energy. </a:t>
            </a:r>
            <a:endParaRPr lang="en-US" altLang="en-US" dirty="0">
              <a:ea typeface="Tahoma"/>
            </a:endParaRPr>
          </a:p>
        </p:txBody>
      </p:sp>
      <p:sp>
        <p:nvSpPr>
          <p:cNvPr id="174086" name="Rectangle 6">
            <a:extLst>
              <a:ext uri="{FF2B5EF4-FFF2-40B4-BE49-F238E27FC236}">
                <a16:creationId xmlns:a16="http://schemas.microsoft.com/office/drawing/2014/main" id="{011751FF-93D7-4F65-88B2-6470DE8CCF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Mitochondrion is an organelle that breaks down food and releases energy. </a:t>
            </a:r>
            <a:endParaRPr lang="en-US" altLang="en-US" dirty="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6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>
            <a:extLst>
              <a:ext uri="{FF2B5EF4-FFF2-40B4-BE49-F238E27FC236}">
                <a16:creationId xmlns:a16="http://schemas.microsoft.com/office/drawing/2014/main" id="{AECA270A-EA9F-4098-B291-8A87E8B860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5 - $300</a:t>
            </a:r>
          </a:p>
        </p:txBody>
      </p:sp>
      <p:sp>
        <p:nvSpPr>
          <p:cNvPr id="27651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A9B89109-306F-448F-A723-BC8DD27A2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5109" name="Rectangle 5">
            <a:extLst>
              <a:ext uri="{FF2B5EF4-FFF2-40B4-BE49-F238E27FC236}">
                <a16:creationId xmlns:a16="http://schemas.microsoft.com/office/drawing/2014/main" id="{17C2A61B-E42D-4168-9FA1-755B9B6D59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374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Plants, algae, and many bacteria make their own food through the process of ____________.</a:t>
            </a:r>
            <a:endParaRPr lang="en-US" altLang="en-US" dirty="0">
              <a:ea typeface="Tahoma"/>
            </a:endParaRPr>
          </a:p>
        </p:txBody>
      </p:sp>
      <p:sp>
        <p:nvSpPr>
          <p:cNvPr id="175110" name="Rectangle 6">
            <a:extLst>
              <a:ext uri="{FF2B5EF4-FFF2-40B4-BE49-F238E27FC236}">
                <a16:creationId xmlns:a16="http://schemas.microsoft.com/office/drawing/2014/main" id="{F0C933A5-752D-4A54-86FB-5353DC375E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Plants, algae, and many bacteria make their own food through the process of photosynthesis. </a:t>
            </a:r>
            <a:endParaRPr lang="en-US" altLang="en-US" dirty="0">
              <a:ea typeface="Tahoma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5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5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10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>
            <a:extLst>
              <a:ext uri="{FF2B5EF4-FFF2-40B4-BE49-F238E27FC236}">
                <a16:creationId xmlns:a16="http://schemas.microsoft.com/office/drawing/2014/main" id="{D78AAC98-D0DC-4D12-B909-F2B96B2510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5 - $400</a:t>
            </a:r>
          </a:p>
        </p:txBody>
      </p:sp>
      <p:sp>
        <p:nvSpPr>
          <p:cNvPr id="28675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013C795C-EDBD-4A30-8B62-713AA0BA92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6133" name="Rectangle 5">
            <a:extLst>
              <a:ext uri="{FF2B5EF4-FFF2-40B4-BE49-F238E27FC236}">
                <a16:creationId xmlns:a16="http://schemas.microsoft.com/office/drawing/2014/main" id="{ED1CD103-7C62-4555-B16B-C2A38AF561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What is the first word in a two-word name of an organism? (example: Pisaster </a:t>
            </a:r>
            <a:r>
              <a:rPr lang="en-US" altLang="en-US" dirty="0" err="1">
                <a:latin typeface="Tahoma"/>
                <a:ea typeface="Tahoma"/>
                <a:cs typeface="Arial"/>
              </a:rPr>
              <a:t>Ochraceus</a:t>
            </a:r>
            <a:r>
              <a:rPr lang="en-US" altLang="en-US" dirty="0">
                <a:latin typeface="Tahoma"/>
                <a:ea typeface="Tahoma"/>
                <a:cs typeface="Arial"/>
              </a:rPr>
              <a:t>)</a:t>
            </a:r>
            <a:endParaRPr lang="en-US" altLang="en-US" dirty="0">
              <a:ea typeface="Tahoma"/>
            </a:endParaRPr>
          </a:p>
        </p:txBody>
      </p:sp>
      <p:sp>
        <p:nvSpPr>
          <p:cNvPr id="176134" name="Rectangle 6">
            <a:extLst>
              <a:ext uri="{FF2B5EF4-FFF2-40B4-BE49-F238E27FC236}">
                <a16:creationId xmlns:a16="http://schemas.microsoft.com/office/drawing/2014/main" id="{66FB3A8C-A385-4EE3-BF42-0D23C79F30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The first word in a two-word name of an organism is called a genus. </a:t>
            </a:r>
            <a:endParaRPr lang="en-US" altLang="en-US" dirty="0">
              <a:ea typeface="Tahoma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6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6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>
            <a:extLst>
              <a:ext uri="{FF2B5EF4-FFF2-40B4-BE49-F238E27FC236}">
                <a16:creationId xmlns:a16="http://schemas.microsoft.com/office/drawing/2014/main" id="{D3910733-1B7F-466E-A9A6-870BFDBF7B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5 - $500</a:t>
            </a:r>
          </a:p>
        </p:txBody>
      </p:sp>
      <p:sp>
        <p:nvSpPr>
          <p:cNvPr id="29699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CFDB53BF-FC2E-4930-B547-45A4C0ED79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7157" name="Rectangle 5">
            <a:extLst>
              <a:ext uri="{FF2B5EF4-FFF2-40B4-BE49-F238E27FC236}">
                <a16:creationId xmlns:a16="http://schemas.microsoft.com/office/drawing/2014/main" id="{3DF0F8C8-48F9-41F2-AAEA-CAFBF2DBD2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Where is the hereditary material located in the eukaryotic cell?</a:t>
            </a:r>
            <a:endParaRPr lang="en-US" altLang="en-US" dirty="0">
              <a:ea typeface="Tahoma"/>
            </a:endParaRPr>
          </a:p>
        </p:txBody>
      </p:sp>
      <p:sp>
        <p:nvSpPr>
          <p:cNvPr id="177158" name="Rectangle 6">
            <a:extLst>
              <a:ext uri="{FF2B5EF4-FFF2-40B4-BE49-F238E27FC236}">
                <a16:creationId xmlns:a16="http://schemas.microsoft.com/office/drawing/2014/main" id="{B0A69F35-F608-4C82-80E3-1FF1F4F7D2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In the eukaryotic cell, the hereditary material is located in the cell membrane. </a:t>
            </a:r>
            <a:endParaRPr lang="en-US" altLang="en-US" dirty="0">
              <a:ea typeface="Tahoma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7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7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8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>
            <a:extLst>
              <a:ext uri="{FF2B5EF4-FFF2-40B4-BE49-F238E27FC236}">
                <a16:creationId xmlns:a16="http://schemas.microsoft.com/office/drawing/2014/main" id="{98878A91-A9E4-44AD-BB7D-50291A7351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Final Jeopardy</a:t>
            </a:r>
          </a:p>
        </p:txBody>
      </p:sp>
      <p:sp>
        <p:nvSpPr>
          <p:cNvPr id="30723" name="AutoShape 4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C156FE9B-7110-4621-BEBF-A509CEBE6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2277" name="Rectangle 5">
            <a:extLst>
              <a:ext uri="{FF2B5EF4-FFF2-40B4-BE49-F238E27FC236}">
                <a16:creationId xmlns:a16="http://schemas.microsoft.com/office/drawing/2014/main" id="{FF220C6E-6687-44F0-BCDC-BFBF1E7B82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How do multicellular organisms grow?</a:t>
            </a:r>
            <a:endParaRPr lang="en-US" altLang="en-US" dirty="0"/>
          </a:p>
        </p:txBody>
      </p:sp>
      <p:sp>
        <p:nvSpPr>
          <p:cNvPr id="182278" name="Rectangle 6">
            <a:extLst>
              <a:ext uri="{FF2B5EF4-FFF2-40B4-BE49-F238E27FC236}">
                <a16:creationId xmlns:a16="http://schemas.microsoft.com/office/drawing/2014/main" id="{97D0A11B-6670-4100-B42B-6C4A26A2E3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Tahoma"/>
                <a:ea typeface="Tahoma"/>
                <a:cs typeface="Arial"/>
              </a:rPr>
              <a:t>Multicellular organisms grow by making more cells. </a:t>
            </a:r>
            <a:endParaRPr lang="en-US" altLang="en-US" dirty="0"/>
          </a:p>
        </p:txBody>
      </p:sp>
      <p:pic>
        <p:nvPicPr>
          <p:cNvPr id="182279" name="Picture 7">
            <a:hlinkClick r:id="rId5" action="ppaction://hlinksldjump"/>
            <a:extLst>
              <a:ext uri="{FF2B5EF4-FFF2-40B4-BE49-F238E27FC236}">
                <a16:creationId xmlns:a16="http://schemas.microsoft.com/office/drawing/2014/main" id="{B160F4C6-6B9D-4AC2-B685-18099C95431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35800" y="180975"/>
            <a:ext cx="1879600" cy="1481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jeopard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2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2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8" grpId="0" build="p"/>
    </p:bldLst>
  </p:timing>
</p:sld>
</file>

<file path=ppt/theme/theme1.xml><?xml version="1.0" encoding="utf-8"?>
<a:theme xmlns:a="http://schemas.openxmlformats.org/drawingml/2006/main" name="Slit">
  <a:themeElements>
    <a:clrScheme name="Slit 9">
      <a:dk1>
        <a:srgbClr val="000000"/>
      </a:dk1>
      <a:lt1>
        <a:srgbClr val="FFFFFF"/>
      </a:lt1>
      <a:dk2>
        <a:srgbClr val="000000"/>
      </a:dk2>
      <a:lt2>
        <a:srgbClr val="E6E6E6"/>
      </a:lt2>
      <a:accent1>
        <a:srgbClr val="66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B8E2FF"/>
      </a:accent5>
      <a:accent6>
        <a:srgbClr val="8A8AE7"/>
      </a:accent6>
      <a:hlink>
        <a:srgbClr val="3333CC"/>
      </a:hlink>
      <a:folHlink>
        <a:srgbClr val="008080"/>
      </a:folHlink>
    </a:clrScheme>
    <a:fontScheme name="Slit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Slit 6">
    <a:dk1>
      <a:srgbClr val="0000AC"/>
    </a:dk1>
    <a:lt1>
      <a:srgbClr val="FFFFFF"/>
    </a:lt1>
    <a:dk2>
      <a:srgbClr val="000086"/>
    </a:dk2>
    <a:lt2>
      <a:srgbClr val="CCFFFF"/>
    </a:lt2>
    <a:accent1>
      <a:srgbClr val="0099FF"/>
    </a:accent1>
    <a:accent2>
      <a:srgbClr val="00B000"/>
    </a:accent2>
    <a:accent3>
      <a:srgbClr val="AAAAC3"/>
    </a:accent3>
    <a:accent4>
      <a:srgbClr val="DADADA"/>
    </a:accent4>
    <a:accent5>
      <a:srgbClr val="AACAFF"/>
    </a:accent5>
    <a:accent6>
      <a:srgbClr val="009F00"/>
    </a:accent6>
    <a:hlink>
      <a:srgbClr val="FFE701"/>
    </a:hlink>
    <a:folHlink>
      <a:srgbClr val="FF9900"/>
    </a:folHlink>
  </a:clrScheme>
</a:themeOverride>
</file>

<file path=ppt/theme/themeOverride2.xml><?xml version="1.0" encoding="utf-8"?>
<a:themeOverride xmlns:a="http://schemas.openxmlformats.org/drawingml/2006/main">
  <a:clrScheme name="Slit 6">
    <a:dk1>
      <a:srgbClr val="0000AC"/>
    </a:dk1>
    <a:lt1>
      <a:srgbClr val="FFFFFF"/>
    </a:lt1>
    <a:dk2>
      <a:srgbClr val="000086"/>
    </a:dk2>
    <a:lt2>
      <a:srgbClr val="CCFFFF"/>
    </a:lt2>
    <a:accent1>
      <a:srgbClr val="0099FF"/>
    </a:accent1>
    <a:accent2>
      <a:srgbClr val="00B000"/>
    </a:accent2>
    <a:accent3>
      <a:srgbClr val="AAAAC3"/>
    </a:accent3>
    <a:accent4>
      <a:srgbClr val="DADADA"/>
    </a:accent4>
    <a:accent5>
      <a:srgbClr val="AACAFF"/>
    </a:accent5>
    <a:accent6>
      <a:srgbClr val="009F00"/>
    </a:accent6>
    <a:hlink>
      <a:srgbClr val="FFE701"/>
    </a:hlink>
    <a:folHlink>
      <a:srgbClr val="FF9900"/>
    </a:folHlink>
  </a:clrScheme>
</a:themeOverride>
</file>

<file path=ppt/theme/themeOverride3.xml><?xml version="1.0" encoding="utf-8"?>
<a:themeOverride xmlns:a="http://schemas.openxmlformats.org/drawingml/2006/main">
  <a:clrScheme name="Slit 6">
    <a:dk1>
      <a:srgbClr val="0000AC"/>
    </a:dk1>
    <a:lt1>
      <a:srgbClr val="FFFFFF"/>
    </a:lt1>
    <a:dk2>
      <a:srgbClr val="000086"/>
    </a:dk2>
    <a:lt2>
      <a:srgbClr val="CCFFFF"/>
    </a:lt2>
    <a:accent1>
      <a:srgbClr val="0099FF"/>
    </a:accent1>
    <a:accent2>
      <a:srgbClr val="00B000"/>
    </a:accent2>
    <a:accent3>
      <a:srgbClr val="AAAAC3"/>
    </a:accent3>
    <a:accent4>
      <a:srgbClr val="DADADA"/>
    </a:accent4>
    <a:accent5>
      <a:srgbClr val="AACAFF"/>
    </a:accent5>
    <a:accent6>
      <a:srgbClr val="009F00"/>
    </a:accent6>
    <a:hlink>
      <a:srgbClr val="FFE701"/>
    </a:hlink>
    <a:folHlink>
      <a:srgbClr val="FF9900"/>
    </a:folHlink>
  </a:clrScheme>
</a:themeOverride>
</file>

<file path=ppt/theme/themeOverride4.xml><?xml version="1.0" encoding="utf-8"?>
<a:themeOverride xmlns:a="http://schemas.openxmlformats.org/drawingml/2006/main">
  <a:clrScheme name="Slit 6">
    <a:dk1>
      <a:srgbClr val="0000AC"/>
    </a:dk1>
    <a:lt1>
      <a:srgbClr val="FFFFFF"/>
    </a:lt1>
    <a:dk2>
      <a:srgbClr val="000086"/>
    </a:dk2>
    <a:lt2>
      <a:srgbClr val="CCFFFF"/>
    </a:lt2>
    <a:accent1>
      <a:srgbClr val="0099FF"/>
    </a:accent1>
    <a:accent2>
      <a:srgbClr val="00B000"/>
    </a:accent2>
    <a:accent3>
      <a:srgbClr val="AAAAC3"/>
    </a:accent3>
    <a:accent4>
      <a:srgbClr val="DADADA"/>
    </a:accent4>
    <a:accent5>
      <a:srgbClr val="AACAFF"/>
    </a:accent5>
    <a:accent6>
      <a:srgbClr val="009F00"/>
    </a:accent6>
    <a:hlink>
      <a:srgbClr val="FFE701"/>
    </a:hlink>
    <a:folHlink>
      <a:srgbClr val="FF9900"/>
    </a:folHlink>
  </a:clrScheme>
</a:themeOverride>
</file>

<file path=ppt/theme/themeOverride5.xml><?xml version="1.0" encoding="utf-8"?>
<a:themeOverride xmlns:a="http://schemas.openxmlformats.org/drawingml/2006/main">
  <a:clrScheme name="Slit 6">
    <a:dk1>
      <a:srgbClr val="0000AC"/>
    </a:dk1>
    <a:lt1>
      <a:srgbClr val="FFFFFF"/>
    </a:lt1>
    <a:dk2>
      <a:srgbClr val="000086"/>
    </a:dk2>
    <a:lt2>
      <a:srgbClr val="CCFFFF"/>
    </a:lt2>
    <a:accent1>
      <a:srgbClr val="0099FF"/>
    </a:accent1>
    <a:accent2>
      <a:srgbClr val="00B000"/>
    </a:accent2>
    <a:accent3>
      <a:srgbClr val="AAAAC3"/>
    </a:accent3>
    <a:accent4>
      <a:srgbClr val="DADADA"/>
    </a:accent4>
    <a:accent5>
      <a:srgbClr val="AACAFF"/>
    </a:accent5>
    <a:accent6>
      <a:srgbClr val="009F00"/>
    </a:accent6>
    <a:hlink>
      <a:srgbClr val="FFE701"/>
    </a:hlink>
    <a:folHlink>
      <a:srgbClr val="FF9900"/>
    </a:folHlink>
  </a:clrScheme>
</a:themeOverride>
</file>

<file path=ppt/theme/themeOverride6.xml><?xml version="1.0" encoding="utf-8"?>
<a:themeOverride xmlns:a="http://schemas.openxmlformats.org/drawingml/2006/main">
  <a:clrScheme name="Slit 5">
    <a:dk1>
      <a:srgbClr val="008885"/>
    </a:dk1>
    <a:lt1>
      <a:srgbClr val="FFFFFF"/>
    </a:lt1>
    <a:dk2>
      <a:srgbClr val="007572"/>
    </a:dk2>
    <a:lt2>
      <a:srgbClr val="FFFF99"/>
    </a:lt2>
    <a:accent1>
      <a:srgbClr val="33CCCC"/>
    </a:accent1>
    <a:accent2>
      <a:srgbClr val="6D6FC7"/>
    </a:accent2>
    <a:accent3>
      <a:srgbClr val="AABDBC"/>
    </a:accent3>
    <a:accent4>
      <a:srgbClr val="DADADA"/>
    </a:accent4>
    <a:accent5>
      <a:srgbClr val="ADE2E2"/>
    </a:accent5>
    <a:accent6>
      <a:srgbClr val="6264B4"/>
    </a:accent6>
    <a:hlink>
      <a:srgbClr val="FFFFCC"/>
    </a:hlink>
    <a:folHlink>
      <a:srgbClr val="00FF00"/>
    </a:folHlink>
  </a:clrScheme>
</a:themeOverride>
</file>

<file path=ppt/theme/themeOverride7.xml><?xml version="1.0" encoding="utf-8"?>
<a:themeOverride xmlns:a="http://schemas.openxmlformats.org/drawingml/2006/main">
  <a:clrScheme name="Slit 5">
    <a:dk1>
      <a:srgbClr val="008885"/>
    </a:dk1>
    <a:lt1>
      <a:srgbClr val="FFFFFF"/>
    </a:lt1>
    <a:dk2>
      <a:srgbClr val="007572"/>
    </a:dk2>
    <a:lt2>
      <a:srgbClr val="FFFF99"/>
    </a:lt2>
    <a:accent1>
      <a:srgbClr val="33CCCC"/>
    </a:accent1>
    <a:accent2>
      <a:srgbClr val="6D6FC7"/>
    </a:accent2>
    <a:accent3>
      <a:srgbClr val="AABDBC"/>
    </a:accent3>
    <a:accent4>
      <a:srgbClr val="DADADA"/>
    </a:accent4>
    <a:accent5>
      <a:srgbClr val="ADE2E2"/>
    </a:accent5>
    <a:accent6>
      <a:srgbClr val="6264B4"/>
    </a:accent6>
    <a:hlink>
      <a:srgbClr val="FFFFCC"/>
    </a:hlink>
    <a:folHlink>
      <a:srgbClr val="00FF00"/>
    </a:folHlink>
  </a:clrScheme>
</a:themeOverride>
</file>

<file path=ppt/theme/themeOverride8.xml><?xml version="1.0" encoding="utf-8"?>
<a:themeOverride xmlns:a="http://schemas.openxmlformats.org/drawingml/2006/main">
  <a:clrScheme name="Slit 5">
    <a:dk1>
      <a:srgbClr val="008885"/>
    </a:dk1>
    <a:lt1>
      <a:srgbClr val="FFFFFF"/>
    </a:lt1>
    <a:dk2>
      <a:srgbClr val="007572"/>
    </a:dk2>
    <a:lt2>
      <a:srgbClr val="FFFF99"/>
    </a:lt2>
    <a:accent1>
      <a:srgbClr val="33CCCC"/>
    </a:accent1>
    <a:accent2>
      <a:srgbClr val="6D6FC7"/>
    </a:accent2>
    <a:accent3>
      <a:srgbClr val="AABDBC"/>
    </a:accent3>
    <a:accent4>
      <a:srgbClr val="DADADA"/>
    </a:accent4>
    <a:accent5>
      <a:srgbClr val="ADE2E2"/>
    </a:accent5>
    <a:accent6>
      <a:srgbClr val="6264B4"/>
    </a:accent6>
    <a:hlink>
      <a:srgbClr val="FFFFCC"/>
    </a:hlink>
    <a:folHlink>
      <a:srgbClr val="00FF00"/>
    </a:folHlink>
  </a:clrScheme>
</a:themeOverride>
</file>

<file path=ppt/theme/themeOverride9.xml><?xml version="1.0" encoding="utf-8"?>
<a:themeOverride xmlns:a="http://schemas.openxmlformats.org/drawingml/2006/main">
  <a:clrScheme name="Slit 5">
    <a:dk1>
      <a:srgbClr val="008885"/>
    </a:dk1>
    <a:lt1>
      <a:srgbClr val="FFFFFF"/>
    </a:lt1>
    <a:dk2>
      <a:srgbClr val="007572"/>
    </a:dk2>
    <a:lt2>
      <a:srgbClr val="FFFF99"/>
    </a:lt2>
    <a:accent1>
      <a:srgbClr val="33CCCC"/>
    </a:accent1>
    <a:accent2>
      <a:srgbClr val="6D6FC7"/>
    </a:accent2>
    <a:accent3>
      <a:srgbClr val="AABDBC"/>
    </a:accent3>
    <a:accent4>
      <a:srgbClr val="DADADA"/>
    </a:accent4>
    <a:accent5>
      <a:srgbClr val="ADE2E2"/>
    </a:accent5>
    <a:accent6>
      <a:srgbClr val="6264B4"/>
    </a:accent6>
    <a:hlink>
      <a:srgbClr val="FFFFCC"/>
    </a:hlink>
    <a:folHlink>
      <a:srgbClr val="00FF00"/>
    </a:folHlink>
  </a:clrScheme>
</a:themeOverride>
</file>

<file path=ppt/theme/themeOverride10.xml><?xml version="1.0" encoding="utf-8"?>
<a:themeOverride xmlns:a="http://schemas.openxmlformats.org/drawingml/2006/main">
  <a:clrScheme name="Slit 5">
    <a:dk1>
      <a:srgbClr val="008885"/>
    </a:dk1>
    <a:lt1>
      <a:srgbClr val="FFFFFF"/>
    </a:lt1>
    <a:dk2>
      <a:srgbClr val="007572"/>
    </a:dk2>
    <a:lt2>
      <a:srgbClr val="FFFF99"/>
    </a:lt2>
    <a:accent1>
      <a:srgbClr val="33CCCC"/>
    </a:accent1>
    <a:accent2>
      <a:srgbClr val="6D6FC7"/>
    </a:accent2>
    <a:accent3>
      <a:srgbClr val="AABDBC"/>
    </a:accent3>
    <a:accent4>
      <a:srgbClr val="DADADA"/>
    </a:accent4>
    <a:accent5>
      <a:srgbClr val="ADE2E2"/>
    </a:accent5>
    <a:accent6>
      <a:srgbClr val="6264B4"/>
    </a:accent6>
    <a:hlink>
      <a:srgbClr val="FFFFCC"/>
    </a:hlink>
    <a:folHlink>
      <a:srgbClr val="00FF00"/>
    </a:folHlink>
  </a:clrScheme>
</a:themeOverride>
</file>

<file path=ppt/theme/themeOverride11.xml><?xml version="1.0" encoding="utf-8"?>
<a:themeOverride xmlns:a="http://schemas.openxmlformats.org/drawingml/2006/main">
  <a:clrScheme name="Slit 2">
    <a:dk1>
      <a:srgbClr val="674E2F"/>
    </a:dk1>
    <a:lt1>
      <a:srgbClr val="FFFFFF"/>
    </a:lt1>
    <a:dk2>
      <a:srgbClr val="533F27"/>
    </a:dk2>
    <a:lt2>
      <a:srgbClr val="D8B274"/>
    </a:lt2>
    <a:accent1>
      <a:srgbClr val="CC9900"/>
    </a:accent1>
    <a:accent2>
      <a:srgbClr val="8F5F2F"/>
    </a:accent2>
    <a:accent3>
      <a:srgbClr val="B3AFAC"/>
    </a:accent3>
    <a:accent4>
      <a:srgbClr val="DADADA"/>
    </a:accent4>
    <a:accent5>
      <a:srgbClr val="E2CAAA"/>
    </a:accent5>
    <a:accent6>
      <a:srgbClr val="81552A"/>
    </a:accent6>
    <a:hlink>
      <a:srgbClr val="FFCC00"/>
    </a:hlink>
    <a:folHlink>
      <a:srgbClr val="FFFFCC"/>
    </a:folHlink>
  </a:clrScheme>
</a:themeOverride>
</file>

<file path=ppt/theme/themeOverride12.xml><?xml version="1.0" encoding="utf-8"?>
<a:themeOverride xmlns:a="http://schemas.openxmlformats.org/drawingml/2006/main">
  <a:clrScheme name="Slit 2">
    <a:dk1>
      <a:srgbClr val="674E2F"/>
    </a:dk1>
    <a:lt1>
      <a:srgbClr val="FFFFFF"/>
    </a:lt1>
    <a:dk2>
      <a:srgbClr val="533F27"/>
    </a:dk2>
    <a:lt2>
      <a:srgbClr val="D8B274"/>
    </a:lt2>
    <a:accent1>
      <a:srgbClr val="CC9900"/>
    </a:accent1>
    <a:accent2>
      <a:srgbClr val="8F5F2F"/>
    </a:accent2>
    <a:accent3>
      <a:srgbClr val="B3AFAC"/>
    </a:accent3>
    <a:accent4>
      <a:srgbClr val="DADADA"/>
    </a:accent4>
    <a:accent5>
      <a:srgbClr val="E2CAAA"/>
    </a:accent5>
    <a:accent6>
      <a:srgbClr val="81552A"/>
    </a:accent6>
    <a:hlink>
      <a:srgbClr val="FFCC00"/>
    </a:hlink>
    <a:folHlink>
      <a:srgbClr val="FFFFCC"/>
    </a:folHlink>
  </a:clrScheme>
</a:themeOverride>
</file>

<file path=ppt/theme/themeOverride13.xml><?xml version="1.0" encoding="utf-8"?>
<a:themeOverride xmlns:a="http://schemas.openxmlformats.org/drawingml/2006/main">
  <a:clrScheme name="Slit 2">
    <a:dk1>
      <a:srgbClr val="674E2F"/>
    </a:dk1>
    <a:lt1>
      <a:srgbClr val="FFFFFF"/>
    </a:lt1>
    <a:dk2>
      <a:srgbClr val="533F27"/>
    </a:dk2>
    <a:lt2>
      <a:srgbClr val="D8B274"/>
    </a:lt2>
    <a:accent1>
      <a:srgbClr val="CC9900"/>
    </a:accent1>
    <a:accent2>
      <a:srgbClr val="8F5F2F"/>
    </a:accent2>
    <a:accent3>
      <a:srgbClr val="B3AFAC"/>
    </a:accent3>
    <a:accent4>
      <a:srgbClr val="DADADA"/>
    </a:accent4>
    <a:accent5>
      <a:srgbClr val="E2CAAA"/>
    </a:accent5>
    <a:accent6>
      <a:srgbClr val="81552A"/>
    </a:accent6>
    <a:hlink>
      <a:srgbClr val="FFCC00"/>
    </a:hlink>
    <a:folHlink>
      <a:srgbClr val="FFFFCC"/>
    </a:folHlink>
  </a:clrScheme>
</a:themeOverride>
</file>

<file path=ppt/theme/themeOverride14.xml><?xml version="1.0" encoding="utf-8"?>
<a:themeOverride xmlns:a="http://schemas.openxmlformats.org/drawingml/2006/main">
  <a:clrScheme name="Slit 2">
    <a:dk1>
      <a:srgbClr val="674E2F"/>
    </a:dk1>
    <a:lt1>
      <a:srgbClr val="FFFFFF"/>
    </a:lt1>
    <a:dk2>
      <a:srgbClr val="533F27"/>
    </a:dk2>
    <a:lt2>
      <a:srgbClr val="D8B274"/>
    </a:lt2>
    <a:accent1>
      <a:srgbClr val="CC9900"/>
    </a:accent1>
    <a:accent2>
      <a:srgbClr val="8F5F2F"/>
    </a:accent2>
    <a:accent3>
      <a:srgbClr val="B3AFAC"/>
    </a:accent3>
    <a:accent4>
      <a:srgbClr val="DADADA"/>
    </a:accent4>
    <a:accent5>
      <a:srgbClr val="E2CAAA"/>
    </a:accent5>
    <a:accent6>
      <a:srgbClr val="81552A"/>
    </a:accent6>
    <a:hlink>
      <a:srgbClr val="FFCC00"/>
    </a:hlink>
    <a:folHlink>
      <a:srgbClr val="FFFFCC"/>
    </a:folHlink>
  </a:clrScheme>
</a:themeOverride>
</file>

<file path=ppt/theme/themeOverride15.xml><?xml version="1.0" encoding="utf-8"?>
<a:themeOverride xmlns:a="http://schemas.openxmlformats.org/drawingml/2006/main">
  <a:clrScheme name="Slit 2">
    <a:dk1>
      <a:srgbClr val="674E2F"/>
    </a:dk1>
    <a:lt1>
      <a:srgbClr val="FFFFFF"/>
    </a:lt1>
    <a:dk2>
      <a:srgbClr val="533F27"/>
    </a:dk2>
    <a:lt2>
      <a:srgbClr val="D8B274"/>
    </a:lt2>
    <a:accent1>
      <a:srgbClr val="CC9900"/>
    </a:accent1>
    <a:accent2>
      <a:srgbClr val="8F5F2F"/>
    </a:accent2>
    <a:accent3>
      <a:srgbClr val="B3AFAC"/>
    </a:accent3>
    <a:accent4>
      <a:srgbClr val="DADADA"/>
    </a:accent4>
    <a:accent5>
      <a:srgbClr val="E2CAAA"/>
    </a:accent5>
    <a:accent6>
      <a:srgbClr val="81552A"/>
    </a:accent6>
    <a:hlink>
      <a:srgbClr val="FFCC00"/>
    </a:hlink>
    <a:folHlink>
      <a:srgbClr val="FFFFCC"/>
    </a:folHlink>
  </a:clrScheme>
</a:themeOverride>
</file>

<file path=ppt/theme/themeOverride16.xml><?xml version="1.0" encoding="utf-8"?>
<a:themeOverride xmlns:a="http://schemas.openxmlformats.org/drawingml/2006/main">
  <a:clrScheme name="Slit 7">
    <a:dk1>
      <a:srgbClr val="7474A2"/>
    </a:dk1>
    <a:lt1>
      <a:srgbClr val="FFFFFF"/>
    </a:lt1>
    <a:dk2>
      <a:srgbClr val="5E5E8E"/>
    </a:dk2>
    <a:lt2>
      <a:srgbClr val="D1D1DF"/>
    </a:lt2>
    <a:accent1>
      <a:srgbClr val="CC66FF"/>
    </a:accent1>
    <a:accent2>
      <a:srgbClr val="6666FF"/>
    </a:accent2>
    <a:accent3>
      <a:srgbClr val="B6B6C6"/>
    </a:accent3>
    <a:accent4>
      <a:srgbClr val="DADADA"/>
    </a:accent4>
    <a:accent5>
      <a:srgbClr val="E2B8FF"/>
    </a:accent5>
    <a:accent6>
      <a:srgbClr val="5C5CE7"/>
    </a:accent6>
    <a:hlink>
      <a:srgbClr val="FFCC99"/>
    </a:hlink>
    <a:folHlink>
      <a:srgbClr val="CCCCFF"/>
    </a:folHlink>
  </a:clrScheme>
</a:themeOverride>
</file>

<file path=ppt/theme/themeOverride17.xml><?xml version="1.0" encoding="utf-8"?>
<a:themeOverride xmlns:a="http://schemas.openxmlformats.org/drawingml/2006/main">
  <a:clrScheme name="Slit 7">
    <a:dk1>
      <a:srgbClr val="7474A2"/>
    </a:dk1>
    <a:lt1>
      <a:srgbClr val="FFFFFF"/>
    </a:lt1>
    <a:dk2>
      <a:srgbClr val="5E5E8E"/>
    </a:dk2>
    <a:lt2>
      <a:srgbClr val="D1D1DF"/>
    </a:lt2>
    <a:accent1>
      <a:srgbClr val="CC66FF"/>
    </a:accent1>
    <a:accent2>
      <a:srgbClr val="6666FF"/>
    </a:accent2>
    <a:accent3>
      <a:srgbClr val="B6B6C6"/>
    </a:accent3>
    <a:accent4>
      <a:srgbClr val="DADADA"/>
    </a:accent4>
    <a:accent5>
      <a:srgbClr val="E2B8FF"/>
    </a:accent5>
    <a:accent6>
      <a:srgbClr val="5C5CE7"/>
    </a:accent6>
    <a:hlink>
      <a:srgbClr val="FFCC99"/>
    </a:hlink>
    <a:folHlink>
      <a:srgbClr val="CCCCFF"/>
    </a:folHlink>
  </a:clrScheme>
</a:themeOverride>
</file>

<file path=ppt/theme/themeOverride18.xml><?xml version="1.0" encoding="utf-8"?>
<a:themeOverride xmlns:a="http://schemas.openxmlformats.org/drawingml/2006/main">
  <a:clrScheme name="Slit 7">
    <a:dk1>
      <a:srgbClr val="7474A2"/>
    </a:dk1>
    <a:lt1>
      <a:srgbClr val="FFFFFF"/>
    </a:lt1>
    <a:dk2>
      <a:srgbClr val="5E5E8E"/>
    </a:dk2>
    <a:lt2>
      <a:srgbClr val="D1D1DF"/>
    </a:lt2>
    <a:accent1>
      <a:srgbClr val="CC66FF"/>
    </a:accent1>
    <a:accent2>
      <a:srgbClr val="6666FF"/>
    </a:accent2>
    <a:accent3>
      <a:srgbClr val="B6B6C6"/>
    </a:accent3>
    <a:accent4>
      <a:srgbClr val="DADADA"/>
    </a:accent4>
    <a:accent5>
      <a:srgbClr val="E2B8FF"/>
    </a:accent5>
    <a:accent6>
      <a:srgbClr val="5C5CE7"/>
    </a:accent6>
    <a:hlink>
      <a:srgbClr val="FFCC99"/>
    </a:hlink>
    <a:folHlink>
      <a:srgbClr val="CCCCFF"/>
    </a:folHlink>
  </a:clrScheme>
</a:themeOverride>
</file>

<file path=ppt/theme/themeOverride19.xml><?xml version="1.0" encoding="utf-8"?>
<a:themeOverride xmlns:a="http://schemas.openxmlformats.org/drawingml/2006/main">
  <a:clrScheme name="Slit 7">
    <a:dk1>
      <a:srgbClr val="7474A2"/>
    </a:dk1>
    <a:lt1>
      <a:srgbClr val="FFFFFF"/>
    </a:lt1>
    <a:dk2>
      <a:srgbClr val="5E5E8E"/>
    </a:dk2>
    <a:lt2>
      <a:srgbClr val="D1D1DF"/>
    </a:lt2>
    <a:accent1>
      <a:srgbClr val="CC66FF"/>
    </a:accent1>
    <a:accent2>
      <a:srgbClr val="6666FF"/>
    </a:accent2>
    <a:accent3>
      <a:srgbClr val="B6B6C6"/>
    </a:accent3>
    <a:accent4>
      <a:srgbClr val="DADADA"/>
    </a:accent4>
    <a:accent5>
      <a:srgbClr val="E2B8FF"/>
    </a:accent5>
    <a:accent6>
      <a:srgbClr val="5C5CE7"/>
    </a:accent6>
    <a:hlink>
      <a:srgbClr val="FFCC99"/>
    </a:hlink>
    <a:folHlink>
      <a:srgbClr val="CCCCFF"/>
    </a:folHlink>
  </a:clrScheme>
</a:themeOverride>
</file>

<file path=ppt/theme/themeOverride20.xml><?xml version="1.0" encoding="utf-8"?>
<a:themeOverride xmlns:a="http://schemas.openxmlformats.org/drawingml/2006/main">
  <a:clrScheme name="Slit 7">
    <a:dk1>
      <a:srgbClr val="7474A2"/>
    </a:dk1>
    <a:lt1>
      <a:srgbClr val="FFFFFF"/>
    </a:lt1>
    <a:dk2>
      <a:srgbClr val="5E5E8E"/>
    </a:dk2>
    <a:lt2>
      <a:srgbClr val="D1D1DF"/>
    </a:lt2>
    <a:accent1>
      <a:srgbClr val="CC66FF"/>
    </a:accent1>
    <a:accent2>
      <a:srgbClr val="6666FF"/>
    </a:accent2>
    <a:accent3>
      <a:srgbClr val="B6B6C6"/>
    </a:accent3>
    <a:accent4>
      <a:srgbClr val="DADADA"/>
    </a:accent4>
    <a:accent5>
      <a:srgbClr val="E2B8FF"/>
    </a:accent5>
    <a:accent6>
      <a:srgbClr val="5C5CE7"/>
    </a:accent6>
    <a:hlink>
      <a:srgbClr val="FFCC99"/>
    </a:hlink>
    <a:folHlink>
      <a:srgbClr val="CCCCFF"/>
    </a:folHlink>
  </a:clrScheme>
</a:themeOverride>
</file>

<file path=ppt/theme/themeOverride21.xml><?xml version="1.0" encoding="utf-8"?>
<a:themeOverride xmlns:a="http://schemas.openxmlformats.org/drawingml/2006/main">
  <a:clrScheme name="Slit 1">
    <a:dk1>
      <a:srgbClr val="8C0000"/>
    </a:dk1>
    <a:lt1>
      <a:srgbClr val="FFFFFF"/>
    </a:lt1>
    <a:dk2>
      <a:srgbClr val="720000"/>
    </a:dk2>
    <a:lt2>
      <a:srgbClr val="FFFFCC"/>
    </a:lt2>
    <a:accent1>
      <a:srgbClr val="FF3300"/>
    </a:accent1>
    <a:accent2>
      <a:srgbClr val="BE7960"/>
    </a:accent2>
    <a:accent3>
      <a:srgbClr val="BCAAAA"/>
    </a:accent3>
    <a:accent4>
      <a:srgbClr val="DADADA"/>
    </a:accent4>
    <a:accent5>
      <a:srgbClr val="FFADAA"/>
    </a:accent5>
    <a:accent6>
      <a:srgbClr val="AC6D56"/>
    </a:accent6>
    <a:hlink>
      <a:srgbClr val="FFCC66"/>
    </a:hlink>
    <a:folHlink>
      <a:srgbClr val="FF9900"/>
    </a:folHlink>
  </a:clrScheme>
</a:themeOverride>
</file>

<file path=ppt/theme/themeOverride22.xml><?xml version="1.0" encoding="utf-8"?>
<a:themeOverride xmlns:a="http://schemas.openxmlformats.org/drawingml/2006/main">
  <a:clrScheme name="Slit 1">
    <a:dk1>
      <a:srgbClr val="8C0000"/>
    </a:dk1>
    <a:lt1>
      <a:srgbClr val="FFFFFF"/>
    </a:lt1>
    <a:dk2>
      <a:srgbClr val="720000"/>
    </a:dk2>
    <a:lt2>
      <a:srgbClr val="FFFFCC"/>
    </a:lt2>
    <a:accent1>
      <a:srgbClr val="FF3300"/>
    </a:accent1>
    <a:accent2>
      <a:srgbClr val="BE7960"/>
    </a:accent2>
    <a:accent3>
      <a:srgbClr val="BCAAAA"/>
    </a:accent3>
    <a:accent4>
      <a:srgbClr val="DADADA"/>
    </a:accent4>
    <a:accent5>
      <a:srgbClr val="FFADAA"/>
    </a:accent5>
    <a:accent6>
      <a:srgbClr val="AC6D56"/>
    </a:accent6>
    <a:hlink>
      <a:srgbClr val="FFCC66"/>
    </a:hlink>
    <a:folHlink>
      <a:srgbClr val="FF9900"/>
    </a:folHlink>
  </a:clrScheme>
</a:themeOverride>
</file>

<file path=ppt/theme/themeOverride23.xml><?xml version="1.0" encoding="utf-8"?>
<a:themeOverride xmlns:a="http://schemas.openxmlformats.org/drawingml/2006/main">
  <a:clrScheme name="Slit 1">
    <a:dk1>
      <a:srgbClr val="8C0000"/>
    </a:dk1>
    <a:lt1>
      <a:srgbClr val="FFFFFF"/>
    </a:lt1>
    <a:dk2>
      <a:srgbClr val="720000"/>
    </a:dk2>
    <a:lt2>
      <a:srgbClr val="FFFFCC"/>
    </a:lt2>
    <a:accent1>
      <a:srgbClr val="FF3300"/>
    </a:accent1>
    <a:accent2>
      <a:srgbClr val="BE7960"/>
    </a:accent2>
    <a:accent3>
      <a:srgbClr val="BCAAAA"/>
    </a:accent3>
    <a:accent4>
      <a:srgbClr val="DADADA"/>
    </a:accent4>
    <a:accent5>
      <a:srgbClr val="FFADAA"/>
    </a:accent5>
    <a:accent6>
      <a:srgbClr val="AC6D56"/>
    </a:accent6>
    <a:hlink>
      <a:srgbClr val="FFCC66"/>
    </a:hlink>
    <a:folHlink>
      <a:srgbClr val="FF9900"/>
    </a:folHlink>
  </a:clrScheme>
</a:themeOverride>
</file>

<file path=ppt/theme/themeOverride24.xml><?xml version="1.0" encoding="utf-8"?>
<a:themeOverride xmlns:a="http://schemas.openxmlformats.org/drawingml/2006/main">
  <a:clrScheme name="Slit 1">
    <a:dk1>
      <a:srgbClr val="8C0000"/>
    </a:dk1>
    <a:lt1>
      <a:srgbClr val="FFFFFF"/>
    </a:lt1>
    <a:dk2>
      <a:srgbClr val="720000"/>
    </a:dk2>
    <a:lt2>
      <a:srgbClr val="FFFFCC"/>
    </a:lt2>
    <a:accent1>
      <a:srgbClr val="FF3300"/>
    </a:accent1>
    <a:accent2>
      <a:srgbClr val="BE7960"/>
    </a:accent2>
    <a:accent3>
      <a:srgbClr val="BCAAAA"/>
    </a:accent3>
    <a:accent4>
      <a:srgbClr val="DADADA"/>
    </a:accent4>
    <a:accent5>
      <a:srgbClr val="FFADAA"/>
    </a:accent5>
    <a:accent6>
      <a:srgbClr val="AC6D56"/>
    </a:accent6>
    <a:hlink>
      <a:srgbClr val="FFCC66"/>
    </a:hlink>
    <a:folHlink>
      <a:srgbClr val="FF9900"/>
    </a:folHlink>
  </a:clrScheme>
</a:themeOverride>
</file>

<file path=ppt/theme/themeOverride25.xml><?xml version="1.0" encoding="utf-8"?>
<a:themeOverride xmlns:a="http://schemas.openxmlformats.org/drawingml/2006/main">
  <a:clrScheme name="Slit 1">
    <a:dk1>
      <a:srgbClr val="8C0000"/>
    </a:dk1>
    <a:lt1>
      <a:srgbClr val="FFFFFF"/>
    </a:lt1>
    <a:dk2>
      <a:srgbClr val="720000"/>
    </a:dk2>
    <a:lt2>
      <a:srgbClr val="FFFFCC"/>
    </a:lt2>
    <a:accent1>
      <a:srgbClr val="FF3300"/>
    </a:accent1>
    <a:accent2>
      <a:srgbClr val="BE7960"/>
    </a:accent2>
    <a:accent3>
      <a:srgbClr val="BCAAAA"/>
    </a:accent3>
    <a:accent4>
      <a:srgbClr val="DADADA"/>
    </a:accent4>
    <a:accent5>
      <a:srgbClr val="FFADAA"/>
    </a:accent5>
    <a:accent6>
      <a:srgbClr val="AC6D56"/>
    </a:accent6>
    <a:hlink>
      <a:srgbClr val="FFCC66"/>
    </a:hlink>
    <a:folHlink>
      <a:srgbClr val="FF9900"/>
    </a:folHlink>
  </a:clrScheme>
</a:themeOverride>
</file>

<file path=ppt/theme/themeOverride26.xml><?xml version="1.0" encoding="utf-8"?>
<a:themeOverride xmlns:a="http://schemas.openxmlformats.org/drawingml/2006/main">
  <a:clrScheme name="Slit 4">
    <a:dk1>
      <a:srgbClr val="3A7400"/>
    </a:dk1>
    <a:lt1>
      <a:srgbClr val="FFFFFF"/>
    </a:lt1>
    <a:dk2>
      <a:srgbClr val="2E5C00"/>
    </a:dk2>
    <a:lt2>
      <a:srgbClr val="FFFFFF"/>
    </a:lt2>
    <a:accent1>
      <a:srgbClr val="79CA02"/>
    </a:accent1>
    <a:accent2>
      <a:srgbClr val="008080"/>
    </a:accent2>
    <a:accent3>
      <a:srgbClr val="ADB5AA"/>
    </a:accent3>
    <a:accent4>
      <a:srgbClr val="DADADA"/>
    </a:accent4>
    <a:accent5>
      <a:srgbClr val="BEE1AA"/>
    </a:accent5>
    <a:accent6>
      <a:srgbClr val="007373"/>
    </a:accent6>
    <a:hlink>
      <a:srgbClr val="A8DE0E"/>
    </a:hlink>
    <a:folHlink>
      <a:srgbClr val="00CC6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Slit</Template>
  <TotalTime>8669</TotalTime>
  <Words>592</Words>
  <Application>Microsoft Office PowerPoint</Application>
  <PresentationFormat>On-screen Show (4:3)</PresentationFormat>
  <Paragraphs>111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Slit</vt:lpstr>
      <vt:lpstr>Jeopardy</vt:lpstr>
      <vt:lpstr>1 - $100</vt:lpstr>
      <vt:lpstr>1 - $200</vt:lpstr>
      <vt:lpstr>1 - $300</vt:lpstr>
      <vt:lpstr>1 - $400</vt:lpstr>
      <vt:lpstr>1 - $500</vt:lpstr>
      <vt:lpstr>2 - $100</vt:lpstr>
      <vt:lpstr>2 - $200</vt:lpstr>
      <vt:lpstr>2 - $300</vt:lpstr>
      <vt:lpstr>2 - $400</vt:lpstr>
      <vt:lpstr>2 - $500</vt:lpstr>
      <vt:lpstr>3 - $100</vt:lpstr>
      <vt:lpstr>3 - $200</vt:lpstr>
      <vt:lpstr>3 - $300</vt:lpstr>
      <vt:lpstr>3 - $400</vt:lpstr>
      <vt:lpstr>3 - $500</vt:lpstr>
      <vt:lpstr>4 - $100</vt:lpstr>
      <vt:lpstr>4 - $200</vt:lpstr>
      <vt:lpstr>4 - $300</vt:lpstr>
      <vt:lpstr>4 - $400</vt:lpstr>
      <vt:lpstr>4 - $500</vt:lpstr>
      <vt:lpstr>5 - $100</vt:lpstr>
      <vt:lpstr>5 - $200</vt:lpstr>
      <vt:lpstr>5 - $300</vt:lpstr>
      <vt:lpstr>5 - $400</vt:lpstr>
      <vt:lpstr>5 - $500</vt:lpstr>
      <vt:lpstr>Final Jeopardy</vt:lpstr>
    </vt:vector>
  </TitlesOfParts>
  <Company>Adams 12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Jeopardy</dc:title>
  <dc:creator>Janet Walter</dc:creator>
  <cp:lastModifiedBy>Chelsea Bianco</cp:lastModifiedBy>
  <cp:revision>328</cp:revision>
  <dcterms:created xsi:type="dcterms:W3CDTF">2003-06-20T20:17:15Z</dcterms:created>
  <dcterms:modified xsi:type="dcterms:W3CDTF">2019-06-14T12:00:58Z</dcterms:modified>
</cp:coreProperties>
</file>