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A5248A4-DA22-4566-A1CB-E81E66D6D7B3}" type="datetimeFigureOut">
              <a:rPr lang="en-US" smtClean="0"/>
              <a:t>11/6/2011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E5200F0-B91E-4E85-B068-C58B6AC076EE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248A4-DA22-4566-A1CB-E81E66D6D7B3}" type="datetimeFigureOut">
              <a:rPr lang="en-US" smtClean="0"/>
              <a:t>11/6/2011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200F0-B91E-4E85-B068-C58B6AC076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248A4-DA22-4566-A1CB-E81E66D6D7B3}" type="datetimeFigureOut">
              <a:rPr lang="en-US" smtClean="0"/>
              <a:t>11/6/2011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200F0-B91E-4E85-B068-C58B6AC076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248A4-DA22-4566-A1CB-E81E66D6D7B3}" type="datetimeFigureOut">
              <a:rPr lang="en-US" smtClean="0"/>
              <a:t>11/6/2011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200F0-B91E-4E85-B068-C58B6AC076E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248A4-DA22-4566-A1CB-E81E66D6D7B3}" type="datetimeFigureOut">
              <a:rPr lang="en-US" smtClean="0"/>
              <a:t>11/6/2011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200F0-B91E-4E85-B068-C58B6AC076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248A4-DA22-4566-A1CB-E81E66D6D7B3}" type="datetimeFigureOut">
              <a:rPr lang="en-US" smtClean="0"/>
              <a:t>11/6/2011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200F0-B91E-4E85-B068-C58B6AC076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248A4-DA22-4566-A1CB-E81E66D6D7B3}" type="datetimeFigureOut">
              <a:rPr lang="en-US" smtClean="0"/>
              <a:t>11/6/2011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200F0-B91E-4E85-B068-C58B6AC076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248A4-DA22-4566-A1CB-E81E66D6D7B3}" type="datetimeFigureOut">
              <a:rPr lang="en-US" smtClean="0"/>
              <a:t>11/6/2011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200F0-B91E-4E85-B068-C58B6AC076EE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248A4-DA22-4566-A1CB-E81E66D6D7B3}" type="datetimeFigureOut">
              <a:rPr lang="en-US" smtClean="0"/>
              <a:t>11/6/2011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200F0-B91E-4E85-B068-C58B6AC076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248A4-DA22-4566-A1CB-E81E66D6D7B3}" type="datetimeFigureOut">
              <a:rPr lang="en-US" smtClean="0"/>
              <a:t>11/6/2011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200F0-B91E-4E85-B068-C58B6AC076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248A4-DA22-4566-A1CB-E81E66D6D7B3}" type="datetimeFigureOut">
              <a:rPr lang="en-US" smtClean="0"/>
              <a:t>11/6/2011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200F0-B91E-4E85-B068-C58B6AC076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A5248A4-DA22-4566-A1CB-E81E66D6D7B3}" type="datetimeFigureOut">
              <a:rPr lang="en-US" smtClean="0"/>
              <a:t>11/6/2011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E5200F0-B91E-4E85-B068-C58B6AC076E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highered.mcgraw-hill.com/sites/0072495855/student_view0/chapter2/animation__how_the_sodium_potassium_pump_works.html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4gLtk8Yc1Zc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Biology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8 Section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79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Ideas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determines the direction in which passive transport occurs?</a:t>
            </a:r>
          </a:p>
          <a:p>
            <a:r>
              <a:rPr lang="en-US" dirty="0" smtClean="0"/>
              <a:t>Why is osmosis important?</a:t>
            </a:r>
          </a:p>
          <a:p>
            <a:r>
              <a:rPr lang="en-US" dirty="0" smtClean="0"/>
              <a:t>How do substances move against their concentration gradients?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19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What’s the difference between active and passive transport?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active transport, the cell is required to use energy to move a substance.</a:t>
            </a:r>
          </a:p>
          <a:p>
            <a:r>
              <a:rPr lang="en-US" dirty="0" smtClean="0"/>
              <a:t>In passive transport, the cell does not use energy.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31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Passive Transport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a space is filled evenly, a state called equilibrium is reached.</a:t>
            </a:r>
          </a:p>
          <a:p>
            <a:r>
              <a:rPr lang="en-US" dirty="0" smtClean="0"/>
              <a:t>The amount of a particular substance in a given volume is called the </a:t>
            </a:r>
            <a:r>
              <a:rPr lang="en-US" i="1" dirty="0" smtClean="0"/>
              <a:t>concentration</a:t>
            </a:r>
            <a:r>
              <a:rPr lang="en-US" dirty="0" smtClean="0"/>
              <a:t> of the substance.</a:t>
            </a:r>
          </a:p>
          <a:p>
            <a:r>
              <a:rPr lang="en-US" dirty="0" smtClean="0"/>
              <a:t>When one area has a higher concentration than another area does, a </a:t>
            </a:r>
            <a:r>
              <a:rPr lang="en-US" i="1" dirty="0" smtClean="0"/>
              <a:t>concentration gradient</a:t>
            </a:r>
            <a:r>
              <a:rPr lang="en-US" dirty="0" smtClean="0"/>
              <a:t> exists.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39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Substances move from an area of higher concentration to an area of lower concentration.  </a:t>
            </a:r>
          </a:p>
          <a:p>
            <a:r>
              <a:rPr lang="en-US" dirty="0" smtClean="0"/>
              <a:t>This movement down the concentration gradient is called </a:t>
            </a:r>
            <a:r>
              <a:rPr lang="en-US" i="1" dirty="0" smtClean="0"/>
              <a:t>diffusion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Some substances enter and leave the cell by diffusion across the cell membrane.  </a:t>
            </a:r>
            <a:r>
              <a:rPr lang="en-US" b="1" dirty="0" smtClean="0"/>
              <a:t>In passive transport, substances cross the cell membrane down their concentration gradient.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88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Diffusion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Occurs when small, nonpolar molecules can pass directly through the lipid bilayer.</a:t>
            </a:r>
          </a:p>
          <a:p>
            <a:r>
              <a:rPr lang="en-US" dirty="0" smtClean="0"/>
              <a:t>Oxygen diffuses into the cell through the lipid bilayer.  The concentration of oxygen is higher outside the cell than it is inside.  Oxygen moves DOWN the concentration gradient.</a:t>
            </a:r>
          </a:p>
          <a:p>
            <a:r>
              <a:rPr lang="en-US" dirty="0" smtClean="0"/>
              <a:t>Carbon dioxide is often higher inside the cell than it is outside.  So carbon dioxide diffuses out of the cell.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3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Facilitated Diffusion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ions and polar molecules do not diffuse easily through the nonpolar lipid bilayer.  </a:t>
            </a:r>
          </a:p>
          <a:p>
            <a:r>
              <a:rPr lang="en-US" dirty="0" smtClean="0"/>
              <a:t>During facilitated diffusion, transport proteins help these substances diffuse through the cell membrane.</a:t>
            </a:r>
          </a:p>
          <a:p>
            <a:r>
              <a:rPr lang="en-US" dirty="0" smtClean="0"/>
              <a:t>Two types of transport proteins are channel proteins and carrier proteins.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528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Channel Proteins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Ions, sugars, and amino acids can diffuse through the cell membrane through channel proteins.</a:t>
            </a:r>
          </a:p>
          <a:p>
            <a:r>
              <a:rPr lang="en-US" dirty="0" smtClean="0"/>
              <a:t>They serve are tunnels through the lipid bilayer.</a:t>
            </a:r>
          </a:p>
          <a:p>
            <a:r>
              <a:rPr lang="en-US" dirty="0" smtClean="0"/>
              <a:t>Each channel allows for the diffusion of specific substances that have the right size and charge.  Example: only sodium ions can pass through the sodium ion channel.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22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Carrier Proteins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Carrier proteins transport substances that fit within their binding site.</a:t>
            </a:r>
          </a:p>
          <a:p>
            <a:r>
              <a:rPr lang="en-US" dirty="0" smtClean="0"/>
              <a:t>A carrier protein binds to a specific substance on one side of the cell membrane.</a:t>
            </a:r>
          </a:p>
          <a:p>
            <a:r>
              <a:rPr lang="en-US" dirty="0" smtClean="0"/>
              <a:t>This binding causes the protein to change shape.</a:t>
            </a:r>
          </a:p>
          <a:p>
            <a:r>
              <a:rPr lang="en-US" dirty="0" smtClean="0"/>
              <a:t>As the protein’s shape changes, the substance is moved across the membrane and is released on the other side.</a:t>
            </a:r>
          </a:p>
        </p:txBody>
      </p:sp>
    </p:spTree>
    <p:extLst>
      <p:ext uri="{BB962C8B-B14F-4D97-AF65-F5344CB8AC3E}">
        <p14:creationId xmlns:p14="http://schemas.microsoft.com/office/powerpoint/2010/main" val="2097148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Osmosis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Water can diffuse across a selectively permeable membrane in a process called </a:t>
            </a:r>
            <a:r>
              <a:rPr lang="en-US" i="1" dirty="0" smtClean="0"/>
              <a:t>osmosis</a:t>
            </a:r>
            <a:r>
              <a:rPr lang="en-US" dirty="0" smtClean="0"/>
              <a:t>.  </a:t>
            </a:r>
          </a:p>
          <a:p>
            <a:r>
              <a:rPr lang="en-US" dirty="0" smtClean="0"/>
              <a:t>It’s a type of passive transport.</a:t>
            </a:r>
          </a:p>
          <a:p>
            <a:r>
              <a:rPr lang="en-US" dirty="0" smtClean="0"/>
              <a:t>Allows cells to maintain water balance as their environment changes.</a:t>
            </a:r>
          </a:p>
          <a:p>
            <a:r>
              <a:rPr lang="en-US" dirty="0" smtClean="0"/>
              <a:t>Polar water molecules do not diffuse directly through the bilayer.  The cell membrane contains channel proteins that only water molecules can pass through.  It is a form of facilitated diffusion.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02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Predicting Water Movement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i="1" dirty="0" smtClean="0"/>
              <a:t>Water moves out</a:t>
            </a:r>
            <a:r>
              <a:rPr lang="en-US" dirty="0" smtClean="0"/>
              <a:t>: if the solution is </a:t>
            </a:r>
            <a:r>
              <a:rPr lang="en-US" b="1" dirty="0" smtClean="0"/>
              <a:t>hypertonic</a:t>
            </a:r>
            <a:r>
              <a:rPr lang="en-US" dirty="0" smtClean="0"/>
              <a:t>, water moves out of the cell.  The cell loses water and shrinks.</a:t>
            </a:r>
          </a:p>
          <a:p>
            <a:r>
              <a:rPr lang="en-US" i="1" dirty="0" smtClean="0"/>
              <a:t>Water moves in</a:t>
            </a:r>
            <a:r>
              <a:rPr lang="en-US" dirty="0" smtClean="0"/>
              <a:t>: if the solution is </a:t>
            </a:r>
            <a:r>
              <a:rPr lang="en-US" b="1" dirty="0" smtClean="0"/>
              <a:t>hypotonic</a:t>
            </a:r>
            <a:r>
              <a:rPr lang="en-US" dirty="0" smtClean="0"/>
              <a:t>, water moves into the cell.  The cell gains water and expands in size.</a:t>
            </a:r>
          </a:p>
          <a:p>
            <a:r>
              <a:rPr lang="en-US" i="1" dirty="0" smtClean="0"/>
              <a:t>No net change in water movement</a:t>
            </a:r>
            <a:r>
              <a:rPr lang="en-US" dirty="0" smtClean="0"/>
              <a:t>: if the solution is </a:t>
            </a:r>
            <a:r>
              <a:rPr lang="en-US" b="1" dirty="0" smtClean="0"/>
              <a:t>isotonic</a:t>
            </a:r>
            <a:r>
              <a:rPr lang="en-US" dirty="0" smtClean="0"/>
              <a:t>, water diffuses into and out of the cell at equal rates.  The cell stays the same size.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269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Osmosis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00200"/>
            <a:ext cx="6995214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741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Effects of Osmosis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If left unchecked, the swelling caused by a hypotonic solution could cause a cell to burst.</a:t>
            </a:r>
          </a:p>
          <a:p>
            <a:r>
              <a:rPr lang="en-US" dirty="0" smtClean="0"/>
              <a:t>Rigid cell walls of plants and fungi prevent the cells from expanding too much.  Many plants are healthiest in a hypotonic state.</a:t>
            </a:r>
          </a:p>
          <a:p>
            <a:r>
              <a:rPr lang="en-US" dirty="0" smtClean="0"/>
              <a:t>Some unicellular eukaryotes have contractile vacuoles, which collect excess water inside the cell land force the water out of the cell.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799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Animal cells have neither cell walls nor contractile vacuoles.  </a:t>
            </a:r>
          </a:p>
          <a:p>
            <a:r>
              <a:rPr lang="en-US" dirty="0" smtClean="0"/>
              <a:t>But most animal cells can avoid swelling caused by osmosis by actively removing solutes from the cytoplasm.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71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Active Transport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Sometimes cells must transport substances against their concentration gradients.  This is called active transport because the cells must use energy to move these substances.</a:t>
            </a:r>
          </a:p>
          <a:p>
            <a:r>
              <a:rPr lang="en-US" dirty="0" smtClean="0"/>
              <a:t>The energy needed for active transport is supplied by ATP.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1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Pumps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active transport processes use carrier proteins to move substances.  The carrier proteins require energy to “pump” substances against their concentration gradient.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7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Sodium-potassium pump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http://highered.mcgraw-hill.com/sites/0072495855/student_view0/chapter2/animation__how_the_sodium_potassium_pump_works.html</a:t>
            </a:r>
            <a:endParaRPr lang="en-US" dirty="0" smtClean="0"/>
          </a:p>
          <a:p>
            <a:r>
              <a:rPr lang="en-US" dirty="0" smtClean="0"/>
              <a:t>Page 182 diagram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40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Endocytosis &amp; Exocytosis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substances are too large to be transported by carrier proteins.  Instead, they move across the cell membrane in vesicles.</a:t>
            </a:r>
          </a:p>
          <a:p>
            <a:r>
              <a:rPr lang="en-US" dirty="0" smtClean="0">
                <a:hlinkClick r:id="rId2"/>
              </a:rPr>
              <a:t>http://www.youtube.com/watch?v=4gLtk8Yc1Zc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44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57</TotalTime>
  <Words>753</Words>
  <Application>Microsoft Office PowerPoint</Application>
  <PresentationFormat>On-screen Show (4:3)</PresentationFormat>
  <Paragraphs>60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Austin</vt:lpstr>
      <vt:lpstr>Biology</vt:lpstr>
      <vt:lpstr>Key Ideas</vt:lpstr>
      <vt:lpstr>What’s the difference between active and passive transport?</vt:lpstr>
      <vt:lpstr>Passive Transport</vt:lpstr>
      <vt:lpstr>PowerPoint Presentation</vt:lpstr>
      <vt:lpstr>Simple Diffusion</vt:lpstr>
      <vt:lpstr>Facilitated Diffusion</vt:lpstr>
      <vt:lpstr>Channel Proteins</vt:lpstr>
      <vt:lpstr>Carrier Proteins</vt:lpstr>
      <vt:lpstr>Osmosis</vt:lpstr>
      <vt:lpstr>Predicting Water Movement</vt:lpstr>
      <vt:lpstr>Osmosis</vt:lpstr>
      <vt:lpstr>Effects of Osmosis</vt:lpstr>
      <vt:lpstr>PowerPoint Presentation</vt:lpstr>
      <vt:lpstr>Active Transport</vt:lpstr>
      <vt:lpstr>Pumps</vt:lpstr>
      <vt:lpstr>Sodium-potassium pump</vt:lpstr>
      <vt:lpstr>Endocytosis &amp; Exocytosis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Biology</dc:title>
  <dc:creator>Becky Dale</dc:creator>
  <cp:lastModifiedBy>Becky Dale</cp:lastModifiedBy>
  <cp:revision>7</cp:revision>
  <dcterms:created xsi:type="dcterms:W3CDTF">2011-11-06T23:46:45Z</dcterms:created>
  <dcterms:modified xsi:type="dcterms:W3CDTF">2011-11-07T00:44:25Z</dcterms:modified>
</cp:coreProperties>
</file>