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14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"/>
          <p:cNvGrpSpPr/>
          <p:nvPr/>
        </p:nvGrpSpPr>
        <p:grpSpPr>
          <a:xfrm>
            <a:off x="0" y="3268345"/>
            <a:ext cx="9144000" cy="146304"/>
            <a:chOff x="0" y="3268345"/>
            <a:chExt cx="9144000" cy="14630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52600"/>
            <a:ext cx="7924800" cy="1470025"/>
          </a:xfrm>
          <a:prstGeom prst="rect">
            <a:avLst/>
          </a:prstGeom>
        </p:spPr>
        <p:txBody>
          <a:bodyPr anchor="b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2433-7D49-4E7D-88C0-AF55058F1BB0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61483-1E97-4F2D-8580-B5BE7981B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9616"/>
            <a:ext cx="8229600" cy="462654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2433-7D49-4E7D-88C0-AF55058F1BB0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61483-1E97-4F2D-8580-B5BE7981B09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3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5" name="Rectangle 14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512" y="4406900"/>
            <a:ext cx="78272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2667000"/>
            <a:ext cx="78272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2433-7D49-4E7D-88C0-AF55058F1BB0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61483-1E97-4F2D-8580-B5BE7981B09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12"/>
          <p:cNvGrpSpPr/>
          <p:nvPr/>
        </p:nvGrpSpPr>
        <p:grpSpPr>
          <a:xfrm flipH="1">
            <a:off x="0" y="4228465"/>
            <a:ext cx="9144000" cy="146304"/>
            <a:chOff x="0" y="3268345"/>
            <a:chExt cx="9144000" cy="146304"/>
          </a:xfrm>
        </p:grpSpPr>
        <p:sp>
          <p:nvSpPr>
            <p:cNvPr id="14" name="Rectangle 13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2433-7D49-4E7D-88C0-AF55058F1BB0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61483-1E97-4F2D-8580-B5BE7981B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14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6" name="Rectangle 15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971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971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2433-7D49-4E7D-88C0-AF55058F1BB0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61483-1E97-4F2D-8580-B5BE7981B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2433-7D49-4E7D-88C0-AF55058F1BB0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61483-1E97-4F2D-8580-B5BE7981B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12"/>
          <p:cNvGrpSpPr/>
          <p:nvPr/>
        </p:nvGrpSpPr>
        <p:grpSpPr>
          <a:xfrm flipH="1">
            <a:off x="0" y="1371600"/>
            <a:ext cx="9144000" cy="73152"/>
            <a:chOff x="0" y="3268345"/>
            <a:chExt cx="9144000" cy="146304"/>
          </a:xfrm>
        </p:grpSpPr>
        <p:sp>
          <p:nvSpPr>
            <p:cNvPr id="14" name="Rectangle 13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2433-7D49-4E7D-88C0-AF55058F1BB0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61483-1E97-4F2D-8580-B5BE7981B09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10"/>
          <p:cNvGrpSpPr/>
          <p:nvPr/>
        </p:nvGrpSpPr>
        <p:grpSpPr>
          <a:xfrm>
            <a:off x="-9144" y="-18288"/>
            <a:ext cx="9144000" cy="146304"/>
            <a:chOff x="0" y="3268345"/>
            <a:chExt cx="9144000" cy="146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5495544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6592824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7690104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7937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5111750" cy="4754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371600"/>
            <a:ext cx="3008313" cy="47545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2433-7D49-4E7D-88C0-AF55058F1BB0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61483-1E97-4F2D-8580-B5BE7981B09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13"/>
          <p:cNvGrpSpPr/>
          <p:nvPr/>
        </p:nvGrpSpPr>
        <p:grpSpPr>
          <a:xfrm flipH="1">
            <a:off x="0" y="1143000"/>
            <a:ext cx="9144000" cy="73152"/>
            <a:chOff x="0" y="3268345"/>
            <a:chExt cx="9144000" cy="146304"/>
          </a:xfrm>
        </p:grpSpPr>
        <p:sp>
          <p:nvSpPr>
            <p:cNvPr id="15" name="Rectangle 14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1801368" y="685800"/>
            <a:ext cx="5495544" cy="3886200"/>
          </a:xfrm>
          <a:solidFill>
            <a:schemeClr val="accent1"/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contrasting" dir="t"/>
          </a:scene3d>
          <a:sp3d contourW="12700" prstMaterial="softEdge">
            <a:bevelT prst="cross"/>
            <a:contourClr>
              <a:srgbClr val="FFFFFF"/>
            </a:contourClr>
          </a:sp3d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2433-7D49-4E7D-88C0-AF55058F1BB0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61483-1E97-4F2D-8580-B5BE7981B09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15"/>
          <p:cNvGrpSpPr/>
          <p:nvPr/>
        </p:nvGrpSpPr>
        <p:grpSpPr>
          <a:xfrm>
            <a:off x="-9144" y="-18288"/>
            <a:ext cx="9144000" cy="146304"/>
            <a:chOff x="0" y="3268345"/>
            <a:chExt cx="9144000" cy="14630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5495544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6592824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7690104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2433-7D49-4E7D-88C0-AF55058F1BB0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61483-1E97-4F2D-8580-B5BE7981B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7"/>
          <p:cNvGrpSpPr/>
          <p:nvPr/>
        </p:nvGrpSpPr>
        <p:grpSpPr>
          <a:xfrm flipH="1">
            <a:off x="0" y="1371600"/>
            <a:ext cx="9144000" cy="73152"/>
            <a:chOff x="0" y="3268345"/>
            <a:chExt cx="9144000" cy="146304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18288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172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39712" y="6356350"/>
            <a:ext cx="1868424" cy="365125"/>
          </a:xfrm>
        </p:spPr>
        <p:txBody>
          <a:bodyPr/>
          <a:lstStyle/>
          <a:p>
            <a:fld id="{CB112433-7D49-4E7D-88C0-AF55058F1BB0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61483-1E97-4F2D-8580-B5BE7981B09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 rot="5400000" flipH="1">
            <a:off x="3332988" y="3384804"/>
            <a:ext cx="6867144" cy="73152"/>
            <a:chOff x="0" y="3268345"/>
            <a:chExt cx="9144000" cy="146304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26" y="0"/>
            <a:ext cx="9144000" cy="6286520"/>
          </a:xfrm>
          <a:prstGeom prst="rect">
            <a:avLst/>
          </a:prstGeom>
          <a:gradFill flip="none" rotWithShape="1">
            <a:gsLst>
              <a:gs pos="1000">
                <a:schemeClr val="bg2">
                  <a:alpha val="0"/>
                </a:schemeClr>
              </a:gs>
              <a:gs pos="100000">
                <a:schemeClr val="bg1">
                  <a:alpha val="92000"/>
                </a:schemeClr>
              </a:gs>
            </a:gsLst>
            <a:lin ang="16200000" scaled="1"/>
            <a:tileRect/>
          </a:gradFill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7453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ysClr val="windowText" lastClr="000000"/>
                </a:solidFill>
              </a:defRPr>
            </a:lvl1pPr>
          </a:lstStyle>
          <a:p>
            <a:fld id="{CB112433-7D49-4E7D-88C0-AF55058F1BB0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ysClr val="windowText" lastClr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0248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ysClr val="windowText" lastClr="000000"/>
                </a:solidFill>
              </a:defRPr>
            </a:lvl1pPr>
          </a:lstStyle>
          <a:p>
            <a:fld id="{C8761483-1E97-4F2D-8580-B5BE7981B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ln>
            <a:noFill/>
          </a:ln>
          <a:solidFill>
            <a:srgbClr val="FFFFFF"/>
          </a:solidFill>
          <a:effectLst>
            <a:glow rad="101600">
              <a:schemeClr val="tx2"/>
            </a:glo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Wingdings 2" pitchFamily="18" charset="2"/>
        <a:buChar char="¥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4"/>
        </a:buClr>
        <a:buSzPct val="60000"/>
        <a:buFont typeface="Wingdings 2" pitchFamily="18" charset="2"/>
        <a:buChar char="¥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5"/>
        </a:buClr>
        <a:buSzPct val="57000"/>
        <a:buFont typeface="Wingdings 2" pitchFamily="18" charset="2"/>
        <a:buChar char="¥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6"/>
        </a:buClr>
        <a:buSzPct val="55000"/>
        <a:buFont typeface="Wingdings 2" pitchFamily="18" charset="2"/>
        <a:buChar char="¥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2"/>
        </a:buClr>
        <a:buSzPct val="50000"/>
        <a:buFont typeface="Wingdings 2" pitchFamily="18" charset="2"/>
        <a:buChar char="¥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Biology 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19-2</a:t>
            </a:r>
          </a:p>
          <a:p>
            <a:r>
              <a:rPr lang="en-US" dirty="0" smtClean="0"/>
              <a:t>p546-552</a:t>
            </a:r>
          </a:p>
          <a:p>
            <a:r>
              <a:rPr lang="en-US" dirty="0" smtClean="0"/>
              <a:t>“Patterns and Processes of Evolution”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able to identify processes that influence whether species and </a:t>
            </a:r>
            <a:r>
              <a:rPr lang="en-US" dirty="0" err="1" smtClean="0"/>
              <a:t>clades</a:t>
            </a:r>
            <a:r>
              <a:rPr lang="en-US" dirty="0" smtClean="0"/>
              <a:t> survive or become extinct.</a:t>
            </a:r>
          </a:p>
          <a:p>
            <a:r>
              <a:rPr lang="en-US" dirty="0" smtClean="0"/>
              <a:t>Describe what </a:t>
            </a:r>
            <a:r>
              <a:rPr lang="en-US" b="1" u="sng" dirty="0" smtClean="0"/>
              <a:t>gradualism</a:t>
            </a:r>
            <a:r>
              <a:rPr lang="en-US" dirty="0" smtClean="0"/>
              <a:t> and </a:t>
            </a:r>
            <a:r>
              <a:rPr lang="en-US" b="1" u="sng" dirty="0" smtClean="0"/>
              <a:t>punctuated equilibrium</a:t>
            </a:r>
            <a:r>
              <a:rPr lang="en-US" dirty="0" smtClean="0"/>
              <a:t> mean.</a:t>
            </a:r>
          </a:p>
          <a:p>
            <a:r>
              <a:rPr lang="en-US" dirty="0" smtClean="0"/>
              <a:t>Give examples of </a:t>
            </a:r>
            <a:r>
              <a:rPr lang="en-US" b="1" u="sng" dirty="0" smtClean="0"/>
              <a:t>adaptive radiation, convergent evolution, and </a:t>
            </a:r>
            <a:r>
              <a:rPr lang="en-US" b="1" u="sng" dirty="0" err="1" smtClean="0"/>
              <a:t>coevolution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err="1" smtClean="0"/>
              <a:t>macroevolutionary</a:t>
            </a:r>
            <a:r>
              <a:rPr lang="en-US" b="1" u="sng" dirty="0" smtClean="0"/>
              <a:t> patterns</a:t>
            </a:r>
            <a:r>
              <a:rPr lang="en-US" dirty="0" smtClean="0"/>
              <a:t>:  </a:t>
            </a:r>
            <a:r>
              <a:rPr lang="en-US" i="1" dirty="0" smtClean="0"/>
              <a:t>transformations in anatomy, phylogeny, ecology and behavior that take place in </a:t>
            </a:r>
            <a:r>
              <a:rPr lang="en-US" i="1" dirty="0" err="1" smtClean="0"/>
              <a:t>clades</a:t>
            </a:r>
            <a:r>
              <a:rPr lang="en-US" i="1" dirty="0" smtClean="0"/>
              <a:t> larger than a single species</a:t>
            </a:r>
          </a:p>
          <a:p>
            <a:r>
              <a:rPr lang="en-US" dirty="0" smtClean="0"/>
              <a:t>includes speciation, and extinction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Speciation and Extinction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Fossil evidence is used to classify organisms into </a:t>
            </a:r>
            <a:r>
              <a:rPr lang="en-US" dirty="0" err="1" smtClean="0"/>
              <a:t>clades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err="1" smtClean="0"/>
              <a:t>cladogram</a:t>
            </a:r>
            <a:r>
              <a:rPr lang="en-US" dirty="0" smtClean="0"/>
              <a:t> does NOT imply that one species was a direct ancestor to another</a:t>
            </a:r>
          </a:p>
          <a:p>
            <a:r>
              <a:rPr lang="en-US" dirty="0" smtClean="0"/>
              <a:t>It instead shows how species branch off from common ancestors</a:t>
            </a:r>
            <a:endParaRPr lang="en-US" dirty="0"/>
          </a:p>
        </p:txBody>
      </p:sp>
      <p:pic>
        <p:nvPicPr>
          <p:cNvPr id="5" name="Content Placeholder 4" descr="bird cladogram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1981200"/>
            <a:ext cx="4366126" cy="3505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Macroevolution and </a:t>
            </a:r>
            <a:r>
              <a:rPr lang="en-US" dirty="0" err="1" smtClean="0"/>
              <a:t>Cladistics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Clades</a:t>
            </a:r>
            <a:r>
              <a:rPr lang="en-US" dirty="0" smtClean="0"/>
              <a:t> produce new species under pressure from their environments</a:t>
            </a:r>
          </a:p>
          <a:p>
            <a:r>
              <a:rPr lang="en-US" dirty="0" smtClean="0"/>
              <a:t>Other species in the </a:t>
            </a:r>
            <a:r>
              <a:rPr lang="en-US" dirty="0" err="1" smtClean="0"/>
              <a:t>clade</a:t>
            </a:r>
            <a:r>
              <a:rPr lang="en-US" dirty="0" smtClean="0"/>
              <a:t> go extinct as a result of this pressure</a:t>
            </a:r>
          </a:p>
          <a:p>
            <a:r>
              <a:rPr lang="en-US" dirty="0" smtClean="0"/>
              <a:t>If the rate of speciation is greater than the rate of extinction, then the </a:t>
            </a:r>
            <a:r>
              <a:rPr lang="en-US" dirty="0" err="1" smtClean="0"/>
              <a:t>clade</a:t>
            </a:r>
            <a:r>
              <a:rPr lang="en-US" dirty="0" smtClean="0"/>
              <a:t> survives.</a:t>
            </a:r>
          </a:p>
          <a:p>
            <a:r>
              <a:rPr lang="en-US" dirty="0" smtClean="0"/>
              <a:t>Conversely, if the rate of extinction is greater than the rate of speciation, the </a:t>
            </a:r>
            <a:r>
              <a:rPr lang="en-US" dirty="0" err="1" smtClean="0"/>
              <a:t>clade</a:t>
            </a:r>
            <a:r>
              <a:rPr lang="en-US" dirty="0" smtClean="0"/>
              <a:t> will eventually go extinct.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Adaptation and Extinction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Species are going extinct all the time as they struggle to survive</a:t>
            </a:r>
          </a:p>
          <a:p>
            <a:r>
              <a:rPr lang="en-US" dirty="0" smtClean="0"/>
              <a:t>This level of extinction is called “</a:t>
            </a:r>
            <a:r>
              <a:rPr lang="en-US" b="1" u="sng" dirty="0" smtClean="0"/>
              <a:t>background extinction”</a:t>
            </a:r>
            <a:endParaRPr lang="en-US" dirty="0" smtClean="0"/>
          </a:p>
          <a:p>
            <a:r>
              <a:rPr lang="en-US" dirty="0" smtClean="0"/>
              <a:t>Alternately, once in awhile drastic environmental changes cause MOST species to go extinct</a:t>
            </a:r>
          </a:p>
          <a:p>
            <a:pPr lvl="1"/>
            <a:r>
              <a:rPr lang="en-US" dirty="0" smtClean="0"/>
              <a:t>called a </a:t>
            </a:r>
            <a:r>
              <a:rPr lang="en-US" b="1" u="sng" dirty="0" smtClean="0"/>
              <a:t>mass extinction</a:t>
            </a:r>
            <a:r>
              <a:rPr lang="en-US" dirty="0" smtClean="0"/>
              <a:t> event</a:t>
            </a:r>
          </a:p>
          <a:p>
            <a:pPr lvl="1"/>
            <a:r>
              <a:rPr lang="en-US" dirty="0" smtClean="0"/>
              <a:t>mass extinctions are usually caused when multiple environmental changes hit at once</a:t>
            </a:r>
          </a:p>
          <a:p>
            <a:pPr lvl="1"/>
            <a:r>
              <a:rPr lang="en-US" dirty="0" smtClean="0"/>
              <a:t>occasionally, a single event can cause a mass extinction (ex:  asteroids and dinosaurs)</a:t>
            </a:r>
          </a:p>
          <a:p>
            <a:pPr lvl="1"/>
            <a:r>
              <a:rPr lang="en-US" dirty="0" smtClean="0"/>
              <a:t>While tragic, organisms that survive the mass extinction now have a golden opportunity to branch out quickly!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Patterns of Extinction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Two main patterns</a:t>
            </a:r>
          </a:p>
          <a:p>
            <a:pPr lvl="1"/>
            <a:r>
              <a:rPr lang="en-US" b="1" u="sng" dirty="0" smtClean="0"/>
              <a:t>gradualism</a:t>
            </a:r>
            <a:r>
              <a:rPr lang="en-US" dirty="0" smtClean="0"/>
              <a:t>:  slow, steady rate of change</a:t>
            </a:r>
          </a:p>
          <a:p>
            <a:pPr lvl="2"/>
            <a:r>
              <a:rPr lang="en-US" dirty="0" smtClean="0"/>
              <a:t>how Darwin thought organisms evolved, which is correct for some species!</a:t>
            </a:r>
          </a:p>
          <a:p>
            <a:pPr lvl="1"/>
            <a:r>
              <a:rPr lang="en-US" b="1" u="sng" dirty="0" smtClean="0"/>
              <a:t>punctuated equilibrium</a:t>
            </a:r>
            <a:r>
              <a:rPr lang="en-US" dirty="0" smtClean="0"/>
              <a:t>:  organisms don’t change hardly at all for a long time, and then quickly change over a brief period</a:t>
            </a:r>
          </a:p>
          <a:p>
            <a:pPr lvl="2"/>
            <a:r>
              <a:rPr lang="en-US" dirty="0" smtClean="0"/>
              <a:t>also is evidenced in the fossil record!</a:t>
            </a:r>
          </a:p>
        </p:txBody>
      </p:sp>
      <p:pic>
        <p:nvPicPr>
          <p:cNvPr id="5" name="Content Placeholder 4" descr="gradualism vs punctuated equilibrium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1981200"/>
            <a:ext cx="4288178" cy="331549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Rates of Evolution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situations where a species may evolve rapidly</a:t>
            </a:r>
          </a:p>
          <a:p>
            <a:pPr lvl="1"/>
            <a:r>
              <a:rPr lang="en-US" dirty="0" smtClean="0"/>
              <a:t>1)  if a population becomes isolated from the main population</a:t>
            </a:r>
          </a:p>
          <a:p>
            <a:pPr lvl="1"/>
            <a:r>
              <a:rPr lang="en-US" dirty="0" smtClean="0"/>
              <a:t>2)  if a population migrates to a new environment</a:t>
            </a:r>
          </a:p>
          <a:p>
            <a:pPr lvl="1"/>
            <a:r>
              <a:rPr lang="en-US" dirty="0" smtClean="0"/>
              <a:t>3)  survivors of a mass extinction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Rapid Evolution After Equilibrium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534400" cy="1828799"/>
          </a:xfrm>
        </p:spPr>
        <p:txBody>
          <a:bodyPr>
            <a:normAutofit fontScale="85000" lnSpcReduction="10000"/>
          </a:bodyPr>
          <a:lstStyle/>
          <a:p>
            <a:r>
              <a:rPr lang="en-US" b="1" u="sng" dirty="0" smtClean="0"/>
              <a:t>adaptive radiation</a:t>
            </a:r>
            <a:r>
              <a:rPr lang="en-US" dirty="0" smtClean="0"/>
              <a:t>:  </a:t>
            </a:r>
            <a:r>
              <a:rPr lang="en-US" i="1" dirty="0" smtClean="0"/>
              <a:t>where a species or group of species evolves into several different forms that live in different ways</a:t>
            </a:r>
          </a:p>
          <a:p>
            <a:r>
              <a:rPr lang="en-US" dirty="0" smtClean="0"/>
              <a:t>ex:  mammalian evolution after the extinction of the dinosaurs.</a:t>
            </a:r>
          </a:p>
          <a:p>
            <a:r>
              <a:rPr lang="en-US" dirty="0" smtClean="0"/>
              <a:t>ex 2:  </a:t>
            </a:r>
            <a:r>
              <a:rPr lang="en-US" dirty="0" err="1" smtClean="0"/>
              <a:t>Galapagoes</a:t>
            </a:r>
            <a:r>
              <a:rPr lang="en-US" dirty="0" smtClean="0"/>
              <a:t> finches</a:t>
            </a:r>
            <a:endParaRPr lang="en-US" dirty="0"/>
          </a:p>
        </p:txBody>
      </p:sp>
      <p:pic>
        <p:nvPicPr>
          <p:cNvPr id="5" name="Content Placeholder 4" descr="adaptive radiation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905000" y="3505200"/>
            <a:ext cx="5410200" cy="319344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Adaptive Radiation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038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b="1" u="sng" dirty="0" smtClean="0"/>
              <a:t>convergent evolution</a:t>
            </a:r>
            <a:r>
              <a:rPr lang="en-US" dirty="0" smtClean="0"/>
              <a:t>:  evolution of similar structures and characteristics in organisms that aren’t closely related</a:t>
            </a:r>
          </a:p>
          <a:p>
            <a:r>
              <a:rPr lang="en-US" dirty="0" smtClean="0"/>
              <a:t>occurs as natural selection favors similar solutions to the same problem!</a:t>
            </a:r>
          </a:p>
          <a:p>
            <a:r>
              <a:rPr lang="en-US" dirty="0" smtClean="0"/>
              <a:t>ex:  marsupial </a:t>
            </a:r>
            <a:r>
              <a:rPr lang="en-US" dirty="0" err="1" smtClean="0"/>
              <a:t>vs</a:t>
            </a:r>
            <a:r>
              <a:rPr lang="en-US" dirty="0" smtClean="0"/>
              <a:t> placental mammals</a:t>
            </a:r>
          </a:p>
          <a:p>
            <a:r>
              <a:rPr lang="en-US" dirty="0" smtClean="0"/>
              <a:t>ex 2:  shark, dolphin</a:t>
            </a:r>
            <a:endParaRPr lang="en-US" dirty="0"/>
          </a:p>
        </p:txBody>
      </p:sp>
      <p:pic>
        <p:nvPicPr>
          <p:cNvPr id="5" name="Content Placeholder 4" descr="convergent evolution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67200" y="1828800"/>
            <a:ext cx="4536495" cy="457330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Convergent Evolution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u="sng" dirty="0" err="1" smtClean="0"/>
              <a:t>coevolution</a:t>
            </a:r>
            <a:r>
              <a:rPr lang="en-US" dirty="0" smtClean="0"/>
              <a:t>:  the evolution of a species in response to another species</a:t>
            </a:r>
          </a:p>
          <a:p>
            <a:pPr lvl="1"/>
            <a:r>
              <a:rPr lang="en-US" dirty="0" smtClean="0"/>
              <a:t>ex:  bats/moths</a:t>
            </a:r>
          </a:p>
          <a:p>
            <a:pPr lvl="1"/>
            <a:r>
              <a:rPr lang="en-US" dirty="0" smtClean="0"/>
              <a:t>ex 2:  flowers/pollinators</a:t>
            </a:r>
            <a:endParaRPr lang="en-US" dirty="0"/>
          </a:p>
        </p:txBody>
      </p:sp>
      <p:pic>
        <p:nvPicPr>
          <p:cNvPr id="6" name="Content Placeholder 5" descr="orchid with wasp.bmp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64612" y="1600200"/>
            <a:ext cx="3605775" cy="4525963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Coevolution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untain">
  <a:themeElements>
    <a:clrScheme name="Mountain">
      <a:dk1>
        <a:srgbClr val="000000"/>
      </a:dk1>
      <a:lt1>
        <a:srgbClr val="FFFFFF"/>
      </a:lt1>
      <a:dk2>
        <a:srgbClr val="0536B3"/>
      </a:dk2>
      <a:lt2>
        <a:srgbClr val="7CB7F8"/>
      </a:lt2>
      <a:accent1>
        <a:srgbClr val="3F9EE4"/>
      </a:accent1>
      <a:accent2>
        <a:srgbClr val="77B559"/>
      </a:accent2>
      <a:accent3>
        <a:srgbClr val="E4A81B"/>
      </a:accent3>
      <a:accent4>
        <a:srgbClr val="108BB4"/>
      </a:accent4>
      <a:accent5>
        <a:srgbClr val="DA7328"/>
      </a:accent5>
      <a:accent6>
        <a:srgbClr val="AE589F"/>
      </a:accent6>
      <a:hlink>
        <a:srgbClr val="460245"/>
      </a:hlink>
      <a:folHlink>
        <a:srgbClr val="AC17D6"/>
      </a:folHlink>
    </a:clrScheme>
    <a:fontScheme name="Mountain">
      <a:majorFont>
        <a:latin typeface="Gill Sans MT"/>
        <a:ea typeface=""/>
        <a:cs typeface=""/>
        <a:font script="Cyrl" typeface="Arial"/>
        <a:font script="Grek" typeface="Arial"/>
        <a:font script="Jpan" typeface="HG丸ｺﾞｼｯｸM-PRO"/>
        <a:font script="Hang" typeface="HY 헤드라인 M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ill Sans MT"/>
        <a:ea typeface=""/>
        <a:cs typeface=""/>
        <a:font script="Cyrl" typeface="Arial"/>
        <a:font script="Grek" typeface="Arial"/>
        <a:font script="Jpan" typeface="HG丸ｺﾞｼｯｸM-PRO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untain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50000">
              <a:schemeClr val="phClr">
                <a:tint val="2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100000"/>
              </a:schemeClr>
            </a:gs>
            <a:gs pos="30000">
              <a:schemeClr val="phClr">
                <a:tint val="100000"/>
                <a:shade val="100000"/>
                <a:hueMod val="100000"/>
                <a:satMod val="100000"/>
              </a:schemeClr>
            </a:gs>
            <a:gs pos="6800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40000"/>
                <a:shade val="100000"/>
                <a:hueMod val="100000"/>
                <a:sat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br" rotWithShape="0">
              <a:srgbClr val="000000">
                <a:alpha val="0"/>
              </a:srgbClr>
            </a:outerShdw>
          </a:effectLst>
        </a:effectStyle>
        <a:effectStyle>
          <a:effectLst>
            <a:outerShdw blurRad="38100" dist="25400" dir="5400000" algn="ctr" rotWithShape="0">
              <a:srgbClr val="EBE9ED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glow" dir="b"/>
          </a:scene3d>
          <a:sp3d contourW="6350" prstMaterial="softEdge">
            <a:bevelT w="25400" h="25400"/>
            <a:contourClr>
              <a:schemeClr val="phClr">
                <a:tint val="9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reflection blurRad="12700" stA="40000" endPos="40000" dist="25400" dir="5400000" sy="-100000" rotWithShape="0"/>
          </a:effectLst>
          <a:scene3d>
            <a:camera prst="perspectiveFront"/>
            <a:lightRig rig="glow" dir="b"/>
          </a:scene3d>
          <a:sp3d contourW="6350" prstMaterial="softEdge">
            <a:bevelT w="50800" h="25400"/>
            <a:contourClr>
              <a:schemeClr val="phClr">
                <a:tint val="100000"/>
                <a:shade val="8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95000"/>
                <a:satMod val="100000"/>
              </a:schemeClr>
            </a:gs>
            <a:gs pos="100000">
              <a:schemeClr val="phClr">
                <a:tint val="10000"/>
                <a:satMod val="300000"/>
              </a:schemeClr>
            </a:gs>
          </a:gsLst>
          <a:lin ang="13000000" scaled="0"/>
        </a:gradFill>
        <a:blipFill>
          <a:blip xmlns:r="http://schemas.openxmlformats.org/officeDocument/2006/relationships" r:embed="rId1">
            <a:duotone>
              <a:schemeClr val="phClr">
                <a:shade val="75000"/>
              </a:schemeClr>
              <a:schemeClr val="phClr">
                <a:tint val="55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</Template>
  <TotalTime>49</TotalTime>
  <Words>467</Words>
  <Application>Microsoft Office PowerPoint</Application>
  <PresentationFormat>On-screen Show (4:3)</PresentationFormat>
  <Paragraphs>52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Mountain</vt:lpstr>
      <vt:lpstr>Biology 10</vt:lpstr>
      <vt:lpstr>Objectives</vt:lpstr>
      <vt:lpstr>Speciation and Extinction</vt:lpstr>
      <vt:lpstr>Macroevolution and Cladistics</vt:lpstr>
      <vt:lpstr>Adaptation and Extinction</vt:lpstr>
      <vt:lpstr>Patterns of Extinction</vt:lpstr>
      <vt:lpstr>Rates of Evolution</vt:lpstr>
      <vt:lpstr>Rapid Evolution After Equilibrium</vt:lpstr>
      <vt:lpstr>Adaptive Radiation</vt:lpstr>
      <vt:lpstr>Convergent Evolution</vt:lpstr>
      <vt:lpstr>Coevolution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Biology 10</dc:title>
  <dc:creator>tschmitt</dc:creator>
  <cp:lastModifiedBy>tschmitt</cp:lastModifiedBy>
  <cp:revision>3</cp:revision>
  <dcterms:created xsi:type="dcterms:W3CDTF">2013-04-08T20:53:44Z</dcterms:created>
  <dcterms:modified xsi:type="dcterms:W3CDTF">2013-04-08T21:44:30Z</dcterms:modified>
</cp:coreProperties>
</file>