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34"/>
  </p:notesMasterIdLst>
  <p:handoutMasterIdLst>
    <p:handoutMasterId r:id="rId35"/>
  </p:handoutMasterIdLst>
  <p:sldIdLst>
    <p:sldId id="256" r:id="rId2"/>
    <p:sldId id="257" r:id="rId3"/>
    <p:sldId id="258" r:id="rId4"/>
    <p:sldId id="259" r:id="rId5"/>
    <p:sldId id="261" r:id="rId6"/>
    <p:sldId id="283" r:id="rId7"/>
    <p:sldId id="284" r:id="rId8"/>
    <p:sldId id="285" r:id="rId9"/>
    <p:sldId id="286" r:id="rId10"/>
    <p:sldId id="287" r:id="rId11"/>
    <p:sldId id="288" r:id="rId12"/>
    <p:sldId id="289" r:id="rId13"/>
    <p:sldId id="290" r:id="rId14"/>
    <p:sldId id="291" r:id="rId15"/>
    <p:sldId id="292" r:id="rId16"/>
    <p:sldId id="293" r:id="rId17"/>
    <p:sldId id="272" r:id="rId18"/>
    <p:sldId id="262" r:id="rId19"/>
    <p:sldId id="263" r:id="rId20"/>
    <p:sldId id="278" r:id="rId21"/>
    <p:sldId id="279" r:id="rId22"/>
    <p:sldId id="281" r:id="rId23"/>
    <p:sldId id="280" r:id="rId24"/>
    <p:sldId id="274" r:id="rId25"/>
    <p:sldId id="275" r:id="rId26"/>
    <p:sldId id="273" r:id="rId27"/>
    <p:sldId id="265" r:id="rId28"/>
    <p:sldId id="266" r:id="rId29"/>
    <p:sldId id="276" r:id="rId30"/>
    <p:sldId id="277" r:id="rId31"/>
    <p:sldId id="267" r:id="rId32"/>
    <p:sldId id="268"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3D4"/>
    <a:srgbClr val="D3B257"/>
    <a:srgbClr val="60636B"/>
    <a:srgbClr val="004071"/>
    <a:srgbClr val="FFFFFF"/>
    <a:srgbClr val="000000"/>
    <a:srgbClr val="A7253F"/>
    <a:srgbClr val="001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2769" autoAdjust="0"/>
  </p:normalViewPr>
  <p:slideViewPr>
    <p:cSldViewPr snapToGrid="0" snapToObjects="1">
      <p:cViewPr varScale="1">
        <p:scale>
          <a:sx n="107" d="100"/>
          <a:sy n="107" d="100"/>
        </p:scale>
        <p:origin x="17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28F866A-81A2-40B7-8484-31D60909599D}" type="datetimeFigureOut">
              <a:rPr lang="en-US" smtClean="0"/>
              <a:t>2/6/2018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5C13B13-9D9F-48C8-8499-DFBAF4793BDA}" type="slidenum">
              <a:rPr lang="en-US" smtClean="0"/>
              <a:t>‹#›</a:t>
            </a:fld>
            <a:endParaRPr lang="en-US"/>
          </a:p>
        </p:txBody>
      </p:sp>
    </p:spTree>
    <p:extLst>
      <p:ext uri="{BB962C8B-B14F-4D97-AF65-F5344CB8AC3E}">
        <p14:creationId xmlns:p14="http://schemas.microsoft.com/office/powerpoint/2010/main" val="3557529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1CCD718-5C9E-0F41-8F48-4EA387E4022C}" type="datetimeFigureOut">
              <a:rPr lang="en-US" smtClean="0"/>
              <a:t>2/6/2018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AEE2DE-F569-CB47-AE41-C8EBB0F45B6F}" type="slidenum">
              <a:rPr lang="en-US" smtClean="0"/>
              <a:t>‹#›</a:t>
            </a:fld>
            <a:endParaRPr lang="en-US"/>
          </a:p>
        </p:txBody>
      </p:sp>
    </p:spTree>
    <p:extLst>
      <p:ext uri="{BB962C8B-B14F-4D97-AF65-F5344CB8AC3E}">
        <p14:creationId xmlns:p14="http://schemas.microsoft.com/office/powerpoint/2010/main" val="204614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a:t>
            </a:fld>
            <a:endParaRPr lang="en-US"/>
          </a:p>
        </p:txBody>
      </p:sp>
    </p:spTree>
    <p:extLst>
      <p:ext uri="{BB962C8B-B14F-4D97-AF65-F5344CB8AC3E}">
        <p14:creationId xmlns:p14="http://schemas.microsoft.com/office/powerpoint/2010/main" val="46958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a:t>
            </a:r>
          </a:p>
          <a:p>
            <a:endParaRPr lang="en-US" dirty="0"/>
          </a:p>
          <a:p>
            <a:r>
              <a:rPr lang="en-US" dirty="0"/>
              <a:t>Go back and mention that All</a:t>
            </a:r>
            <a:r>
              <a:rPr lang="en-US" baseline="0" dirty="0"/>
              <a:t> Things Alternate FAQs are one of the attachments that was sent out on the listserv yesterday</a:t>
            </a:r>
          </a:p>
          <a:p>
            <a:endParaRPr lang="en-US" baseline="0" dirty="0"/>
          </a:p>
          <a:p>
            <a:r>
              <a:rPr lang="en-US" baseline="0" dirty="0"/>
              <a:t>Most of the time this afternoon will be spent on IEPs and Schedule updates</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a:t>
            </a:fld>
            <a:endParaRPr lang="en-US"/>
          </a:p>
        </p:txBody>
      </p:sp>
    </p:spTree>
    <p:extLst>
      <p:ext uri="{BB962C8B-B14F-4D97-AF65-F5344CB8AC3E}">
        <p14:creationId xmlns:p14="http://schemas.microsoft.com/office/powerpoint/2010/main" val="421501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Changes-</a:t>
            </a:r>
          </a:p>
          <a:p>
            <a:endParaRPr lang="en-US" dirty="0"/>
          </a:p>
          <a:p>
            <a:endParaRPr lang="en-US" dirty="0"/>
          </a:p>
          <a:p>
            <a:endParaRPr lang="en-US" dirty="0"/>
          </a:p>
          <a:p>
            <a:endParaRPr lang="en-US" dirty="0"/>
          </a:p>
          <a:p>
            <a:r>
              <a:rPr lang="en-US" dirty="0"/>
              <a:t>Whose Responsibility-</a:t>
            </a:r>
          </a:p>
        </p:txBody>
      </p:sp>
      <p:sp>
        <p:nvSpPr>
          <p:cNvPr id="4" name="Slide Number Placeholder 3"/>
          <p:cNvSpPr>
            <a:spLocks noGrp="1"/>
          </p:cNvSpPr>
          <p:nvPr>
            <p:ph type="sldNum" sz="quarter" idx="10"/>
          </p:nvPr>
        </p:nvSpPr>
        <p:spPr/>
        <p:txBody>
          <a:bodyPr/>
          <a:lstStyle/>
          <a:p>
            <a:fld id="{C2AEE2DE-F569-CB47-AE41-C8EBB0F45B6F}" type="slidenum">
              <a:rPr lang="en-US" smtClean="0"/>
              <a:t>3</a:t>
            </a:fld>
            <a:endParaRPr lang="en-US"/>
          </a:p>
        </p:txBody>
      </p:sp>
    </p:spTree>
    <p:extLst>
      <p:ext uri="{BB962C8B-B14F-4D97-AF65-F5344CB8AC3E}">
        <p14:creationId xmlns:p14="http://schemas.microsoft.com/office/powerpoint/2010/main" val="209748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Performance Descriptors-</a:t>
            </a:r>
          </a:p>
          <a:p>
            <a:endParaRPr lang="en-US" dirty="0"/>
          </a:p>
          <a:p>
            <a:endParaRPr lang="en-US" dirty="0"/>
          </a:p>
          <a:p>
            <a:endParaRPr lang="en-US" dirty="0"/>
          </a:p>
          <a:p>
            <a:endParaRPr lang="en-US" dirty="0"/>
          </a:p>
          <a:p>
            <a:r>
              <a:rPr lang="en-US" dirty="0"/>
              <a:t>Justification</a:t>
            </a:r>
            <a:r>
              <a:rPr lang="en-US" baseline="0" dirty="0"/>
              <a:t> vs Improvement Plan-</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4</a:t>
            </a:fld>
            <a:endParaRPr lang="en-US"/>
          </a:p>
        </p:txBody>
      </p:sp>
    </p:spTree>
    <p:extLst>
      <p:ext uri="{BB962C8B-B14F-4D97-AF65-F5344CB8AC3E}">
        <p14:creationId xmlns:p14="http://schemas.microsoft.com/office/powerpoint/2010/main" val="63459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5</a:t>
            </a:fld>
            <a:endParaRPr lang="en-US"/>
          </a:p>
        </p:txBody>
      </p:sp>
    </p:spTree>
    <p:extLst>
      <p:ext uri="{BB962C8B-B14F-4D97-AF65-F5344CB8AC3E}">
        <p14:creationId xmlns:p14="http://schemas.microsoft.com/office/powerpoint/2010/main" val="3425128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Rates have been in a steady decline over past three years.</a:t>
            </a:r>
          </a:p>
        </p:txBody>
      </p:sp>
      <p:sp>
        <p:nvSpPr>
          <p:cNvPr id="4" name="Slide Number Placeholder 3"/>
          <p:cNvSpPr>
            <a:spLocks noGrp="1"/>
          </p:cNvSpPr>
          <p:nvPr>
            <p:ph type="sldNum" sz="quarter" idx="10"/>
          </p:nvPr>
        </p:nvSpPr>
        <p:spPr/>
        <p:txBody>
          <a:bodyPr/>
          <a:lstStyle/>
          <a:p>
            <a:fld id="{C2AEE2DE-F569-CB47-AE41-C8EBB0F45B6F}" type="slidenum">
              <a:rPr lang="en-US" smtClean="0"/>
              <a:t>6</a:t>
            </a:fld>
            <a:endParaRPr lang="en-US"/>
          </a:p>
        </p:txBody>
      </p:sp>
    </p:spTree>
    <p:extLst>
      <p:ext uri="{BB962C8B-B14F-4D97-AF65-F5344CB8AC3E}">
        <p14:creationId xmlns:p14="http://schemas.microsoft.com/office/powerpoint/2010/main" val="280472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Reducing participation by approximately 500 students in Math and ELA and close to 300 students for Science would allow WV to reach the state target of 1.0%.</a:t>
            </a:r>
          </a:p>
        </p:txBody>
      </p:sp>
      <p:sp>
        <p:nvSpPr>
          <p:cNvPr id="4" name="Slide Number Placeholder 3"/>
          <p:cNvSpPr>
            <a:spLocks noGrp="1"/>
          </p:cNvSpPr>
          <p:nvPr>
            <p:ph type="sldNum" sz="quarter" idx="10"/>
          </p:nvPr>
        </p:nvSpPr>
        <p:spPr/>
        <p:txBody>
          <a:bodyPr/>
          <a:lstStyle/>
          <a:p>
            <a:fld id="{C2AEE2DE-F569-CB47-AE41-C8EBB0F45B6F}" type="slidenum">
              <a:rPr lang="en-US" smtClean="0"/>
              <a:t>7</a:t>
            </a:fld>
            <a:endParaRPr lang="en-US"/>
          </a:p>
        </p:txBody>
      </p:sp>
    </p:spTree>
    <p:extLst>
      <p:ext uri="{BB962C8B-B14F-4D97-AF65-F5344CB8AC3E}">
        <p14:creationId xmlns:p14="http://schemas.microsoft.com/office/powerpoint/2010/main" val="1329288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Use data to see patterns, identify outliers, and ask the question “Why?”. </a:t>
            </a:r>
          </a:p>
          <a:p>
            <a:endParaRPr lang="en-US" dirty="0"/>
          </a:p>
          <a:p>
            <a:r>
              <a:rPr lang="en-US" dirty="0"/>
              <a:t>At 3</a:t>
            </a:r>
            <a:r>
              <a:rPr lang="en-US" baseline="30000" dirty="0"/>
              <a:t>rd</a:t>
            </a:r>
            <a:r>
              <a:rPr lang="en-US" dirty="0"/>
              <a:t> grade, the first grade level assessed, the state is already over 1.0%. The peak participation percentage is seen in the 8</a:t>
            </a:r>
            <a:r>
              <a:rPr lang="en-US" baseline="30000" dirty="0"/>
              <a:t>th</a:t>
            </a:r>
            <a:r>
              <a:rPr lang="en-US" dirty="0"/>
              <a:t> grade. </a:t>
            </a:r>
          </a:p>
        </p:txBody>
      </p:sp>
      <p:sp>
        <p:nvSpPr>
          <p:cNvPr id="4" name="Slide Number Placeholder 3"/>
          <p:cNvSpPr>
            <a:spLocks noGrp="1"/>
          </p:cNvSpPr>
          <p:nvPr>
            <p:ph type="sldNum" sz="quarter" idx="10"/>
          </p:nvPr>
        </p:nvSpPr>
        <p:spPr/>
        <p:txBody>
          <a:bodyPr/>
          <a:lstStyle/>
          <a:p>
            <a:fld id="{C2AEE2DE-F569-CB47-AE41-C8EBB0F45B6F}" type="slidenum">
              <a:rPr lang="en-US" smtClean="0"/>
              <a:t>8</a:t>
            </a:fld>
            <a:endParaRPr lang="en-US"/>
          </a:p>
        </p:txBody>
      </p:sp>
    </p:spTree>
    <p:extLst>
      <p:ext uri="{BB962C8B-B14F-4D97-AF65-F5344CB8AC3E}">
        <p14:creationId xmlns:p14="http://schemas.microsoft.com/office/powerpoint/2010/main" val="652708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Science, while testing fewer grade levels, follows the same pattern of participation as Math and ELA assessments. </a:t>
            </a:r>
          </a:p>
        </p:txBody>
      </p:sp>
      <p:sp>
        <p:nvSpPr>
          <p:cNvPr id="4" name="Slide Number Placeholder 3"/>
          <p:cNvSpPr>
            <a:spLocks noGrp="1"/>
          </p:cNvSpPr>
          <p:nvPr>
            <p:ph type="sldNum" sz="quarter" idx="10"/>
          </p:nvPr>
        </p:nvSpPr>
        <p:spPr/>
        <p:txBody>
          <a:bodyPr/>
          <a:lstStyle/>
          <a:p>
            <a:fld id="{C2AEE2DE-F569-CB47-AE41-C8EBB0F45B6F}" type="slidenum">
              <a:rPr lang="en-US" smtClean="0"/>
              <a:t>9</a:t>
            </a:fld>
            <a:endParaRPr lang="en-US"/>
          </a:p>
        </p:txBody>
      </p:sp>
    </p:spTree>
    <p:extLst>
      <p:ext uri="{BB962C8B-B14F-4D97-AF65-F5344CB8AC3E}">
        <p14:creationId xmlns:p14="http://schemas.microsoft.com/office/powerpoint/2010/main" val="1087331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the most appropriate primary exceptionality codes being used among those taking the ASA?</a:t>
            </a:r>
          </a:p>
          <a:p>
            <a:endParaRPr lang="en-US" dirty="0"/>
          </a:p>
          <a:p>
            <a:endParaRPr lang="en-US" dirty="0">
              <a:effectLst/>
            </a:endParaRPr>
          </a:p>
          <a:p>
            <a:pPr lvl="1"/>
            <a:r>
              <a:rPr lang="en-US" sz="1200" kern="1200" dirty="0">
                <a:solidFill>
                  <a:schemeClr val="tx1"/>
                </a:solidFill>
                <a:effectLst/>
                <a:latin typeface="+mn-lt"/>
                <a:ea typeface="+mn-ea"/>
                <a:cs typeface="+mn-cs"/>
              </a:rPr>
              <a:t>Over 30% of students identified with Autism participated in the ASA</a:t>
            </a:r>
            <a:endParaRPr lang="en-US" dirty="0">
              <a:effectLst/>
            </a:endParaRPr>
          </a:p>
          <a:p>
            <a:pPr lvl="1"/>
            <a:r>
              <a:rPr lang="en-US" sz="1200" kern="1200" dirty="0">
                <a:solidFill>
                  <a:schemeClr val="tx1"/>
                </a:solidFill>
                <a:effectLst/>
                <a:latin typeface="+mn-lt"/>
                <a:ea typeface="+mn-ea"/>
                <a:cs typeface="+mn-cs"/>
              </a:rPr>
              <a:t>Over 60% of students identified as deaf/blind participated in the ASA</a:t>
            </a:r>
            <a:endParaRPr lang="en-US" dirty="0">
              <a:effectLst/>
            </a:endParaRPr>
          </a:p>
          <a:p>
            <a:pPr lvl="1"/>
            <a:r>
              <a:rPr lang="en-US" sz="1200" kern="1200" dirty="0">
                <a:solidFill>
                  <a:schemeClr val="tx1"/>
                </a:solidFill>
                <a:effectLst/>
                <a:latin typeface="+mn-lt"/>
                <a:ea typeface="+mn-ea"/>
                <a:cs typeface="+mn-cs"/>
              </a:rPr>
              <a:t>Nearly 20% of students identified with Mild Intellectual Disability participated in the ASA</a:t>
            </a:r>
            <a:endParaRPr lang="en-US" dirty="0">
              <a:effectLst/>
            </a:endParaRPr>
          </a:p>
          <a:p>
            <a:pPr lvl="1"/>
            <a:r>
              <a:rPr lang="en-US" sz="1200" kern="1200" dirty="0">
                <a:solidFill>
                  <a:schemeClr val="tx1"/>
                </a:solidFill>
                <a:effectLst/>
                <a:latin typeface="+mn-lt"/>
                <a:ea typeface="+mn-ea"/>
                <a:cs typeface="+mn-cs"/>
              </a:rPr>
              <a:t>Close to 90% of students identified with Moderate Intellectual Disability participated in the ASA</a:t>
            </a:r>
            <a:endParaRPr lang="en-US" dirty="0">
              <a:effectLst/>
            </a:endParaRPr>
          </a:p>
          <a:p>
            <a:pPr lvl="1"/>
            <a:r>
              <a:rPr lang="en-US" sz="1200" kern="1200" dirty="0">
                <a:solidFill>
                  <a:schemeClr val="tx1"/>
                </a:solidFill>
                <a:effectLst/>
                <a:latin typeface="+mn-lt"/>
                <a:ea typeface="+mn-ea"/>
                <a:cs typeface="+mn-cs"/>
              </a:rPr>
              <a:t>100% of students identified with Severe Intellectual Disability participated in the ASA</a:t>
            </a:r>
            <a:endParaRPr lang="en-US" dirty="0">
              <a:effectLst/>
            </a:endParaRPr>
          </a:p>
          <a:p>
            <a:pPr lvl="1"/>
            <a:r>
              <a:rPr lang="en-US" sz="1200" kern="1200" dirty="0">
                <a:solidFill>
                  <a:schemeClr val="tx1"/>
                </a:solidFill>
                <a:effectLst/>
                <a:latin typeface="+mn-lt"/>
                <a:ea typeface="+mn-ea"/>
                <a:cs typeface="+mn-cs"/>
              </a:rPr>
              <a:t>Between 25% and 30% of students identified with an Orthopedic Disability participated in the ASA</a:t>
            </a:r>
            <a:endParaRPr lang="en-US" dirty="0">
              <a:effectLst/>
            </a:endParaRPr>
          </a:p>
          <a:p>
            <a:pPr lvl="1"/>
            <a:r>
              <a:rPr lang="en-US" sz="1200" kern="1200" dirty="0">
                <a:solidFill>
                  <a:schemeClr val="tx1"/>
                </a:solidFill>
                <a:effectLst/>
                <a:latin typeface="+mn-lt"/>
                <a:ea typeface="+mn-ea"/>
                <a:cs typeface="+mn-cs"/>
              </a:rPr>
              <a:t>Around 20% of students identified with Traumatic Brain Injury participated in the ASA</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10</a:t>
            </a:fld>
            <a:endParaRPr lang="en-US"/>
          </a:p>
        </p:txBody>
      </p:sp>
    </p:spTree>
    <p:extLst>
      <p:ext uri="{BB962C8B-B14F-4D97-AF65-F5344CB8AC3E}">
        <p14:creationId xmlns:p14="http://schemas.microsoft.com/office/powerpoint/2010/main" val="1963730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patterns as Math. </a:t>
            </a:r>
          </a:p>
        </p:txBody>
      </p:sp>
      <p:sp>
        <p:nvSpPr>
          <p:cNvPr id="4" name="Slide Number Placeholder 3"/>
          <p:cNvSpPr>
            <a:spLocks noGrp="1"/>
          </p:cNvSpPr>
          <p:nvPr>
            <p:ph type="sldNum" sz="quarter" idx="10"/>
          </p:nvPr>
        </p:nvSpPr>
        <p:spPr/>
        <p:txBody>
          <a:bodyPr/>
          <a:lstStyle/>
          <a:p>
            <a:fld id="{C2AEE2DE-F569-CB47-AE41-C8EBB0F45B6F}" type="slidenum">
              <a:rPr lang="en-US" smtClean="0"/>
              <a:t>11</a:t>
            </a:fld>
            <a:endParaRPr lang="en-US"/>
          </a:p>
        </p:txBody>
      </p:sp>
    </p:spTree>
    <p:extLst>
      <p:ext uri="{BB962C8B-B14F-4D97-AF65-F5344CB8AC3E}">
        <p14:creationId xmlns:p14="http://schemas.microsoft.com/office/powerpoint/2010/main" val="2347775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Science participation, while testing fewer grade levels, follows similar patterns as math and ELA. </a:t>
            </a:r>
          </a:p>
        </p:txBody>
      </p:sp>
      <p:sp>
        <p:nvSpPr>
          <p:cNvPr id="4" name="Slide Number Placeholder 3"/>
          <p:cNvSpPr>
            <a:spLocks noGrp="1"/>
          </p:cNvSpPr>
          <p:nvPr>
            <p:ph type="sldNum" sz="quarter" idx="10"/>
          </p:nvPr>
        </p:nvSpPr>
        <p:spPr/>
        <p:txBody>
          <a:bodyPr/>
          <a:lstStyle/>
          <a:p>
            <a:fld id="{C2AEE2DE-F569-CB47-AE41-C8EBB0F45B6F}" type="slidenum">
              <a:rPr lang="en-US" smtClean="0"/>
              <a:t>12</a:t>
            </a:fld>
            <a:endParaRPr lang="en-US"/>
          </a:p>
        </p:txBody>
      </p:sp>
    </p:spTree>
    <p:extLst>
      <p:ext uri="{BB962C8B-B14F-4D97-AF65-F5344CB8AC3E}">
        <p14:creationId xmlns:p14="http://schemas.microsoft.com/office/powerpoint/2010/main" val="2072246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Disproportionality among students identified as Black/African American. </a:t>
            </a:r>
          </a:p>
        </p:txBody>
      </p:sp>
      <p:sp>
        <p:nvSpPr>
          <p:cNvPr id="4" name="Slide Number Placeholder 3"/>
          <p:cNvSpPr>
            <a:spLocks noGrp="1"/>
          </p:cNvSpPr>
          <p:nvPr>
            <p:ph type="sldNum" sz="quarter" idx="10"/>
          </p:nvPr>
        </p:nvSpPr>
        <p:spPr/>
        <p:txBody>
          <a:bodyPr/>
          <a:lstStyle/>
          <a:p>
            <a:fld id="{C2AEE2DE-F569-CB47-AE41-C8EBB0F45B6F}" type="slidenum">
              <a:rPr lang="en-US" smtClean="0"/>
              <a:t>13</a:t>
            </a:fld>
            <a:endParaRPr lang="en-US"/>
          </a:p>
        </p:txBody>
      </p:sp>
    </p:spTree>
    <p:extLst>
      <p:ext uri="{BB962C8B-B14F-4D97-AF65-F5344CB8AC3E}">
        <p14:creationId xmlns:p14="http://schemas.microsoft.com/office/powerpoint/2010/main" val="1758306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Disproportionality among students identified as Male. </a:t>
            </a:r>
          </a:p>
        </p:txBody>
      </p:sp>
      <p:sp>
        <p:nvSpPr>
          <p:cNvPr id="4" name="Slide Number Placeholder 3"/>
          <p:cNvSpPr>
            <a:spLocks noGrp="1"/>
          </p:cNvSpPr>
          <p:nvPr>
            <p:ph type="sldNum" sz="quarter" idx="10"/>
          </p:nvPr>
        </p:nvSpPr>
        <p:spPr/>
        <p:txBody>
          <a:bodyPr/>
          <a:lstStyle/>
          <a:p>
            <a:fld id="{C2AEE2DE-F569-CB47-AE41-C8EBB0F45B6F}" type="slidenum">
              <a:rPr lang="en-US" smtClean="0"/>
              <a:t>14</a:t>
            </a:fld>
            <a:endParaRPr lang="en-US"/>
          </a:p>
        </p:txBody>
      </p:sp>
    </p:spTree>
    <p:extLst>
      <p:ext uri="{BB962C8B-B14F-4D97-AF65-F5344CB8AC3E}">
        <p14:creationId xmlns:p14="http://schemas.microsoft.com/office/powerpoint/2010/main" val="1739920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Disproportionality among students identified as Low-SES (in both ways of measuring SES).</a:t>
            </a:r>
          </a:p>
        </p:txBody>
      </p:sp>
      <p:sp>
        <p:nvSpPr>
          <p:cNvPr id="4" name="Slide Number Placeholder 3"/>
          <p:cNvSpPr>
            <a:spLocks noGrp="1"/>
          </p:cNvSpPr>
          <p:nvPr>
            <p:ph type="sldNum" sz="quarter" idx="10"/>
          </p:nvPr>
        </p:nvSpPr>
        <p:spPr/>
        <p:txBody>
          <a:bodyPr/>
          <a:lstStyle/>
          <a:p>
            <a:fld id="{C2AEE2DE-F569-CB47-AE41-C8EBB0F45B6F}" type="slidenum">
              <a:rPr lang="en-US" smtClean="0"/>
              <a:t>15</a:t>
            </a:fld>
            <a:endParaRPr lang="en-US"/>
          </a:p>
        </p:txBody>
      </p:sp>
    </p:spTree>
    <p:extLst>
      <p:ext uri="{BB962C8B-B14F-4D97-AF65-F5344CB8AC3E}">
        <p14:creationId xmlns:p14="http://schemas.microsoft.com/office/powerpoint/2010/main" val="1808449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Disproportionality among students identified as having homeless status at anytime throughout the school year. </a:t>
            </a:r>
          </a:p>
        </p:txBody>
      </p:sp>
      <p:sp>
        <p:nvSpPr>
          <p:cNvPr id="4" name="Slide Number Placeholder 3"/>
          <p:cNvSpPr>
            <a:spLocks noGrp="1"/>
          </p:cNvSpPr>
          <p:nvPr>
            <p:ph type="sldNum" sz="quarter" idx="10"/>
          </p:nvPr>
        </p:nvSpPr>
        <p:spPr/>
        <p:txBody>
          <a:bodyPr/>
          <a:lstStyle/>
          <a:p>
            <a:fld id="{C2AEE2DE-F569-CB47-AE41-C8EBB0F45B6F}" type="slidenum">
              <a:rPr lang="en-US" smtClean="0"/>
              <a:t>16</a:t>
            </a:fld>
            <a:endParaRPr lang="en-US"/>
          </a:p>
        </p:txBody>
      </p:sp>
    </p:spTree>
    <p:extLst>
      <p:ext uri="{BB962C8B-B14F-4D97-AF65-F5344CB8AC3E}">
        <p14:creationId xmlns:p14="http://schemas.microsoft.com/office/powerpoint/2010/main" val="1379155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17</a:t>
            </a:fld>
            <a:endParaRPr lang="en-US"/>
          </a:p>
        </p:txBody>
      </p:sp>
    </p:spTree>
    <p:extLst>
      <p:ext uri="{BB962C8B-B14F-4D97-AF65-F5344CB8AC3E}">
        <p14:creationId xmlns:p14="http://schemas.microsoft.com/office/powerpoint/2010/main" val="522705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#1</a:t>
            </a:r>
          </a:p>
          <a:p>
            <a:endParaRPr lang="en-US" dirty="0"/>
          </a:p>
          <a:p>
            <a:pPr marL="171450" indent="-171450">
              <a:buFont typeface="Arial" panose="020B0604020202020204" pitchFamily="34" charset="0"/>
              <a:buChar char="•"/>
            </a:pPr>
            <a:r>
              <a:rPr lang="en-US" dirty="0"/>
              <a:t> Standards</a:t>
            </a:r>
            <a:r>
              <a:rPr lang="en-US" baseline="0" dirty="0"/>
              <a:t> Based IEPs must take THE STANDARDS INTO CONSIDERATION.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 Grade level alternate standards (2520.16) should be utilized during the planning of an IEP.  </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Then, after taking the standards into consideration, goals and objectives are written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 scaffolding document will make it easier to look at a standards and identify where a particular student is on a continuum toward reaching that standard</a:t>
            </a:r>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C2AEE2DE-F569-CB47-AE41-C8EBB0F45B6F}" type="slidenum">
              <a:rPr lang="en-US" smtClean="0"/>
              <a:t>18</a:t>
            </a:fld>
            <a:endParaRPr lang="en-US"/>
          </a:p>
        </p:txBody>
      </p:sp>
    </p:spTree>
    <p:extLst>
      <p:ext uri="{BB962C8B-B14F-4D97-AF65-F5344CB8AC3E}">
        <p14:creationId xmlns:p14="http://schemas.microsoft.com/office/powerpoint/2010/main" val="4201422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are receiving</a:t>
            </a:r>
            <a:r>
              <a:rPr lang="en-US" baseline="0" dirty="0"/>
              <a:t> an alternate diploma, therefore the entirety of a course is not required to be taught.  Schedules need to reflect the courses to assure that standards from each content area are being addressed.  Credits are being “earned”, but ESSA explicitly says that the requirements could/would be different for students receiving instruction on alternate standards, graduating with an alternate diploma.  </a:t>
            </a:r>
          </a:p>
          <a:p>
            <a:endParaRPr lang="en-US" baseline="0" dirty="0"/>
          </a:p>
          <a:p>
            <a:r>
              <a:rPr lang="en-US" baseline="0" dirty="0"/>
              <a:t>Annual goals and objectives are written </a:t>
            </a:r>
            <a:r>
              <a:rPr lang="en-US" b="1" baseline="0" dirty="0"/>
              <a:t>to address </a:t>
            </a:r>
            <a:r>
              <a:rPr lang="en-US" baseline="0" dirty="0"/>
              <a:t>each academic area.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An IEP does not address every single thing that is taught to a student.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Therefore, goals and objectives do not need to be written for every subject area.  BUT THROUGHOUT THE IEP DOCUMENT CONTENT IS MENTIONED</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IEPs spell out the support that is necessary for a student to make progress towards grade-level standards (alternate standards)</a:t>
            </a:r>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19</a:t>
            </a:fld>
            <a:endParaRPr lang="en-US"/>
          </a:p>
        </p:txBody>
      </p:sp>
    </p:spTree>
    <p:extLst>
      <p:ext uri="{BB962C8B-B14F-4D97-AF65-F5344CB8AC3E}">
        <p14:creationId xmlns:p14="http://schemas.microsoft.com/office/powerpoint/2010/main" val="1362944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information is supporting the LATER</a:t>
            </a:r>
            <a:r>
              <a:rPr lang="en-US" baseline="0" dirty="0"/>
              <a:t> DECISION as to whether the student needs instruction on alternate standards and is eligible for the Alternate Assessment.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20</a:t>
            </a:fld>
            <a:endParaRPr lang="en-US"/>
          </a:p>
        </p:txBody>
      </p:sp>
    </p:spTree>
    <p:extLst>
      <p:ext uri="{BB962C8B-B14F-4D97-AF65-F5344CB8AC3E}">
        <p14:creationId xmlns:p14="http://schemas.microsoft.com/office/powerpoint/2010/main" val="1528793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Grade level expectation</a:t>
            </a:r>
            <a:r>
              <a:rPr lang="en-US" baseline="0" dirty="0"/>
              <a:t> IS ALWAYS the grade that the student is currently in- not the students functioning level</a:t>
            </a:r>
          </a:p>
          <a:p>
            <a:endParaRPr lang="en-US" baseline="0" dirty="0"/>
          </a:p>
          <a:p>
            <a:r>
              <a:rPr lang="en-US" baseline="0" dirty="0"/>
              <a:t>Present level should address both cognitive and adaptive strengths and weaknesses</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21</a:t>
            </a:fld>
            <a:endParaRPr lang="en-US"/>
          </a:p>
        </p:txBody>
      </p:sp>
    </p:spTree>
    <p:extLst>
      <p:ext uri="{BB962C8B-B14F-4D97-AF65-F5344CB8AC3E}">
        <p14:creationId xmlns:p14="http://schemas.microsoft.com/office/powerpoint/2010/main" val="1637737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a:t>
            </a:r>
            <a:r>
              <a:rPr lang="en-US" baseline="0" dirty="0"/>
              <a:t>, notice that the impact statement is supporting decisions towards alternate vs WVCCR standards and assessment</a:t>
            </a:r>
          </a:p>
          <a:p>
            <a:endParaRPr lang="en-US" baseline="0" dirty="0"/>
          </a:p>
          <a:p>
            <a:endParaRPr lang="en-US" baseline="0" dirty="0"/>
          </a:p>
          <a:p>
            <a:r>
              <a:rPr lang="en-US" baseline="0" dirty="0"/>
              <a:t>The impact statement is one place, possibly the first place where all content areas are mentioned.  </a:t>
            </a:r>
          </a:p>
          <a:p>
            <a:endParaRPr lang="en-US" baseline="0" dirty="0"/>
          </a:p>
          <a:p>
            <a:endParaRPr lang="en-US" baseline="0" dirty="0"/>
          </a:p>
          <a:p>
            <a:r>
              <a:rPr lang="en-US" baseline="0" dirty="0"/>
              <a:t>The mentioning of the content areas will continue through out the IEP document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22</a:t>
            </a:fld>
            <a:endParaRPr lang="en-US"/>
          </a:p>
        </p:txBody>
      </p:sp>
    </p:spTree>
    <p:extLst>
      <p:ext uri="{BB962C8B-B14F-4D97-AF65-F5344CB8AC3E}">
        <p14:creationId xmlns:p14="http://schemas.microsoft.com/office/powerpoint/2010/main" val="2418128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 and objectives are written to</a:t>
            </a:r>
            <a:r>
              <a:rPr lang="en-US" baseline="0" dirty="0"/>
              <a:t> address STANDARDS</a:t>
            </a:r>
          </a:p>
          <a:p>
            <a:endParaRPr lang="en-US" baseline="0" dirty="0"/>
          </a:p>
          <a:p>
            <a:r>
              <a:rPr lang="en-US" baseline="0" dirty="0"/>
              <a:t>You are writing goals that are pointing towards the </a:t>
            </a:r>
            <a:r>
              <a:rPr lang="en-US" b="1" baseline="0" dirty="0"/>
              <a:t>grade-level alternate standards in all subjects.</a:t>
            </a:r>
          </a:p>
          <a:p>
            <a:endParaRPr lang="en-US" b="0" baseline="0" dirty="0"/>
          </a:p>
          <a:p>
            <a:r>
              <a:rPr lang="en-US" b="0" baseline="0" dirty="0"/>
              <a:t>For example: </a:t>
            </a:r>
          </a:p>
          <a:p>
            <a:r>
              <a:rPr lang="en-US" b="0" baseline="0" dirty="0"/>
              <a:t>You could have a ELA goal that addresses comprehension that supports Science and Social Studies content.  </a:t>
            </a:r>
          </a:p>
          <a:p>
            <a:endParaRPr lang="en-US" b="0" baseline="0" dirty="0"/>
          </a:p>
          <a:p>
            <a:r>
              <a:rPr lang="en-US" b="0" baseline="0" dirty="0"/>
              <a:t>So as part of the goal, mention other curricular areas (science, social studies)</a:t>
            </a:r>
            <a:endParaRPr lang="en-US" b="0" dirty="0"/>
          </a:p>
        </p:txBody>
      </p:sp>
      <p:sp>
        <p:nvSpPr>
          <p:cNvPr id="4" name="Slide Number Placeholder 3"/>
          <p:cNvSpPr>
            <a:spLocks noGrp="1"/>
          </p:cNvSpPr>
          <p:nvPr>
            <p:ph type="sldNum" sz="quarter" idx="10"/>
          </p:nvPr>
        </p:nvSpPr>
        <p:spPr/>
        <p:txBody>
          <a:bodyPr/>
          <a:lstStyle/>
          <a:p>
            <a:fld id="{C2AEE2DE-F569-CB47-AE41-C8EBB0F45B6F}" type="slidenum">
              <a:rPr lang="en-US" smtClean="0"/>
              <a:t>23</a:t>
            </a:fld>
            <a:endParaRPr lang="en-US"/>
          </a:p>
        </p:txBody>
      </p:sp>
    </p:spTree>
    <p:extLst>
      <p:ext uri="{BB962C8B-B14F-4D97-AF65-F5344CB8AC3E}">
        <p14:creationId xmlns:p14="http://schemas.microsoft.com/office/powerpoint/2010/main" val="3649511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one example of a service page for a student with a significant cognitive disability.</a:t>
            </a:r>
          </a:p>
          <a:p>
            <a:endParaRPr lang="en-US" dirty="0"/>
          </a:p>
          <a:p>
            <a:r>
              <a:rPr lang="en-US" dirty="0"/>
              <a:t>In this example each subject area</a:t>
            </a:r>
            <a:r>
              <a:rPr lang="en-US" baseline="0" dirty="0"/>
              <a:t> is listed with the notation that the student is receiving instruction based on alternate standards</a:t>
            </a:r>
          </a:p>
          <a:p>
            <a:endParaRPr lang="en-US" baseline="0" dirty="0"/>
          </a:p>
          <a:p>
            <a:r>
              <a:rPr lang="en-US" baseline="0" dirty="0"/>
              <a:t>Notice too that daily living, vocational, and social skills are also listed because if the student has a SCD, then there are deficits in these areas as well</a:t>
            </a:r>
          </a:p>
          <a:p>
            <a:endParaRPr lang="en-US" baseline="0" dirty="0"/>
          </a:p>
          <a:p>
            <a:r>
              <a:rPr lang="en-US" baseline="0" dirty="0"/>
              <a:t>If not deficits in these areas- no SCD = No alternate standards/ alternate assessment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24</a:t>
            </a:fld>
            <a:endParaRPr lang="en-US"/>
          </a:p>
        </p:txBody>
      </p:sp>
    </p:spTree>
    <p:extLst>
      <p:ext uri="{BB962C8B-B14F-4D97-AF65-F5344CB8AC3E}">
        <p14:creationId xmlns:p14="http://schemas.microsoft.com/office/powerpoint/2010/main" val="1506300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option is to go ahead and list Functional Academics and then put the course names in parenthesis</a:t>
            </a:r>
            <a:r>
              <a:rPr lang="en-US" baseline="0" dirty="0"/>
              <a:t> </a:t>
            </a:r>
          </a:p>
          <a:p>
            <a:endParaRPr lang="en-US" baseline="0" dirty="0"/>
          </a:p>
          <a:p>
            <a:r>
              <a:rPr lang="en-US" baseline="0" dirty="0"/>
              <a:t>Just make sure that the service page mirrors the student’s schedule/transcript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25</a:t>
            </a:fld>
            <a:endParaRPr lang="en-US"/>
          </a:p>
        </p:txBody>
      </p:sp>
    </p:spTree>
    <p:extLst>
      <p:ext uri="{BB962C8B-B14F-4D97-AF65-F5344CB8AC3E}">
        <p14:creationId xmlns:p14="http://schemas.microsoft.com/office/powerpoint/2010/main" val="31544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you list the exact course names that would match the student’s schedule</a:t>
            </a:r>
          </a:p>
          <a:p>
            <a:endParaRPr lang="en-US" dirty="0"/>
          </a:p>
          <a:p>
            <a:r>
              <a:rPr lang="en-US" dirty="0"/>
              <a:t>Again, entire courses are not taught.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26</a:t>
            </a:fld>
            <a:endParaRPr lang="en-US"/>
          </a:p>
        </p:txBody>
      </p:sp>
    </p:spTree>
    <p:extLst>
      <p:ext uri="{BB962C8B-B14F-4D97-AF65-F5344CB8AC3E}">
        <p14:creationId xmlns:p14="http://schemas.microsoft.com/office/powerpoint/2010/main" val="203034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#2</a:t>
            </a:r>
          </a:p>
        </p:txBody>
      </p:sp>
      <p:sp>
        <p:nvSpPr>
          <p:cNvPr id="4" name="Slide Number Placeholder 3"/>
          <p:cNvSpPr>
            <a:spLocks noGrp="1"/>
          </p:cNvSpPr>
          <p:nvPr>
            <p:ph type="sldNum" sz="quarter" idx="10"/>
          </p:nvPr>
        </p:nvSpPr>
        <p:spPr/>
        <p:txBody>
          <a:bodyPr/>
          <a:lstStyle/>
          <a:p>
            <a:fld id="{C2AEE2DE-F569-CB47-AE41-C8EBB0F45B6F}" type="slidenum">
              <a:rPr lang="en-US" smtClean="0"/>
              <a:t>27</a:t>
            </a:fld>
            <a:endParaRPr lang="en-US"/>
          </a:p>
        </p:txBody>
      </p:sp>
    </p:spTree>
    <p:extLst>
      <p:ext uri="{BB962C8B-B14F-4D97-AF65-F5344CB8AC3E}">
        <p14:creationId xmlns:p14="http://schemas.microsoft.com/office/powerpoint/2010/main" val="2860742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28</a:t>
            </a:fld>
            <a:endParaRPr lang="en-US"/>
          </a:p>
        </p:txBody>
      </p:sp>
    </p:spTree>
    <p:extLst>
      <p:ext uri="{BB962C8B-B14F-4D97-AF65-F5344CB8AC3E}">
        <p14:creationId xmlns:p14="http://schemas.microsoft.com/office/powerpoint/2010/main" val="3819201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29</a:t>
            </a:fld>
            <a:endParaRPr lang="en-US"/>
          </a:p>
        </p:txBody>
      </p:sp>
    </p:spTree>
    <p:extLst>
      <p:ext uri="{BB962C8B-B14F-4D97-AF65-F5344CB8AC3E}">
        <p14:creationId xmlns:p14="http://schemas.microsoft.com/office/powerpoint/2010/main" val="840356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SUPPORT </a:t>
            </a:r>
            <a:r>
              <a:rPr lang="en-US" baseline="0" dirty="0"/>
              <a:t> for the standards is what is addressed in an IEP, not a list of every standard taught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30</a:t>
            </a:fld>
            <a:endParaRPr lang="en-US"/>
          </a:p>
        </p:txBody>
      </p:sp>
    </p:spTree>
    <p:extLst>
      <p:ext uri="{BB962C8B-B14F-4D97-AF65-F5344CB8AC3E}">
        <p14:creationId xmlns:p14="http://schemas.microsoft.com/office/powerpoint/2010/main" val="3209185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31</a:t>
            </a:fld>
            <a:endParaRPr lang="en-US"/>
          </a:p>
        </p:txBody>
      </p:sp>
    </p:spTree>
    <p:extLst>
      <p:ext uri="{BB962C8B-B14F-4D97-AF65-F5344CB8AC3E}">
        <p14:creationId xmlns:p14="http://schemas.microsoft.com/office/powerpoint/2010/main" val="3251566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32</a:t>
            </a:fld>
            <a:endParaRPr lang="en-US"/>
          </a:p>
        </p:txBody>
      </p:sp>
    </p:spTree>
    <p:extLst>
      <p:ext uri="{BB962C8B-B14F-4D97-AF65-F5344CB8AC3E}">
        <p14:creationId xmlns:p14="http://schemas.microsoft.com/office/powerpoint/2010/main" val="3685515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8"/>
            <a:ext cx="8875835" cy="1713781"/>
          </a:xfrm>
        </p:spPr>
        <p:txBody>
          <a:bodyPr anchor="b"/>
          <a:lstStyle>
            <a:lvl1pPr algn="ctr">
              <a:defRPr sz="4500">
                <a:solidFill>
                  <a:schemeClr val="bg1"/>
                </a:solidFill>
                <a:latin typeface="Vollkorn" charset="0"/>
                <a:ea typeface="Vollkorn" charset="0"/>
                <a:cs typeface="Vollkorn" charset="0"/>
              </a:defRPr>
            </a:lvl1pPr>
          </a:lstStyle>
          <a:p>
            <a:r>
              <a:rPr lang="en-US" dirty="0"/>
              <a:t>Click to edit Master title style</a:t>
            </a:r>
          </a:p>
        </p:txBody>
      </p:sp>
      <p:sp>
        <p:nvSpPr>
          <p:cNvPr id="3" name="Subtitle 2"/>
          <p:cNvSpPr>
            <a:spLocks noGrp="1"/>
          </p:cNvSpPr>
          <p:nvPr>
            <p:ph type="subTitle" idx="1"/>
          </p:nvPr>
        </p:nvSpPr>
        <p:spPr>
          <a:xfrm>
            <a:off x="1995852" y="5292662"/>
            <a:ext cx="5156689" cy="41647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3545496" y="5841622"/>
            <a:ext cx="2057400" cy="365125"/>
          </a:xfrm>
          <a:prstGeom prst="rect">
            <a:avLst/>
          </a:prstGeom>
        </p:spPr>
        <p:txBody>
          <a:bodyPr/>
          <a:lstStyle>
            <a:lvl1pPr algn="ctr">
              <a:defRPr sz="1200" i="1">
                <a:solidFill>
                  <a:schemeClr val="bg1"/>
                </a:solidFill>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1353" y="1709741"/>
            <a:ext cx="8545013"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281354" y="4589466"/>
            <a:ext cx="8545013" cy="932104"/>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8939" y="1778734"/>
            <a:ext cx="41148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2677" y="1778734"/>
            <a:ext cx="4113689"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39" y="1681163"/>
            <a:ext cx="411452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98939" y="2505075"/>
            <a:ext cx="4114525" cy="3321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12677" y="1681163"/>
            <a:ext cx="4114802"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12677" y="2505075"/>
            <a:ext cx="4114802" cy="3321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16630861-4318-414B-8E21-CA5F03E7BD41}" type="slidenum">
              <a:rPr lang="en-US" smtClean="0"/>
              <a:t>‹#›</a:t>
            </a:fld>
            <a:endParaRPr lang="en-US"/>
          </a:p>
        </p:txBody>
      </p:sp>
      <p:sp>
        <p:nvSpPr>
          <p:cNvPr id="11" name="Title 1"/>
          <p:cNvSpPr>
            <a:spLocks noGrp="1"/>
          </p:cNvSpPr>
          <p:nvPr>
            <p:ph type="title"/>
          </p:nvPr>
        </p:nvSpPr>
        <p:spPr>
          <a:xfrm>
            <a:off x="298939" y="143747"/>
            <a:ext cx="8527427" cy="1400159"/>
          </a:xfrm>
        </p:spPr>
        <p:txBody>
          <a:bodyPr/>
          <a:lstStyle/>
          <a:p>
            <a:r>
              <a:rPr lang="en-US"/>
              <a:t>Click to edit Master title style</a:t>
            </a:r>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4108" y="457200"/>
            <a:ext cx="3429550"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4000500" y="987428"/>
            <a:ext cx="4825866"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0500" y="987430"/>
            <a:ext cx="4825866"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
        <p:nvSpPr>
          <p:cNvPr id="10" name="Title 1"/>
          <p:cNvSpPr>
            <a:spLocks noGrp="1"/>
          </p:cNvSpPr>
          <p:nvPr>
            <p:ph type="title"/>
          </p:nvPr>
        </p:nvSpPr>
        <p:spPr>
          <a:xfrm>
            <a:off x="334108" y="457200"/>
            <a:ext cx="3429550" cy="1600200"/>
          </a:xfrm>
        </p:spPr>
        <p:txBody>
          <a:bodyPr anchor="b"/>
          <a:lstStyle>
            <a:lvl1pPr>
              <a:defRPr sz="2400"/>
            </a:lvl1pPr>
          </a:lstStyle>
          <a:p>
            <a:r>
              <a:rPr lang="en-US"/>
              <a:t>Click to edit Master title style</a:t>
            </a:r>
          </a:p>
        </p:txBody>
      </p:sp>
      <p:sp>
        <p:nvSpPr>
          <p:cNvPr id="11"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4692" y="365126"/>
            <a:ext cx="1971675" cy="54729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5126"/>
            <a:ext cx="6397492" cy="54729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8939" y="143747"/>
            <a:ext cx="8527427" cy="14001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98939" y="1723293"/>
            <a:ext cx="8527427" cy="41499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7947136" y="6356353"/>
            <a:ext cx="879230" cy="365125"/>
          </a:xfrm>
          <a:prstGeom prst="rect">
            <a:avLst/>
          </a:prstGeom>
        </p:spPr>
        <p:txBody>
          <a:bodyPr vert="horz" lIns="91440" tIns="45720" rIns="91440" bIns="45720" rtlCol="0" anchor="ctr"/>
          <a:lstStyle>
            <a:lvl1pPr algn="ctr">
              <a:defRPr sz="1050" b="1" i="0">
                <a:solidFill>
                  <a:schemeClr val="bg1"/>
                </a:solidFill>
                <a:latin typeface="Fira Sans Ultra" charset="0"/>
                <a:ea typeface="Fira Sans Ultra" charset="0"/>
                <a:cs typeface="Fira Sans Ultra" charset="0"/>
              </a:defRPr>
            </a:lvl1pPr>
          </a:lstStyle>
          <a:p>
            <a:fld id="{16630861-4318-414B-8E21-CA5F03E7BD41}"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685800" rtl="0" eaLnBrk="1" latinLnBrk="0" hangingPunct="1">
        <a:lnSpc>
          <a:spcPct val="90000"/>
        </a:lnSpc>
        <a:spcBef>
          <a:spcPct val="0"/>
        </a:spcBef>
        <a:buNone/>
        <a:defRPr sz="3300" kern="1200">
          <a:solidFill>
            <a:srgbClr val="004071"/>
          </a:solidFill>
          <a:latin typeface="Vollkorn" charset="0"/>
          <a:ea typeface="Vollkorn" charset="0"/>
          <a:cs typeface="Vollkorn" charset="0"/>
        </a:defRPr>
      </a:lvl1pPr>
    </p:titleStyle>
    <p:bodyStyle>
      <a:lvl1pPr marL="171450" indent="-171450" algn="l" defTabSz="685800" rtl="0" eaLnBrk="1" latinLnBrk="0" hangingPunct="1">
        <a:lnSpc>
          <a:spcPct val="90000"/>
        </a:lnSpc>
        <a:spcBef>
          <a:spcPts val="750"/>
        </a:spcBef>
        <a:buFont typeface="Arial"/>
        <a:buChar char="•"/>
        <a:defRPr sz="2100" kern="1200">
          <a:solidFill>
            <a:srgbClr val="60636B"/>
          </a:solidFill>
          <a:latin typeface="Fira Sans" charset="0"/>
          <a:ea typeface="Fira Sans" charset="0"/>
          <a:cs typeface="Fira Sans" charset="0"/>
        </a:defRPr>
      </a:lvl1pPr>
      <a:lvl2pPr marL="514350" indent="-171450" algn="l" defTabSz="685800" rtl="0" eaLnBrk="1" latinLnBrk="0" hangingPunct="1">
        <a:lnSpc>
          <a:spcPct val="90000"/>
        </a:lnSpc>
        <a:spcBef>
          <a:spcPts val="375"/>
        </a:spcBef>
        <a:buFont typeface="Arial"/>
        <a:buChar char="•"/>
        <a:defRPr sz="1800" kern="1200">
          <a:solidFill>
            <a:srgbClr val="60636B"/>
          </a:solidFill>
          <a:latin typeface="Fira Sans" charset="0"/>
          <a:ea typeface="Fira Sans" charset="0"/>
          <a:cs typeface="Fira Sans" charset="0"/>
        </a:defRPr>
      </a:lvl2pPr>
      <a:lvl3pPr marL="857250" indent="-171450" algn="l" defTabSz="685800" rtl="0" eaLnBrk="1" latinLnBrk="0" hangingPunct="1">
        <a:lnSpc>
          <a:spcPct val="90000"/>
        </a:lnSpc>
        <a:spcBef>
          <a:spcPts val="375"/>
        </a:spcBef>
        <a:buFont typeface="Arial"/>
        <a:buChar char="•"/>
        <a:defRPr sz="1500" kern="1200">
          <a:solidFill>
            <a:srgbClr val="60636B"/>
          </a:solidFill>
          <a:latin typeface="Fira Sans" charset="0"/>
          <a:ea typeface="Fira Sans" charset="0"/>
          <a:cs typeface="Fira Sans" charset="0"/>
        </a:defRPr>
      </a:lvl3pPr>
      <a:lvl4pPr marL="12001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4pPr>
      <a:lvl5pPr marL="15430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stohr@k12.wv.u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dembreyking@k12.wv.u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mailto:dembreyking@k12.wv.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209925"/>
            <a:ext cx="8875835" cy="1457325"/>
          </a:xfrm>
        </p:spPr>
        <p:txBody>
          <a:bodyPr>
            <a:normAutofit fontScale="90000"/>
          </a:bodyPr>
          <a:lstStyle/>
          <a:p>
            <a:r>
              <a:rPr lang="en-US" dirty="0">
                <a:solidFill>
                  <a:srgbClr val="D3B257"/>
                </a:solidFill>
              </a:rPr>
              <a:t/>
            </a:r>
            <a:br>
              <a:rPr lang="en-US" dirty="0">
                <a:solidFill>
                  <a:srgbClr val="D3B257"/>
                </a:solidFill>
              </a:rPr>
            </a:br>
            <a:r>
              <a:rPr lang="en-US" dirty="0">
                <a:solidFill>
                  <a:srgbClr val="D3B257"/>
                </a:solidFill>
              </a:rPr>
              <a:t>    </a:t>
            </a:r>
            <a:r>
              <a:rPr lang="en-US" sz="6700" dirty="0">
                <a:solidFill>
                  <a:srgbClr val="D3B257"/>
                </a:solidFill>
              </a:rPr>
              <a:t>All Things Alternate</a:t>
            </a:r>
            <a:endParaRPr lang="en-US" sz="6000" dirty="0">
              <a:solidFill>
                <a:srgbClr val="D3B257"/>
              </a:solidFill>
            </a:endParaRPr>
          </a:p>
        </p:txBody>
      </p:sp>
    </p:spTree>
    <p:extLst>
      <p:ext uri="{BB962C8B-B14F-4D97-AF65-F5344CB8AC3E}">
        <p14:creationId xmlns:p14="http://schemas.microsoft.com/office/powerpoint/2010/main" val="1826907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817786"/>
          </a:xfrm>
          <a:solidFill>
            <a:schemeClr val="bg2"/>
          </a:solidFill>
        </p:spPr>
        <p:txBody>
          <a:bodyPr/>
          <a:lstStyle/>
          <a:p>
            <a:pPr algn="ctr"/>
            <a:r>
              <a:rPr lang="en-US" dirty="0"/>
              <a:t>Todays Objectives</a:t>
            </a:r>
          </a:p>
        </p:txBody>
      </p:sp>
      <p:sp>
        <p:nvSpPr>
          <p:cNvPr id="3" name="Content Placeholder 2"/>
          <p:cNvSpPr>
            <a:spLocks noGrp="1"/>
          </p:cNvSpPr>
          <p:nvPr>
            <p:ph idx="1"/>
          </p:nvPr>
        </p:nvSpPr>
        <p:spPr>
          <a:xfrm>
            <a:off x="298939" y="1234912"/>
            <a:ext cx="8527427" cy="4166648"/>
          </a:xfrm>
        </p:spPr>
        <p:txBody>
          <a:bodyPr>
            <a:normAutofit/>
          </a:bodyPr>
          <a:lstStyle/>
          <a:p>
            <a:r>
              <a:rPr lang="en-US" sz="2400" dirty="0"/>
              <a:t>Review FAQs concerning “</a:t>
            </a:r>
            <a:r>
              <a:rPr lang="en-US" sz="2400" b="1" dirty="0"/>
              <a:t>All Things Alternate</a:t>
            </a:r>
            <a:r>
              <a:rPr lang="en-US" sz="2400" dirty="0"/>
              <a:t>”.</a:t>
            </a:r>
          </a:p>
          <a:p>
            <a:r>
              <a:rPr lang="en-US" sz="2400" dirty="0"/>
              <a:t>Clarify district justifications and submission.</a:t>
            </a:r>
          </a:p>
          <a:p>
            <a:r>
              <a:rPr lang="en-US" sz="2400" dirty="0"/>
              <a:t>Discuss state and district alternate assessment data.</a:t>
            </a:r>
          </a:p>
          <a:p>
            <a:r>
              <a:rPr lang="en-US" sz="2400" dirty="0"/>
              <a:t>Review ESSA Alternate Diploma Criteria.</a:t>
            </a:r>
          </a:p>
          <a:p>
            <a:r>
              <a:rPr lang="en-US" sz="2400" dirty="0"/>
              <a:t>Review standards-based IEP examples for students with significant cognitive disabilities.</a:t>
            </a:r>
          </a:p>
          <a:p>
            <a:r>
              <a:rPr lang="en-US" sz="2400" dirty="0"/>
              <a:t>Discuss student schedules/transcripts/credits and course codes.</a:t>
            </a:r>
          </a:p>
          <a:p>
            <a:r>
              <a:rPr lang="en-US" sz="2400" dirty="0"/>
              <a:t>Review the updated </a:t>
            </a:r>
            <a:r>
              <a:rPr lang="en-US" sz="2400" i="1" dirty="0"/>
              <a:t>WV Rubric for Alternate Assessment Eligibility</a:t>
            </a:r>
            <a:r>
              <a:rPr lang="en-US" sz="2400" dirty="0"/>
              <a:t>.</a:t>
            </a:r>
          </a:p>
          <a:p>
            <a:endParaRPr lang="en-US" sz="2400" dirty="0"/>
          </a:p>
          <a:p>
            <a:endParaRPr lang="en-US" dirty="0"/>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a:t>
            </a:fld>
            <a:endParaRPr lang="en-US"/>
          </a:p>
        </p:txBody>
      </p:sp>
    </p:spTree>
    <p:extLst>
      <p:ext uri="{BB962C8B-B14F-4D97-AF65-F5344CB8AC3E}">
        <p14:creationId xmlns:p14="http://schemas.microsoft.com/office/powerpoint/2010/main" val="2350539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74348"/>
          </a:xfrm>
          <a:solidFill>
            <a:schemeClr val="bg2"/>
          </a:solidFill>
        </p:spPr>
        <p:txBody>
          <a:bodyPr/>
          <a:lstStyle/>
          <a:p>
            <a:pPr algn="ctr"/>
            <a:r>
              <a:rPr lang="en-US" dirty="0"/>
              <a:t>Frequently Asked Questions</a:t>
            </a:r>
          </a:p>
        </p:txBody>
      </p:sp>
      <p:sp>
        <p:nvSpPr>
          <p:cNvPr id="3" name="Content Placeholder 2"/>
          <p:cNvSpPr>
            <a:spLocks noGrp="1"/>
          </p:cNvSpPr>
          <p:nvPr>
            <p:ph idx="1"/>
          </p:nvPr>
        </p:nvSpPr>
        <p:spPr>
          <a:xfrm>
            <a:off x="298939" y="1282046"/>
            <a:ext cx="8527427" cy="3893270"/>
          </a:xfrm>
        </p:spPr>
        <p:txBody>
          <a:bodyPr>
            <a:normAutofit lnSpcReduction="10000"/>
          </a:bodyPr>
          <a:lstStyle/>
          <a:p>
            <a:r>
              <a:rPr lang="en-US" sz="2000" b="1" dirty="0">
                <a:latin typeface="Vollkorn"/>
              </a:rPr>
              <a:t>Why are changes being made related to alternate standards, assessment, and diploma?</a:t>
            </a:r>
          </a:p>
          <a:p>
            <a:pPr marL="0" indent="0">
              <a:buNone/>
            </a:pPr>
            <a:endParaRPr lang="en-US" sz="2000" dirty="0">
              <a:latin typeface="Vollkorn"/>
            </a:endParaRPr>
          </a:p>
          <a:p>
            <a:r>
              <a:rPr lang="en-US" sz="2000" b="1" dirty="0">
                <a:latin typeface="Vollkorn"/>
              </a:rPr>
              <a:t>Do ninth through twelfth grade IEPs need to be rewritten to reflect all courses per student schedules?</a:t>
            </a:r>
          </a:p>
          <a:p>
            <a:pPr marL="0" indent="0">
              <a:buNone/>
            </a:pPr>
            <a:endParaRPr lang="en-US" sz="2000" dirty="0">
              <a:latin typeface="Vollkorn"/>
            </a:endParaRPr>
          </a:p>
          <a:p>
            <a:r>
              <a:rPr lang="en-US" sz="2000" b="1" dirty="0">
                <a:latin typeface="Vollkorn"/>
              </a:rPr>
              <a:t>Will IEPs for students with significant cognitive disabilities continue to address functional skills such as daily living and social skills?</a:t>
            </a:r>
          </a:p>
          <a:p>
            <a:pPr marL="0" indent="0">
              <a:buNone/>
            </a:pPr>
            <a:endParaRPr lang="en-US" sz="2000" dirty="0">
              <a:latin typeface="Vollkorn"/>
            </a:endParaRPr>
          </a:p>
          <a:p>
            <a:r>
              <a:rPr lang="en-US" sz="2000" b="1" dirty="0">
                <a:latin typeface="Vollkorn"/>
              </a:rPr>
              <a:t>Whose responsibility is it to inform schools and make changes to 9</a:t>
            </a:r>
            <a:r>
              <a:rPr lang="en-US" sz="2000" b="1" baseline="30000" dirty="0">
                <a:latin typeface="Vollkorn"/>
              </a:rPr>
              <a:t>th</a:t>
            </a:r>
            <a:r>
              <a:rPr lang="en-US" sz="2000" b="1" dirty="0">
                <a:latin typeface="Vollkorn"/>
              </a:rPr>
              <a:t> grade schedules to be compliant with ESSA requirements pertaining to alternate diplomas?</a:t>
            </a:r>
            <a:endParaRPr lang="en-US" sz="2000" dirty="0">
              <a:latin typeface="Vollkorn"/>
            </a:endParaRPr>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3</a:t>
            </a:fld>
            <a:endParaRPr lang="en-US"/>
          </a:p>
        </p:txBody>
      </p:sp>
    </p:spTree>
    <p:extLst>
      <p:ext uri="{BB962C8B-B14F-4D97-AF65-F5344CB8AC3E}">
        <p14:creationId xmlns:p14="http://schemas.microsoft.com/office/powerpoint/2010/main" val="2390363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30909"/>
          </a:xfrm>
          <a:solidFill>
            <a:schemeClr val="bg2"/>
          </a:solidFill>
        </p:spPr>
        <p:txBody>
          <a:bodyPr/>
          <a:lstStyle/>
          <a:p>
            <a:pPr algn="ctr"/>
            <a:r>
              <a:rPr lang="en-US" dirty="0"/>
              <a:t>FAQs Continued</a:t>
            </a:r>
          </a:p>
        </p:txBody>
      </p:sp>
      <p:sp>
        <p:nvSpPr>
          <p:cNvPr id="3" name="Content Placeholder 2"/>
          <p:cNvSpPr>
            <a:spLocks noGrp="1"/>
          </p:cNvSpPr>
          <p:nvPr>
            <p:ph idx="1"/>
          </p:nvPr>
        </p:nvSpPr>
        <p:spPr>
          <a:xfrm>
            <a:off x="298939" y="1366888"/>
            <a:ext cx="8527427" cy="3921550"/>
          </a:xfrm>
        </p:spPr>
        <p:txBody>
          <a:bodyPr>
            <a:normAutofit lnSpcReduction="10000"/>
          </a:bodyPr>
          <a:lstStyle/>
          <a:p>
            <a:r>
              <a:rPr lang="en-US" b="1" dirty="0"/>
              <a:t>Will there be performance descriptor levels (PDLs) included with the alternate standards as in the past?</a:t>
            </a:r>
          </a:p>
          <a:p>
            <a:pPr marL="0" indent="0">
              <a:buNone/>
            </a:pPr>
            <a:endParaRPr lang="en-US" dirty="0"/>
          </a:p>
          <a:p>
            <a:r>
              <a:rPr lang="en-US" b="1" dirty="0"/>
              <a:t>When is it necessary to submit a justification to the WVDE pertaining to the 1% alternate assessment participation cap?</a:t>
            </a:r>
          </a:p>
          <a:p>
            <a:pPr marL="0" indent="0">
              <a:buNone/>
            </a:pPr>
            <a:endParaRPr lang="en-US" dirty="0"/>
          </a:p>
          <a:p>
            <a:r>
              <a:rPr lang="en-US" b="1" dirty="0"/>
              <a:t>What is the difference between an </a:t>
            </a:r>
            <a:r>
              <a:rPr lang="en-US" b="1" i="1" dirty="0"/>
              <a:t>improvement plan</a:t>
            </a:r>
            <a:r>
              <a:rPr lang="en-US" b="1" dirty="0"/>
              <a:t> as required by ADA and a </a:t>
            </a:r>
            <a:r>
              <a:rPr lang="en-US" b="1" i="1" dirty="0"/>
              <a:t>justification</a:t>
            </a:r>
            <a:r>
              <a:rPr lang="en-US" b="1" dirty="0"/>
              <a:t> as required by the USDOE? </a:t>
            </a:r>
          </a:p>
          <a:p>
            <a:pPr marL="0" indent="0">
              <a:buNone/>
            </a:pPr>
            <a:endParaRPr lang="en-US" dirty="0"/>
          </a:p>
          <a:p>
            <a:r>
              <a:rPr lang="en-US" b="1" dirty="0"/>
              <a:t>Is it a requirement for districts to complete the </a:t>
            </a:r>
            <a:r>
              <a:rPr lang="en-US" b="1" i="1" dirty="0"/>
              <a:t>WV Alternate Assessment Eligibility Rubric</a:t>
            </a:r>
            <a:r>
              <a:rPr lang="en-US" b="1" dirty="0"/>
              <a:t> for students taking the alternate assessment?</a:t>
            </a:r>
            <a:endParaRPr lang="en-US" dirty="0"/>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4</a:t>
            </a:fld>
            <a:endParaRPr lang="en-US"/>
          </a:p>
        </p:txBody>
      </p:sp>
    </p:spTree>
    <p:extLst>
      <p:ext uri="{BB962C8B-B14F-4D97-AF65-F5344CB8AC3E}">
        <p14:creationId xmlns:p14="http://schemas.microsoft.com/office/powerpoint/2010/main" val="359069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83775"/>
          </a:xfrm>
          <a:solidFill>
            <a:schemeClr val="bg2"/>
          </a:solidFill>
        </p:spPr>
        <p:txBody>
          <a:bodyPr/>
          <a:lstStyle/>
          <a:p>
            <a:pPr algn="ctr"/>
            <a:r>
              <a:rPr lang="en-US" dirty="0"/>
              <a:t>District Justifications</a:t>
            </a:r>
          </a:p>
        </p:txBody>
      </p:sp>
      <p:sp>
        <p:nvSpPr>
          <p:cNvPr id="3" name="Content Placeholder 2"/>
          <p:cNvSpPr>
            <a:spLocks noGrp="1"/>
          </p:cNvSpPr>
          <p:nvPr>
            <p:ph idx="1"/>
          </p:nvPr>
        </p:nvSpPr>
        <p:spPr>
          <a:xfrm>
            <a:off x="298939" y="1300899"/>
            <a:ext cx="8527427" cy="4453858"/>
          </a:xfrm>
        </p:spPr>
        <p:txBody>
          <a:bodyPr>
            <a:normAutofit/>
          </a:bodyPr>
          <a:lstStyle/>
          <a:p>
            <a:r>
              <a:rPr lang="en-US" dirty="0"/>
              <a:t>Each district should have received updated participation data from Amber Stohr (</a:t>
            </a:r>
            <a:r>
              <a:rPr lang="en-US" dirty="0">
                <a:hlinkClick r:id="rId3"/>
              </a:rPr>
              <a:t>astohr@k12.wv.us</a:t>
            </a:r>
            <a:r>
              <a:rPr lang="en-US" dirty="0"/>
              <a:t>) . </a:t>
            </a:r>
          </a:p>
          <a:p>
            <a:pPr marL="0" indent="0">
              <a:buNone/>
            </a:pPr>
            <a:endParaRPr lang="en-US" dirty="0"/>
          </a:p>
          <a:p>
            <a:r>
              <a:rPr lang="en-US" dirty="0"/>
              <a:t>Justifications must be submitted to WVDE by 12/15/17.</a:t>
            </a:r>
          </a:p>
          <a:p>
            <a:endParaRPr lang="en-US" dirty="0"/>
          </a:p>
          <a:p>
            <a:r>
              <a:rPr lang="en-US" dirty="0"/>
              <a:t>Email justifications as an attachment to Dawn Embrey-King </a:t>
            </a:r>
            <a:r>
              <a:rPr lang="en-US" dirty="0">
                <a:hlinkClick r:id="rId4"/>
              </a:rPr>
              <a:t>dembreyking@k12.wv.us</a:t>
            </a:r>
            <a:endParaRPr lang="en-US" dirty="0"/>
          </a:p>
          <a:p>
            <a:pPr marL="0" indent="0">
              <a:buNone/>
            </a:pPr>
            <a:endParaRPr lang="en-US" dirty="0"/>
          </a:p>
          <a:p>
            <a:r>
              <a:rPr lang="en-US" dirty="0"/>
              <a:t>Template location:</a:t>
            </a:r>
          </a:p>
          <a:p>
            <a:pPr marL="0" indent="0">
              <a:buNone/>
            </a:pPr>
            <a:r>
              <a:rPr lang="en-US" dirty="0"/>
              <a:t>   WVEIS 1) SPE 200  2) </a:t>
            </a:r>
            <a:r>
              <a:rPr lang="en-US" dirty="0" err="1"/>
              <a:t>SE.forms</a:t>
            </a:r>
            <a:endParaRPr lang="en-US" dirty="0"/>
          </a:p>
          <a:p>
            <a:pPr marL="0" indent="0">
              <a:buNone/>
            </a:pPr>
            <a:r>
              <a:rPr lang="en-US" dirty="0"/>
              <a:t>        * see attached procedures for saving justifications </a:t>
            </a:r>
          </a:p>
          <a:p>
            <a:endParaRPr lang="en-US" dirty="0"/>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5</a:t>
            </a:fld>
            <a:endParaRPr lang="en-US"/>
          </a:p>
        </p:txBody>
      </p:sp>
    </p:spTree>
    <p:extLst>
      <p:ext uri="{BB962C8B-B14F-4D97-AF65-F5344CB8AC3E}">
        <p14:creationId xmlns:p14="http://schemas.microsoft.com/office/powerpoint/2010/main" val="1154925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02628"/>
          </a:xfrm>
          <a:solidFill>
            <a:schemeClr val="bg2"/>
          </a:solidFill>
        </p:spPr>
        <p:txBody>
          <a:bodyPr/>
          <a:lstStyle/>
          <a:p>
            <a:pPr algn="ctr"/>
            <a:r>
              <a:rPr lang="en-US" dirty="0"/>
              <a:t>State and District Data</a:t>
            </a:r>
          </a:p>
        </p:txBody>
      </p:sp>
      <p:sp>
        <p:nvSpPr>
          <p:cNvPr id="4" name="Slide Number Placeholder 3"/>
          <p:cNvSpPr>
            <a:spLocks noGrp="1"/>
          </p:cNvSpPr>
          <p:nvPr>
            <p:ph type="sldNum" sz="quarter" idx="12"/>
          </p:nvPr>
        </p:nvSpPr>
        <p:spPr/>
        <p:txBody>
          <a:bodyPr/>
          <a:lstStyle/>
          <a:p>
            <a:fld id="{16630861-4318-414B-8E21-CA5F03E7BD41}" type="slidenum">
              <a:rPr lang="en-US" smtClean="0"/>
              <a:t>6</a:t>
            </a:fld>
            <a:endParaRPr lang="en-US"/>
          </a:p>
        </p:txBody>
      </p:sp>
      <p:pic>
        <p:nvPicPr>
          <p:cNvPr id="5" name="Content Placeholder 4">
            <a:extLst>
              <a:ext uri="{FF2B5EF4-FFF2-40B4-BE49-F238E27FC236}">
                <a16:creationId xmlns:a16="http://schemas.microsoft.com/office/drawing/2014/main" id="{A0575B84-AF2F-42C9-AC9F-2231E80DD635}"/>
              </a:ext>
            </a:extLst>
          </p:cNvPr>
          <p:cNvPicPr>
            <a:picLocks noGrp="1" noChangeAspect="1"/>
          </p:cNvPicPr>
          <p:nvPr>
            <p:ph idx="1"/>
          </p:nvPr>
        </p:nvPicPr>
        <p:blipFill>
          <a:blip r:embed="rId3"/>
          <a:stretch>
            <a:fillRect/>
          </a:stretch>
        </p:blipFill>
        <p:spPr>
          <a:xfrm>
            <a:off x="542422" y="1046375"/>
            <a:ext cx="8059156" cy="4934617"/>
          </a:xfrm>
          <a:prstGeom prst="rect">
            <a:avLst/>
          </a:prstGeom>
        </p:spPr>
      </p:pic>
    </p:spTree>
    <p:extLst>
      <p:ext uri="{BB962C8B-B14F-4D97-AF65-F5344CB8AC3E}">
        <p14:creationId xmlns:p14="http://schemas.microsoft.com/office/powerpoint/2010/main" val="302759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6A31AD5-FA2E-488E-BA79-3E6FE57D76E0}"/>
              </a:ext>
            </a:extLst>
          </p:cNvPr>
          <p:cNvGraphicFramePr>
            <a:graphicFrameLocks noGrp="1"/>
          </p:cNvGraphicFramePr>
          <p:nvPr>
            <p:extLst/>
          </p:nvPr>
        </p:nvGraphicFramePr>
        <p:xfrm>
          <a:off x="243289" y="1592290"/>
          <a:ext cx="8527255" cy="2619566"/>
        </p:xfrm>
        <a:graphic>
          <a:graphicData uri="http://schemas.openxmlformats.org/drawingml/2006/table">
            <a:tbl>
              <a:tblPr firstRow="1" firstCol="1" bandRow="1"/>
              <a:tblGrid>
                <a:gridCol w="1705451">
                  <a:extLst>
                    <a:ext uri="{9D8B030D-6E8A-4147-A177-3AD203B41FA5}">
                      <a16:colId xmlns:a16="http://schemas.microsoft.com/office/drawing/2014/main" val="3475663679"/>
                    </a:ext>
                  </a:extLst>
                </a:gridCol>
                <a:gridCol w="1705451">
                  <a:extLst>
                    <a:ext uri="{9D8B030D-6E8A-4147-A177-3AD203B41FA5}">
                      <a16:colId xmlns:a16="http://schemas.microsoft.com/office/drawing/2014/main" val="422055043"/>
                    </a:ext>
                  </a:extLst>
                </a:gridCol>
                <a:gridCol w="1705451">
                  <a:extLst>
                    <a:ext uri="{9D8B030D-6E8A-4147-A177-3AD203B41FA5}">
                      <a16:colId xmlns:a16="http://schemas.microsoft.com/office/drawing/2014/main" val="2806182017"/>
                    </a:ext>
                  </a:extLst>
                </a:gridCol>
                <a:gridCol w="1705451">
                  <a:extLst>
                    <a:ext uri="{9D8B030D-6E8A-4147-A177-3AD203B41FA5}">
                      <a16:colId xmlns:a16="http://schemas.microsoft.com/office/drawing/2014/main" val="454994935"/>
                    </a:ext>
                  </a:extLst>
                </a:gridCol>
                <a:gridCol w="1705451">
                  <a:extLst>
                    <a:ext uri="{9D8B030D-6E8A-4147-A177-3AD203B41FA5}">
                      <a16:colId xmlns:a16="http://schemas.microsoft.com/office/drawing/2014/main" val="550215591"/>
                    </a:ext>
                  </a:extLst>
                </a:gridCol>
              </a:tblGrid>
              <a:tr h="244602">
                <a:tc gridSpan="5">
                  <a:txBody>
                    <a:bodyPr/>
                    <a:lstStyle/>
                    <a:p>
                      <a:pPr marL="0" marR="0">
                        <a:lnSpc>
                          <a:spcPct val="107000"/>
                        </a:lnSpc>
                        <a:spcBef>
                          <a:spcPts val="0"/>
                        </a:spcBef>
                        <a:spcAft>
                          <a:spcPts val="0"/>
                        </a:spcAft>
                      </a:pPr>
                      <a:r>
                        <a:rPr lang="en-US" sz="1500" b="1">
                          <a:effectLst/>
                          <a:latin typeface="Fira Sans" panose="020B0503050000020004" pitchFamily="34" charset="0"/>
                          <a:ea typeface="SimSun" panose="02010600030101010101" pitchFamily="2" charset="-122"/>
                          <a:cs typeface="Times New Roman" panose="02020603050405020304" pitchFamily="18" charset="0"/>
                        </a:rPr>
                        <a:t>To reach 1.0% participation in the ASA:</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9112696"/>
                  </a:ext>
                </a:extLst>
              </a:tr>
              <a:tr h="880491">
                <a:tc>
                  <a:txBody>
                    <a:bodyPr/>
                    <a:lstStyle/>
                    <a:p>
                      <a:pPr marL="0" marR="0" algn="ctr">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Content Area</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Current participation percent (%)</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Current participation number (#)</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Participation number (#) needed to reach 1.0%</a:t>
                      </a:r>
                      <a:r>
                        <a:rPr lang="en-US" sz="1400">
                          <a:solidFill>
                            <a:srgbClr val="FF0000"/>
                          </a:solidFill>
                          <a:effectLst/>
                          <a:latin typeface="Fira Sans" panose="020B0503050000020004" pitchFamily="34" charset="0"/>
                          <a:ea typeface="Times New Roman" panose="02020603050405020304" pitchFamily="18" charset="0"/>
                          <a:cs typeface="Calibri" panose="020F0502020204030204" pitchFamily="34" charset="0"/>
                        </a:rPr>
                        <a:t>*</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Change in participation number (+/-) to reach 1.0%</a:t>
                      </a:r>
                      <a:r>
                        <a:rPr lang="en-US" sz="1400">
                          <a:solidFill>
                            <a:srgbClr val="FF0000"/>
                          </a:solidFill>
                          <a:effectLst/>
                          <a:latin typeface="Fira Sans" panose="020B0503050000020004" pitchFamily="34" charset="0"/>
                          <a:ea typeface="Times New Roman" panose="02020603050405020304" pitchFamily="18" charset="0"/>
                          <a:cs typeface="Calibri" panose="020F0502020204030204" pitchFamily="34" charset="0"/>
                        </a:rPr>
                        <a:t>*</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1929566"/>
                  </a:ext>
                </a:extLst>
              </a:tr>
              <a:tr h="244602">
                <a:tc>
                  <a:txBody>
                    <a:bodyPr/>
                    <a:lstStyle/>
                    <a:p>
                      <a:pPr marL="0" marR="0">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Math</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rgbClr val="D1D3D4"/>
                    </a:solidFill>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1.37</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a:noFill/>
                    </a:lnR>
                    <a:lnT w="12700" cap="flat" cmpd="sng" algn="ctr">
                      <a:solidFill>
                        <a:srgbClr val="000000"/>
                      </a:solidFill>
                      <a:prstDash val="solid"/>
                      <a:round/>
                      <a:headEnd type="none" w="med" len="med"/>
                      <a:tailEnd type="none" w="med" len="med"/>
                    </a:lnT>
                    <a:lnB>
                      <a:noFill/>
                    </a:lnB>
                    <a:solidFill>
                      <a:srgbClr val="D1D3D4"/>
                    </a:solidFill>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1855</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1D3D4"/>
                    </a:solidFill>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1358</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1D3D4"/>
                    </a:solidFill>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-497</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1D3D4"/>
                    </a:solidFill>
                  </a:tcPr>
                </a:tc>
                <a:extLst>
                  <a:ext uri="{0D108BD9-81ED-4DB2-BD59-A6C34878D82A}">
                    <a16:rowId xmlns:a16="http://schemas.microsoft.com/office/drawing/2014/main" val="2320923891"/>
                  </a:ext>
                </a:extLst>
              </a:tr>
              <a:tr h="244602">
                <a:tc>
                  <a:txBody>
                    <a:bodyPr/>
                    <a:lstStyle/>
                    <a:p>
                      <a:pPr marL="0" marR="0">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ELA</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lnL>
                      <a:noFill/>
                    </a:lnL>
                    <a:lnR>
                      <a:noFill/>
                    </a:lnR>
                    <a:lnT>
                      <a:noFill/>
                    </a:lnT>
                    <a:lnB>
                      <a:noFill/>
                    </a:lnB>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1.36</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a:noFill/>
                    </a:lnR>
                    <a:lnT>
                      <a:noFill/>
                    </a:lnT>
                    <a:lnB>
                      <a:noFill/>
                    </a:lnB>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1853</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1359</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7000"/>
                        </a:lnSpc>
                        <a:spcBef>
                          <a:spcPts val="0"/>
                        </a:spcBef>
                        <a:spcAft>
                          <a:spcPts val="0"/>
                        </a:spcAft>
                      </a:pPr>
                      <a:r>
                        <a:rPr lang="en-US" sz="1500">
                          <a:effectLst/>
                          <a:latin typeface="Fira Sans" panose="020B0503050000020004" pitchFamily="34" charset="0"/>
                          <a:ea typeface="SimSun" panose="02010600030101010101" pitchFamily="2" charset="-122"/>
                          <a:cs typeface="Arial" panose="020B0604020202020204" pitchFamily="34" charset="0"/>
                        </a:rPr>
                        <a:t>-494</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62170372"/>
                  </a:ext>
                </a:extLst>
              </a:tr>
              <a:tr h="244602">
                <a:tc>
                  <a:txBody>
                    <a:bodyPr/>
                    <a:lstStyle/>
                    <a:p>
                      <a:pPr marL="0" marR="0">
                        <a:lnSpc>
                          <a:spcPct val="107000"/>
                        </a:lnSpc>
                        <a:spcBef>
                          <a:spcPts val="0"/>
                        </a:spcBef>
                        <a:spcAft>
                          <a:spcPts val="0"/>
                        </a:spcAft>
                      </a:pPr>
                      <a:r>
                        <a:rPr lang="en-US" sz="1400">
                          <a:solidFill>
                            <a:srgbClr val="000000"/>
                          </a:solidFill>
                          <a:effectLst/>
                          <a:latin typeface="Fira Sans" panose="020B0503050000020004" pitchFamily="34" charset="0"/>
                          <a:ea typeface="Times New Roman" panose="02020603050405020304" pitchFamily="18" charset="0"/>
                          <a:cs typeface="Calibri" panose="020F0502020204030204" pitchFamily="34" charset="0"/>
                        </a:rPr>
                        <a:t>Science</a:t>
                      </a:r>
                      <a:endParaRPr lang="en-US" sz="140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rgbClr val="D1D3D4"/>
                    </a:solidFill>
                  </a:tcPr>
                </a:tc>
                <a:tc>
                  <a:txBody>
                    <a:bodyPr/>
                    <a:lstStyle/>
                    <a:p>
                      <a:pPr marL="0" marR="0" algn="r">
                        <a:lnSpc>
                          <a:spcPct val="107000"/>
                        </a:lnSpc>
                        <a:spcBef>
                          <a:spcPts val="0"/>
                        </a:spcBef>
                        <a:spcAft>
                          <a:spcPts val="0"/>
                        </a:spcAft>
                      </a:pPr>
                      <a:r>
                        <a:rPr lang="en-US" sz="1500" dirty="0">
                          <a:effectLst/>
                          <a:latin typeface="Fira Sans" panose="020B0503050000020004" pitchFamily="34" charset="0"/>
                          <a:ea typeface="SimSun" panose="02010600030101010101" pitchFamily="2" charset="-122"/>
                          <a:cs typeface="Arial" panose="020B0604020202020204" pitchFamily="34" charset="0"/>
                        </a:rPr>
                        <a:t>1.47</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a:noFill/>
                    </a:lnR>
                    <a:lnT>
                      <a:noFill/>
                    </a:lnT>
                    <a:lnB w="12700" cap="flat" cmpd="sng" algn="ctr">
                      <a:solidFill>
                        <a:schemeClr val="tx1"/>
                      </a:solidFill>
                      <a:prstDash val="solid"/>
                      <a:round/>
                      <a:headEnd type="none" w="med" len="med"/>
                      <a:tailEnd type="none" w="med" len="med"/>
                    </a:lnB>
                    <a:solidFill>
                      <a:srgbClr val="D1D3D4"/>
                    </a:solidFill>
                  </a:tcPr>
                </a:tc>
                <a:tc>
                  <a:txBody>
                    <a:bodyPr/>
                    <a:lstStyle/>
                    <a:p>
                      <a:pPr marL="0" marR="0" algn="r">
                        <a:lnSpc>
                          <a:spcPct val="107000"/>
                        </a:lnSpc>
                        <a:spcBef>
                          <a:spcPts val="0"/>
                        </a:spcBef>
                        <a:spcAft>
                          <a:spcPts val="0"/>
                        </a:spcAft>
                      </a:pPr>
                      <a:r>
                        <a:rPr lang="en-US" sz="1500" dirty="0">
                          <a:effectLst/>
                          <a:latin typeface="Fira Sans" panose="020B0503050000020004" pitchFamily="34" charset="0"/>
                          <a:ea typeface="SimSun" panose="02010600030101010101" pitchFamily="2" charset="-122"/>
                          <a:cs typeface="Arial" panose="020B0604020202020204" pitchFamily="34" charset="0"/>
                        </a:rPr>
                        <a:t>844</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1D3D4"/>
                    </a:solidFill>
                  </a:tcPr>
                </a:tc>
                <a:tc>
                  <a:txBody>
                    <a:bodyPr/>
                    <a:lstStyle/>
                    <a:p>
                      <a:pPr marL="0" marR="0" algn="r">
                        <a:lnSpc>
                          <a:spcPct val="107000"/>
                        </a:lnSpc>
                        <a:spcBef>
                          <a:spcPts val="0"/>
                        </a:spcBef>
                        <a:spcAft>
                          <a:spcPts val="0"/>
                        </a:spcAft>
                      </a:pPr>
                      <a:r>
                        <a:rPr lang="en-US" sz="1500" dirty="0">
                          <a:effectLst/>
                          <a:latin typeface="Fira Sans" panose="020B0503050000020004" pitchFamily="34" charset="0"/>
                          <a:ea typeface="SimSun" panose="02010600030101010101" pitchFamily="2" charset="-122"/>
                          <a:cs typeface="Arial" panose="020B0604020202020204" pitchFamily="34" charset="0"/>
                        </a:rPr>
                        <a:t>576</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1D3D4"/>
                    </a:solidFill>
                  </a:tcPr>
                </a:tc>
                <a:tc>
                  <a:txBody>
                    <a:bodyPr/>
                    <a:lstStyle/>
                    <a:p>
                      <a:pPr marL="0" marR="0" algn="r">
                        <a:lnSpc>
                          <a:spcPct val="107000"/>
                        </a:lnSpc>
                        <a:spcBef>
                          <a:spcPts val="0"/>
                        </a:spcBef>
                        <a:spcAft>
                          <a:spcPts val="0"/>
                        </a:spcAft>
                      </a:pPr>
                      <a:r>
                        <a:rPr lang="en-US" sz="1500" dirty="0">
                          <a:effectLst/>
                          <a:latin typeface="Fira Sans" panose="020B0503050000020004" pitchFamily="34" charset="0"/>
                          <a:ea typeface="SimSun" panose="02010600030101010101" pitchFamily="2" charset="-122"/>
                          <a:cs typeface="Arial" panose="020B0604020202020204" pitchFamily="34" charset="0"/>
                        </a:rPr>
                        <a:t>-268</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1D3D4"/>
                    </a:solidFill>
                  </a:tcPr>
                </a:tc>
                <a:extLst>
                  <a:ext uri="{0D108BD9-81ED-4DB2-BD59-A6C34878D82A}">
                    <a16:rowId xmlns:a16="http://schemas.microsoft.com/office/drawing/2014/main" val="3888573717"/>
                  </a:ext>
                </a:extLst>
              </a:tr>
              <a:tr h="696992">
                <a:tc gridSpan="5">
                  <a:txBody>
                    <a:bodyPr/>
                    <a:lstStyle/>
                    <a:p>
                      <a:pPr marL="0" marR="0" algn="just">
                        <a:spcBef>
                          <a:spcPts val="0"/>
                        </a:spcBef>
                        <a:spcAft>
                          <a:spcPts val="0"/>
                        </a:spcAft>
                        <a:tabLst>
                          <a:tab pos="2971800" algn="ctr"/>
                          <a:tab pos="5943600" algn="r"/>
                        </a:tabLst>
                      </a:pPr>
                      <a:r>
                        <a:rPr lang="en-US" sz="1400" dirty="0">
                          <a:solidFill>
                            <a:srgbClr val="FF0000"/>
                          </a:solidFill>
                          <a:effectLst/>
                          <a:latin typeface="Fira Sans" panose="020B0503050000020004" pitchFamily="34" charset="0"/>
                          <a:ea typeface="SimSun" panose="02010600030101010101" pitchFamily="2" charset="-122"/>
                          <a:cs typeface="Times New Roman" panose="02020603050405020304" pitchFamily="18" charset="0"/>
                        </a:rPr>
                        <a:t>*</a:t>
                      </a:r>
                      <a:r>
                        <a:rPr lang="en-US" sz="1100" dirty="0">
                          <a:effectLst/>
                          <a:latin typeface="Fira Sans" panose="020B0503050000020004" pitchFamily="34" charset="0"/>
                          <a:ea typeface="SimSun" panose="02010600030101010101" pitchFamily="2" charset="-122"/>
                          <a:cs typeface="Times New Roman" panose="02020603050405020304" pitchFamily="18" charset="0"/>
                        </a:rPr>
                        <a:t>Results for the </a:t>
                      </a:r>
                      <a:r>
                        <a:rPr lang="en-US" sz="1100" i="1" dirty="0">
                          <a:effectLst/>
                          <a:latin typeface="Fira Sans" panose="020B0503050000020004" pitchFamily="34" charset="0"/>
                          <a:ea typeface="SimSun" panose="02010600030101010101" pitchFamily="2" charset="-122"/>
                          <a:cs typeface="Times New Roman" panose="02020603050405020304" pitchFamily="18" charset="0"/>
                        </a:rPr>
                        <a:t>participation number needed to reach 1.0%</a:t>
                      </a:r>
                      <a:r>
                        <a:rPr lang="en-US" sz="1100" dirty="0">
                          <a:effectLst/>
                          <a:latin typeface="Fira Sans" panose="020B0503050000020004" pitchFamily="34" charset="0"/>
                          <a:ea typeface="SimSun" panose="02010600030101010101" pitchFamily="2" charset="-122"/>
                          <a:cs typeface="Times New Roman" panose="02020603050405020304" pitchFamily="18" charset="0"/>
                        </a:rPr>
                        <a:t> and the </a:t>
                      </a:r>
                      <a:r>
                        <a:rPr lang="en-US" sz="1100" i="1" dirty="0">
                          <a:effectLst/>
                          <a:latin typeface="Fira Sans" panose="020B0503050000020004" pitchFamily="34" charset="0"/>
                          <a:ea typeface="SimSun" panose="02010600030101010101" pitchFamily="2" charset="-122"/>
                          <a:cs typeface="Times New Roman" panose="02020603050405020304" pitchFamily="18" charset="0"/>
                        </a:rPr>
                        <a:t>change in participation number to reach 1.0%</a:t>
                      </a:r>
                      <a:r>
                        <a:rPr lang="en-US" sz="1100" dirty="0">
                          <a:effectLst/>
                          <a:latin typeface="Fira Sans" panose="020B0503050000020004" pitchFamily="34" charset="0"/>
                          <a:ea typeface="SimSun" panose="02010600030101010101" pitchFamily="2" charset="-122"/>
                          <a:cs typeface="Times New Roman" panose="02020603050405020304" pitchFamily="18" charset="0"/>
                        </a:rPr>
                        <a:t> are calculated with the assumption that the total number of students tested remain constant.  </a:t>
                      </a:r>
                      <a:r>
                        <a:rPr lang="en-US" sz="1100" u="sng" dirty="0">
                          <a:effectLst/>
                          <a:latin typeface="Fira Sans" panose="020B0503050000020004" pitchFamily="34" charset="0"/>
                          <a:ea typeface="SimSun" panose="02010600030101010101" pitchFamily="2" charset="-122"/>
                          <a:cs typeface="Times New Roman" panose="02020603050405020304" pitchFamily="18" charset="0"/>
                        </a:rPr>
                        <a:t>Change in participation numbers are rounded to nearest whole number</a:t>
                      </a:r>
                      <a:r>
                        <a:rPr lang="en-US" sz="1100" dirty="0">
                          <a:effectLst/>
                          <a:latin typeface="Fira Sans" panose="020B0503050000020004" pitchFamily="34" charset="0"/>
                          <a:ea typeface="SimSun" panose="02010600030101010101" pitchFamily="2" charset="-122"/>
                          <a:cs typeface="Times New Roman" panose="02020603050405020304" pitchFamily="18" charset="0"/>
                        </a:rPr>
                        <a:t>.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p>
                      <a:pPr marL="0" marR="0" algn="just">
                        <a:lnSpc>
                          <a:spcPct val="107000"/>
                        </a:lnSpc>
                        <a:spcBef>
                          <a:spcPts val="0"/>
                        </a:spcBef>
                        <a:spcAft>
                          <a:spcPts val="0"/>
                        </a:spcAft>
                      </a:pPr>
                      <a:r>
                        <a:rPr lang="en-US" sz="1100" dirty="0">
                          <a:effectLst/>
                          <a:latin typeface="Fira Sans" panose="020B0503050000020004" pitchFamily="34" charset="0"/>
                          <a:ea typeface="SimSun" panose="02010600030101010101" pitchFamily="2" charset="-122"/>
                          <a:cs typeface="Times New Roman" panose="02020603050405020304" pitchFamily="18" charset="0"/>
                        </a:rPr>
                        <a:t>Data source: WVEIS RPTCRD17</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9785964"/>
                  </a:ext>
                </a:extLst>
              </a:tr>
            </a:tbl>
          </a:graphicData>
        </a:graphic>
      </p:graphicFrame>
    </p:spTree>
    <p:extLst>
      <p:ext uri="{BB962C8B-B14F-4D97-AF65-F5344CB8AC3E}">
        <p14:creationId xmlns:p14="http://schemas.microsoft.com/office/powerpoint/2010/main" val="3040749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6C9785-8524-471B-8A23-5EDD7C52AD31}"/>
              </a:ext>
            </a:extLst>
          </p:cNvPr>
          <p:cNvPicPr>
            <a:picLocks noChangeAspect="1"/>
          </p:cNvPicPr>
          <p:nvPr/>
        </p:nvPicPr>
        <p:blipFill>
          <a:blip r:embed="rId3"/>
          <a:stretch>
            <a:fillRect/>
          </a:stretch>
        </p:blipFill>
        <p:spPr>
          <a:xfrm>
            <a:off x="1112130" y="929020"/>
            <a:ext cx="6919740" cy="4415834"/>
          </a:xfrm>
          <a:prstGeom prst="rect">
            <a:avLst/>
          </a:prstGeom>
        </p:spPr>
      </p:pic>
      <p:sp>
        <p:nvSpPr>
          <p:cNvPr id="3" name="TextBox 2">
            <a:extLst>
              <a:ext uri="{FF2B5EF4-FFF2-40B4-BE49-F238E27FC236}">
                <a16:creationId xmlns:a16="http://schemas.microsoft.com/office/drawing/2014/main" id="{6C7C18E1-EA9C-4ED9-8DA0-4EEA08BFE7E9}"/>
              </a:ext>
            </a:extLst>
          </p:cNvPr>
          <p:cNvSpPr txBox="1"/>
          <p:nvPr/>
        </p:nvSpPr>
        <p:spPr>
          <a:xfrm>
            <a:off x="6925188" y="5444233"/>
            <a:ext cx="1106683" cy="507831"/>
          </a:xfrm>
          <a:prstGeom prst="rect">
            <a:avLst/>
          </a:prstGeom>
          <a:noFill/>
          <a:ln w="38100">
            <a:solidFill>
              <a:srgbClr val="A7253F"/>
            </a:solidFill>
          </a:ln>
        </p:spPr>
        <p:txBody>
          <a:bodyPr wrap="square" rtlCol="0">
            <a:spAutoFit/>
          </a:bodyPr>
          <a:lstStyle/>
          <a:p>
            <a:r>
              <a:rPr lang="en-US" sz="1350" dirty="0">
                <a:solidFill>
                  <a:schemeClr val="bg2">
                    <a:lumMod val="50000"/>
                  </a:schemeClr>
                </a:solidFill>
                <a:latin typeface="Vollkorn Bold Italic" panose="02000503080000090003" pitchFamily="2" charset="0"/>
              </a:rPr>
              <a:t>WV target = 1.0%</a:t>
            </a:r>
          </a:p>
        </p:txBody>
      </p:sp>
    </p:spTree>
    <p:extLst>
      <p:ext uri="{BB962C8B-B14F-4D97-AF65-F5344CB8AC3E}">
        <p14:creationId xmlns:p14="http://schemas.microsoft.com/office/powerpoint/2010/main" val="3677965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FBB04E-963B-45A9-A46D-B839FE2302C3}"/>
              </a:ext>
            </a:extLst>
          </p:cNvPr>
          <p:cNvPicPr>
            <a:picLocks noChangeAspect="1"/>
          </p:cNvPicPr>
          <p:nvPr/>
        </p:nvPicPr>
        <p:blipFill>
          <a:blip r:embed="rId3"/>
          <a:stretch>
            <a:fillRect/>
          </a:stretch>
        </p:blipFill>
        <p:spPr>
          <a:xfrm>
            <a:off x="1061470" y="959333"/>
            <a:ext cx="7021061" cy="4351962"/>
          </a:xfrm>
          <a:prstGeom prst="rect">
            <a:avLst/>
          </a:prstGeom>
        </p:spPr>
      </p:pic>
      <p:sp>
        <p:nvSpPr>
          <p:cNvPr id="6" name="TextBox 5">
            <a:extLst>
              <a:ext uri="{FF2B5EF4-FFF2-40B4-BE49-F238E27FC236}">
                <a16:creationId xmlns:a16="http://schemas.microsoft.com/office/drawing/2014/main" id="{80A15F7E-C244-4B06-9BAC-8179CB081735}"/>
              </a:ext>
            </a:extLst>
          </p:cNvPr>
          <p:cNvSpPr txBox="1"/>
          <p:nvPr/>
        </p:nvSpPr>
        <p:spPr>
          <a:xfrm>
            <a:off x="6925188" y="5444233"/>
            <a:ext cx="1106683" cy="507831"/>
          </a:xfrm>
          <a:prstGeom prst="rect">
            <a:avLst/>
          </a:prstGeom>
          <a:noFill/>
          <a:ln w="38100">
            <a:solidFill>
              <a:srgbClr val="A7253F"/>
            </a:solidFill>
          </a:ln>
        </p:spPr>
        <p:txBody>
          <a:bodyPr wrap="square" rtlCol="0">
            <a:spAutoFit/>
          </a:bodyPr>
          <a:lstStyle/>
          <a:p>
            <a:r>
              <a:rPr lang="en-US" sz="1350" dirty="0">
                <a:solidFill>
                  <a:schemeClr val="bg2">
                    <a:lumMod val="50000"/>
                  </a:schemeClr>
                </a:solidFill>
                <a:latin typeface="Vollkorn Bold Italic" panose="02000503080000090003" pitchFamily="2" charset="0"/>
              </a:rPr>
              <a:t>WV target = 1.0%</a:t>
            </a:r>
          </a:p>
        </p:txBody>
      </p:sp>
    </p:spTree>
    <p:extLst>
      <p:ext uri="{BB962C8B-B14F-4D97-AF65-F5344CB8AC3E}">
        <p14:creationId xmlns:p14="http://schemas.microsoft.com/office/powerpoint/2010/main" val="4079180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AF5E3B-0CA9-44FE-8BB7-912CB256C694}"/>
              </a:ext>
            </a:extLst>
          </p:cNvPr>
          <p:cNvPicPr>
            <a:picLocks noChangeAspect="1"/>
          </p:cNvPicPr>
          <p:nvPr/>
        </p:nvPicPr>
        <p:blipFill>
          <a:blip r:embed="rId3"/>
          <a:stretch>
            <a:fillRect/>
          </a:stretch>
        </p:blipFill>
        <p:spPr>
          <a:xfrm>
            <a:off x="863787" y="959643"/>
            <a:ext cx="7416427" cy="4339579"/>
          </a:xfrm>
          <a:prstGeom prst="rect">
            <a:avLst/>
          </a:prstGeom>
        </p:spPr>
      </p:pic>
    </p:spTree>
    <p:extLst>
      <p:ext uri="{BB962C8B-B14F-4D97-AF65-F5344CB8AC3E}">
        <p14:creationId xmlns:p14="http://schemas.microsoft.com/office/powerpoint/2010/main" val="878599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2B4E15E-1B91-4D74-A5E6-4BB10FB08DB1}"/>
              </a:ext>
            </a:extLst>
          </p:cNvPr>
          <p:cNvPicPr>
            <a:picLocks noChangeAspect="1"/>
          </p:cNvPicPr>
          <p:nvPr/>
        </p:nvPicPr>
        <p:blipFill>
          <a:blip r:embed="rId3"/>
          <a:stretch>
            <a:fillRect/>
          </a:stretch>
        </p:blipFill>
        <p:spPr>
          <a:xfrm>
            <a:off x="861500" y="959643"/>
            <a:ext cx="7421000" cy="4339579"/>
          </a:xfrm>
          <a:prstGeom prst="rect">
            <a:avLst/>
          </a:prstGeom>
        </p:spPr>
      </p:pic>
    </p:spTree>
    <p:extLst>
      <p:ext uri="{BB962C8B-B14F-4D97-AF65-F5344CB8AC3E}">
        <p14:creationId xmlns:p14="http://schemas.microsoft.com/office/powerpoint/2010/main" val="3127063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3CCE42-EF35-4D04-81FD-A668C6FB10C0}"/>
              </a:ext>
            </a:extLst>
          </p:cNvPr>
          <p:cNvPicPr>
            <a:picLocks noChangeAspect="1"/>
          </p:cNvPicPr>
          <p:nvPr/>
        </p:nvPicPr>
        <p:blipFill>
          <a:blip r:embed="rId3"/>
          <a:stretch>
            <a:fillRect/>
          </a:stretch>
        </p:blipFill>
        <p:spPr>
          <a:xfrm>
            <a:off x="859214" y="959643"/>
            <a:ext cx="7425572" cy="4339579"/>
          </a:xfrm>
          <a:prstGeom prst="rect">
            <a:avLst/>
          </a:prstGeom>
        </p:spPr>
      </p:pic>
    </p:spTree>
    <p:extLst>
      <p:ext uri="{BB962C8B-B14F-4D97-AF65-F5344CB8AC3E}">
        <p14:creationId xmlns:p14="http://schemas.microsoft.com/office/powerpoint/2010/main" val="489994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F78D7A-B0B5-4758-8855-1ABD119F5296}"/>
              </a:ext>
            </a:extLst>
          </p:cNvPr>
          <p:cNvPicPr>
            <a:picLocks noChangeAspect="1"/>
          </p:cNvPicPr>
          <p:nvPr/>
        </p:nvPicPr>
        <p:blipFill>
          <a:blip r:embed="rId3"/>
          <a:stretch>
            <a:fillRect/>
          </a:stretch>
        </p:blipFill>
        <p:spPr>
          <a:xfrm>
            <a:off x="946090" y="959643"/>
            <a:ext cx="7251821" cy="4345871"/>
          </a:xfrm>
          <a:prstGeom prst="rect">
            <a:avLst/>
          </a:prstGeom>
        </p:spPr>
      </p:pic>
      <p:sp>
        <p:nvSpPr>
          <p:cNvPr id="6" name="TextBox 5">
            <a:extLst>
              <a:ext uri="{FF2B5EF4-FFF2-40B4-BE49-F238E27FC236}">
                <a16:creationId xmlns:a16="http://schemas.microsoft.com/office/drawing/2014/main" id="{706C5885-A738-4100-ACC9-A4198C161286}"/>
              </a:ext>
            </a:extLst>
          </p:cNvPr>
          <p:cNvSpPr txBox="1"/>
          <p:nvPr/>
        </p:nvSpPr>
        <p:spPr>
          <a:xfrm>
            <a:off x="6925188" y="5444233"/>
            <a:ext cx="1106683" cy="507831"/>
          </a:xfrm>
          <a:prstGeom prst="rect">
            <a:avLst/>
          </a:prstGeom>
          <a:noFill/>
          <a:ln w="38100">
            <a:solidFill>
              <a:srgbClr val="A7253F"/>
            </a:solidFill>
          </a:ln>
        </p:spPr>
        <p:txBody>
          <a:bodyPr wrap="square" rtlCol="0">
            <a:spAutoFit/>
          </a:bodyPr>
          <a:lstStyle/>
          <a:p>
            <a:r>
              <a:rPr lang="en-US" sz="1350" dirty="0">
                <a:solidFill>
                  <a:schemeClr val="bg2">
                    <a:lumMod val="50000"/>
                  </a:schemeClr>
                </a:solidFill>
                <a:latin typeface="Vollkorn Bold Italic" panose="02000503080000090003" pitchFamily="2" charset="0"/>
              </a:rPr>
              <a:t>WV target = 1.0%</a:t>
            </a:r>
          </a:p>
        </p:txBody>
      </p:sp>
    </p:spTree>
    <p:extLst>
      <p:ext uri="{BB962C8B-B14F-4D97-AF65-F5344CB8AC3E}">
        <p14:creationId xmlns:p14="http://schemas.microsoft.com/office/powerpoint/2010/main" val="104468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9D9A0C-570C-4821-8358-E6CB1839BD1C}"/>
              </a:ext>
            </a:extLst>
          </p:cNvPr>
          <p:cNvPicPr>
            <a:picLocks noChangeAspect="1"/>
          </p:cNvPicPr>
          <p:nvPr/>
        </p:nvPicPr>
        <p:blipFill>
          <a:blip r:embed="rId3"/>
          <a:stretch>
            <a:fillRect/>
          </a:stretch>
        </p:blipFill>
        <p:spPr>
          <a:xfrm>
            <a:off x="429409" y="959643"/>
            <a:ext cx="8285182" cy="4333287"/>
          </a:xfrm>
          <a:prstGeom prst="rect">
            <a:avLst/>
          </a:prstGeom>
        </p:spPr>
      </p:pic>
      <p:sp>
        <p:nvSpPr>
          <p:cNvPr id="6" name="TextBox 5">
            <a:extLst>
              <a:ext uri="{FF2B5EF4-FFF2-40B4-BE49-F238E27FC236}">
                <a16:creationId xmlns:a16="http://schemas.microsoft.com/office/drawing/2014/main" id="{9986A9B2-BA91-401C-90B8-368E72469862}"/>
              </a:ext>
            </a:extLst>
          </p:cNvPr>
          <p:cNvSpPr txBox="1"/>
          <p:nvPr/>
        </p:nvSpPr>
        <p:spPr>
          <a:xfrm>
            <a:off x="6925188" y="5444233"/>
            <a:ext cx="1106683" cy="507831"/>
          </a:xfrm>
          <a:prstGeom prst="rect">
            <a:avLst/>
          </a:prstGeom>
          <a:noFill/>
          <a:ln w="38100">
            <a:solidFill>
              <a:srgbClr val="A7253F"/>
            </a:solidFill>
          </a:ln>
        </p:spPr>
        <p:txBody>
          <a:bodyPr wrap="square" rtlCol="0">
            <a:spAutoFit/>
          </a:bodyPr>
          <a:lstStyle/>
          <a:p>
            <a:r>
              <a:rPr lang="en-US" sz="1350" dirty="0">
                <a:solidFill>
                  <a:schemeClr val="bg2">
                    <a:lumMod val="50000"/>
                  </a:schemeClr>
                </a:solidFill>
                <a:latin typeface="Vollkorn Bold Italic" panose="02000503080000090003" pitchFamily="2" charset="0"/>
              </a:rPr>
              <a:t>WV target = 1.0%</a:t>
            </a:r>
          </a:p>
        </p:txBody>
      </p:sp>
    </p:spTree>
    <p:extLst>
      <p:ext uri="{BB962C8B-B14F-4D97-AF65-F5344CB8AC3E}">
        <p14:creationId xmlns:p14="http://schemas.microsoft.com/office/powerpoint/2010/main" val="619077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799D50-FC24-4B94-A0FB-85A530C71D73}"/>
              </a:ext>
            </a:extLst>
          </p:cNvPr>
          <p:cNvPicPr>
            <a:picLocks noChangeAspect="1"/>
          </p:cNvPicPr>
          <p:nvPr/>
        </p:nvPicPr>
        <p:blipFill>
          <a:blip r:embed="rId3"/>
          <a:stretch>
            <a:fillRect/>
          </a:stretch>
        </p:blipFill>
        <p:spPr>
          <a:xfrm>
            <a:off x="911797" y="959643"/>
            <a:ext cx="7320407" cy="4352162"/>
          </a:xfrm>
          <a:prstGeom prst="rect">
            <a:avLst/>
          </a:prstGeom>
        </p:spPr>
      </p:pic>
      <p:sp>
        <p:nvSpPr>
          <p:cNvPr id="4" name="TextBox 3">
            <a:extLst>
              <a:ext uri="{FF2B5EF4-FFF2-40B4-BE49-F238E27FC236}">
                <a16:creationId xmlns:a16="http://schemas.microsoft.com/office/drawing/2014/main" id="{7A19A4A8-81FE-45FF-94DB-950814950F97}"/>
              </a:ext>
            </a:extLst>
          </p:cNvPr>
          <p:cNvSpPr txBox="1"/>
          <p:nvPr/>
        </p:nvSpPr>
        <p:spPr>
          <a:xfrm>
            <a:off x="6925188" y="5444233"/>
            <a:ext cx="1106683" cy="507831"/>
          </a:xfrm>
          <a:prstGeom prst="rect">
            <a:avLst/>
          </a:prstGeom>
          <a:noFill/>
          <a:ln w="38100">
            <a:solidFill>
              <a:srgbClr val="A7253F"/>
            </a:solidFill>
          </a:ln>
        </p:spPr>
        <p:txBody>
          <a:bodyPr wrap="square" rtlCol="0">
            <a:spAutoFit/>
          </a:bodyPr>
          <a:lstStyle/>
          <a:p>
            <a:r>
              <a:rPr lang="en-US" sz="1350" dirty="0">
                <a:solidFill>
                  <a:schemeClr val="bg2">
                    <a:lumMod val="50000"/>
                  </a:schemeClr>
                </a:solidFill>
                <a:latin typeface="Vollkorn Bold Italic" panose="02000503080000090003" pitchFamily="2" charset="0"/>
              </a:rPr>
              <a:t>WV target = 1.0%</a:t>
            </a:r>
          </a:p>
        </p:txBody>
      </p:sp>
    </p:spTree>
    <p:extLst>
      <p:ext uri="{BB962C8B-B14F-4D97-AF65-F5344CB8AC3E}">
        <p14:creationId xmlns:p14="http://schemas.microsoft.com/office/powerpoint/2010/main" val="1534723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855F74-7B6F-435F-AF82-21644E759652}"/>
              </a:ext>
            </a:extLst>
          </p:cNvPr>
          <p:cNvPicPr>
            <a:picLocks noChangeAspect="1"/>
          </p:cNvPicPr>
          <p:nvPr/>
        </p:nvPicPr>
        <p:blipFill>
          <a:blip r:embed="rId3"/>
          <a:stretch>
            <a:fillRect/>
          </a:stretch>
        </p:blipFill>
        <p:spPr>
          <a:xfrm>
            <a:off x="927800" y="959642"/>
            <a:ext cx="7288400" cy="4320704"/>
          </a:xfrm>
          <a:prstGeom prst="rect">
            <a:avLst/>
          </a:prstGeom>
        </p:spPr>
      </p:pic>
      <p:sp>
        <p:nvSpPr>
          <p:cNvPr id="4" name="TextBox 3">
            <a:extLst>
              <a:ext uri="{FF2B5EF4-FFF2-40B4-BE49-F238E27FC236}">
                <a16:creationId xmlns:a16="http://schemas.microsoft.com/office/drawing/2014/main" id="{11A4FF2A-FECB-4E0A-80FE-E647922CAA00}"/>
              </a:ext>
            </a:extLst>
          </p:cNvPr>
          <p:cNvSpPr txBox="1"/>
          <p:nvPr/>
        </p:nvSpPr>
        <p:spPr>
          <a:xfrm>
            <a:off x="6925188" y="5444233"/>
            <a:ext cx="1106683" cy="507831"/>
          </a:xfrm>
          <a:prstGeom prst="rect">
            <a:avLst/>
          </a:prstGeom>
          <a:noFill/>
          <a:ln w="38100">
            <a:solidFill>
              <a:srgbClr val="A7253F"/>
            </a:solidFill>
          </a:ln>
        </p:spPr>
        <p:txBody>
          <a:bodyPr wrap="square" rtlCol="0">
            <a:spAutoFit/>
          </a:bodyPr>
          <a:lstStyle/>
          <a:p>
            <a:r>
              <a:rPr lang="en-US" sz="1350" dirty="0">
                <a:solidFill>
                  <a:schemeClr val="bg2">
                    <a:lumMod val="50000"/>
                  </a:schemeClr>
                </a:solidFill>
                <a:latin typeface="Vollkorn Bold Italic" panose="02000503080000090003" pitchFamily="2" charset="0"/>
              </a:rPr>
              <a:t>WV target = 1.0%</a:t>
            </a:r>
          </a:p>
        </p:txBody>
      </p:sp>
    </p:spTree>
    <p:extLst>
      <p:ext uri="{BB962C8B-B14F-4D97-AF65-F5344CB8AC3E}">
        <p14:creationId xmlns:p14="http://schemas.microsoft.com/office/powerpoint/2010/main" val="3624752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bg2"/>
          </a:solidFill>
        </p:spPr>
        <p:txBody>
          <a:bodyPr/>
          <a:lstStyle/>
          <a:p>
            <a:pPr algn="ctr"/>
            <a:r>
              <a:rPr lang="en-US" dirty="0"/>
              <a:t>Alternate Diploma Criteria</a:t>
            </a:r>
          </a:p>
        </p:txBody>
      </p:sp>
      <p:sp>
        <p:nvSpPr>
          <p:cNvPr id="3" name="Content Placeholder 2"/>
          <p:cNvSpPr>
            <a:spLocks noGrp="1"/>
          </p:cNvSpPr>
          <p:nvPr>
            <p:ph idx="1"/>
          </p:nvPr>
        </p:nvSpPr>
        <p:spPr>
          <a:xfrm>
            <a:off x="298939" y="1407695"/>
            <a:ext cx="8527427" cy="4465568"/>
          </a:xfrm>
        </p:spPr>
        <p:txBody>
          <a:bodyPr/>
          <a:lstStyle/>
          <a:p>
            <a:pPr marL="457200" indent="-457200">
              <a:buAutoNum type="arabicPeriod"/>
            </a:pPr>
            <a:endParaRPr lang="en-US" sz="3200" dirty="0"/>
          </a:p>
          <a:p>
            <a:pPr>
              <a:buFont typeface="Wingdings" panose="05000000000000000000" pitchFamily="2" charset="2"/>
              <a:buChar char="Ø"/>
            </a:pPr>
            <a:r>
              <a:rPr lang="en-US" sz="3200" dirty="0"/>
              <a:t>Be Standards-Based</a:t>
            </a:r>
          </a:p>
          <a:p>
            <a:pPr marL="0" indent="0">
              <a:buNone/>
            </a:pPr>
            <a:endParaRPr lang="en-US" sz="3200" dirty="0"/>
          </a:p>
          <a:p>
            <a:pPr>
              <a:buFont typeface="Wingdings" panose="05000000000000000000" pitchFamily="2" charset="2"/>
              <a:buChar char="Ø"/>
            </a:pPr>
            <a:r>
              <a:rPr lang="en-US" sz="3200" dirty="0"/>
              <a:t>Be Aligned with State Requirements for a Regular Diploma</a:t>
            </a:r>
          </a:p>
          <a:p>
            <a:pPr marL="0" indent="0">
              <a:buNone/>
            </a:pPr>
            <a:endParaRPr lang="en-US" sz="3200" dirty="0"/>
          </a:p>
          <a:p>
            <a:pPr>
              <a:buFont typeface="Wingdings" panose="05000000000000000000" pitchFamily="2" charset="2"/>
              <a:buChar char="Ø"/>
            </a:pPr>
            <a:r>
              <a:rPr lang="en-US" sz="3200" dirty="0"/>
              <a:t>Be Obtained During FAPE Period</a:t>
            </a:r>
          </a:p>
          <a:p>
            <a:pPr marL="457200" indent="-457200">
              <a:buAutoNum type="arabicPeriod"/>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17</a:t>
            </a:fld>
            <a:endParaRPr lang="en-US"/>
          </a:p>
        </p:txBody>
      </p:sp>
    </p:spTree>
    <p:extLst>
      <p:ext uri="{BB962C8B-B14F-4D97-AF65-F5344CB8AC3E}">
        <p14:creationId xmlns:p14="http://schemas.microsoft.com/office/powerpoint/2010/main" val="692025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77394"/>
          </a:xfrm>
          <a:solidFill>
            <a:schemeClr val="bg2"/>
          </a:solidFill>
          <a:ln>
            <a:solidFill>
              <a:schemeClr val="bg2"/>
            </a:solidFill>
          </a:ln>
        </p:spPr>
        <p:txBody>
          <a:bodyPr/>
          <a:lstStyle/>
          <a:p>
            <a:pPr algn="ctr"/>
            <a:r>
              <a:rPr lang="en-US" dirty="0"/>
              <a:t>Standards Based IEPs</a:t>
            </a:r>
          </a:p>
        </p:txBody>
      </p:sp>
      <p:sp>
        <p:nvSpPr>
          <p:cNvPr id="3" name="Content Placeholder 2"/>
          <p:cNvSpPr>
            <a:spLocks noGrp="1"/>
          </p:cNvSpPr>
          <p:nvPr>
            <p:ph idx="1"/>
          </p:nvPr>
        </p:nvSpPr>
        <p:spPr>
          <a:xfrm>
            <a:off x="298939" y="1357460"/>
            <a:ext cx="8527427" cy="4053527"/>
          </a:xfrm>
        </p:spPr>
        <p:txBody>
          <a:bodyPr/>
          <a:lstStyle/>
          <a:p>
            <a:r>
              <a:rPr lang="en-US" dirty="0"/>
              <a:t>Students with disabilities should have the opportunity to learn the same curriculum as their peers without disabilities, one that is “based on the State’s academic content standards” for the grade in which a student is enrolled (U.S. Department of Education 2015a).</a:t>
            </a:r>
          </a:p>
          <a:p>
            <a:endParaRPr lang="en-US" dirty="0"/>
          </a:p>
          <a:p>
            <a:r>
              <a:rPr lang="en-US" dirty="0"/>
              <a:t>WV Alternate Academic Achievement Standards (Policy 2520.16) provide alternate standards that are aligned to the WVCCR Standards.</a:t>
            </a:r>
          </a:p>
          <a:p>
            <a:endParaRPr lang="en-US" dirty="0"/>
          </a:p>
          <a:p>
            <a:r>
              <a:rPr lang="en-US" dirty="0"/>
              <a:t>A scaffolding document/Performance Level Descriptors (PLDs) will be available July 2018 as a companion document to support teachers in selecting appropriate alternate standards. </a:t>
            </a:r>
          </a:p>
        </p:txBody>
      </p:sp>
      <p:sp>
        <p:nvSpPr>
          <p:cNvPr id="4" name="Slide Number Placeholder 3"/>
          <p:cNvSpPr>
            <a:spLocks noGrp="1"/>
          </p:cNvSpPr>
          <p:nvPr>
            <p:ph type="sldNum" sz="quarter" idx="12"/>
          </p:nvPr>
        </p:nvSpPr>
        <p:spPr/>
        <p:txBody>
          <a:bodyPr/>
          <a:lstStyle/>
          <a:p>
            <a:fld id="{16630861-4318-414B-8E21-CA5F03E7BD41}" type="slidenum">
              <a:rPr lang="en-US" smtClean="0"/>
              <a:t>18</a:t>
            </a:fld>
            <a:endParaRPr lang="en-US"/>
          </a:p>
        </p:txBody>
      </p:sp>
    </p:spTree>
    <p:extLst>
      <p:ext uri="{BB962C8B-B14F-4D97-AF65-F5344CB8AC3E}">
        <p14:creationId xmlns:p14="http://schemas.microsoft.com/office/powerpoint/2010/main" val="2978480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8" y="223556"/>
            <a:ext cx="8527427" cy="846067"/>
          </a:xfrm>
          <a:solidFill>
            <a:schemeClr val="bg2"/>
          </a:solidFill>
        </p:spPr>
        <p:txBody>
          <a:bodyPr>
            <a:normAutofit/>
          </a:bodyPr>
          <a:lstStyle/>
          <a:p>
            <a:pPr algn="ctr"/>
            <a:r>
              <a:rPr lang="en-US" b="1" dirty="0"/>
              <a:t>Standards</a:t>
            </a:r>
            <a:r>
              <a:rPr lang="en-US" dirty="0"/>
              <a:t>-Based IEPs</a:t>
            </a:r>
          </a:p>
        </p:txBody>
      </p:sp>
      <p:sp>
        <p:nvSpPr>
          <p:cNvPr id="3" name="Content Placeholder 2"/>
          <p:cNvSpPr>
            <a:spLocks noGrp="1"/>
          </p:cNvSpPr>
          <p:nvPr>
            <p:ph idx="1"/>
          </p:nvPr>
        </p:nvSpPr>
        <p:spPr>
          <a:xfrm>
            <a:off x="298937" y="1188721"/>
            <a:ext cx="8527427" cy="4709160"/>
          </a:xfrm>
        </p:spPr>
        <p:txBody>
          <a:bodyPr>
            <a:normAutofit/>
          </a:bodyPr>
          <a:lstStyle/>
          <a:p>
            <a:pPr>
              <a:buFont typeface="Arial" panose="020B0604020202020204" pitchFamily="34" charset="0"/>
              <a:buChar char="•"/>
            </a:pPr>
            <a:endParaRPr lang="en-US" sz="2000" dirty="0"/>
          </a:p>
          <a:p>
            <a:pPr>
              <a:buFont typeface="Arial" panose="020B0604020202020204" pitchFamily="34" charset="0"/>
              <a:buChar char="•"/>
            </a:pPr>
            <a:r>
              <a:rPr lang="en-US" sz="2400" dirty="0"/>
              <a:t>Entire courses are </a:t>
            </a:r>
            <a:r>
              <a:rPr lang="en-US" sz="2400" b="1" dirty="0"/>
              <a:t>not expected to be taught</a:t>
            </a:r>
            <a:r>
              <a:rPr lang="en-US" sz="2400" dirty="0"/>
              <a:t>. Instruction is provided based on appropriate alternate academic achievement standards.</a:t>
            </a:r>
          </a:p>
          <a:p>
            <a:pPr>
              <a:buFont typeface="Arial" panose="020B0604020202020204" pitchFamily="34" charset="0"/>
              <a:buChar char="•"/>
            </a:pPr>
            <a:r>
              <a:rPr lang="en-US" sz="2400" dirty="0"/>
              <a:t>Annual goals are developed </a:t>
            </a:r>
            <a:r>
              <a:rPr lang="en-US" sz="2400" b="1" dirty="0"/>
              <a:t>to address the student’s needs in each content area,</a:t>
            </a:r>
            <a:r>
              <a:rPr lang="en-US" sz="2400" dirty="0"/>
              <a:t> build on strengths and preferences, and promote learning in </a:t>
            </a:r>
            <a:r>
              <a:rPr lang="en-US" sz="2400" b="1" i="1" dirty="0"/>
              <a:t>multiple state alternate standards for that content area.  </a:t>
            </a:r>
          </a:p>
          <a:p>
            <a:pPr>
              <a:buFont typeface="Arial" panose="020B0604020202020204" pitchFamily="34" charset="0"/>
              <a:buChar char="•"/>
            </a:pPr>
            <a:r>
              <a:rPr lang="en-US" sz="2400" dirty="0"/>
              <a:t>IEPs do not address everything that is taught to a student. Therefore, specific content/courses are </a:t>
            </a:r>
            <a:r>
              <a:rPr lang="en-US" sz="2400" dirty="0" smtClean="0"/>
              <a:t>addressed, </a:t>
            </a:r>
            <a:r>
              <a:rPr lang="en-US" sz="2400" dirty="0"/>
              <a:t>but individual goals and objectives do not have to be written for each subject.</a:t>
            </a:r>
            <a:endParaRPr lang="en-US" sz="2000" dirty="0"/>
          </a:p>
          <a:p>
            <a:pPr>
              <a:buFont typeface="Arial" panose="020B0604020202020204" pitchFamily="34" charset="0"/>
              <a:buChar char="•"/>
            </a:pPr>
            <a:endParaRPr lang="en-US" sz="2000" dirty="0"/>
          </a:p>
          <a:p>
            <a:pPr>
              <a:buFont typeface="Arial" panose="020B0604020202020204" pitchFamily="34" charset="0"/>
              <a:buChar char="•"/>
            </a:pPr>
            <a:endParaRPr lang="en-US" sz="2000" dirty="0"/>
          </a:p>
        </p:txBody>
      </p:sp>
      <p:sp>
        <p:nvSpPr>
          <p:cNvPr id="4" name="Slide Number Placeholder 3"/>
          <p:cNvSpPr>
            <a:spLocks noGrp="1"/>
          </p:cNvSpPr>
          <p:nvPr>
            <p:ph type="sldNum" sz="quarter" idx="12"/>
          </p:nvPr>
        </p:nvSpPr>
        <p:spPr/>
        <p:txBody>
          <a:bodyPr/>
          <a:lstStyle/>
          <a:p>
            <a:fld id="{16630861-4318-414B-8E21-CA5F03E7BD41}" type="slidenum">
              <a:rPr lang="en-US" smtClean="0"/>
              <a:t>19</a:t>
            </a:fld>
            <a:endParaRPr lang="en-US"/>
          </a:p>
        </p:txBody>
      </p:sp>
    </p:spTree>
    <p:extLst>
      <p:ext uri="{BB962C8B-B14F-4D97-AF65-F5344CB8AC3E}">
        <p14:creationId xmlns:p14="http://schemas.microsoft.com/office/powerpoint/2010/main" val="4065758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2573"/>
          </a:xfrm>
          <a:solidFill>
            <a:schemeClr val="bg2"/>
          </a:solidFill>
        </p:spPr>
        <p:txBody>
          <a:bodyPr>
            <a:normAutofit fontScale="90000"/>
          </a:bodyPr>
          <a:lstStyle/>
          <a:p>
            <a:pPr algn="ctr"/>
            <a:r>
              <a:rPr lang="en-US" dirty="0"/>
              <a:t>Present Level of Academic Achievement and Functional Performance </a:t>
            </a:r>
          </a:p>
        </p:txBody>
      </p:sp>
      <p:sp>
        <p:nvSpPr>
          <p:cNvPr id="3" name="Content Placeholder 2"/>
          <p:cNvSpPr>
            <a:spLocks noGrp="1"/>
          </p:cNvSpPr>
          <p:nvPr>
            <p:ph idx="1"/>
          </p:nvPr>
        </p:nvSpPr>
        <p:spPr>
          <a:xfrm>
            <a:off x="298939" y="1325880"/>
            <a:ext cx="8527427" cy="4547383"/>
          </a:xfrm>
        </p:spPr>
        <p:txBody>
          <a:bodyPr>
            <a:normAutofit/>
          </a:bodyPr>
          <a:lstStyle/>
          <a:p>
            <a:pPr marL="0" indent="0">
              <a:buNone/>
            </a:pPr>
            <a:r>
              <a:rPr lang="en-US" sz="2400" b="1" dirty="0"/>
              <a:t>General Information- </a:t>
            </a:r>
            <a:r>
              <a:rPr lang="en-US" sz="2400" dirty="0"/>
              <a:t>Background information</a:t>
            </a:r>
          </a:p>
          <a:p>
            <a:endParaRPr lang="en-US" sz="2400" dirty="0"/>
          </a:p>
          <a:p>
            <a:pPr marL="0" indent="0">
              <a:buNone/>
            </a:pPr>
            <a:r>
              <a:rPr lang="en-US" sz="2400" b="1" dirty="0"/>
              <a:t>Evaluation Information:</a:t>
            </a:r>
          </a:p>
          <a:p>
            <a:pPr>
              <a:buFont typeface="Arial" panose="020B0604020202020204" pitchFamily="34" charset="0"/>
              <a:buChar char="•"/>
            </a:pPr>
            <a:r>
              <a:rPr lang="en-US" sz="2400" i="1" dirty="0"/>
              <a:t>Intelligence testing- </a:t>
            </a:r>
            <a:r>
              <a:rPr lang="en-US" sz="2400" dirty="0"/>
              <a:t>verbal comprehension 52, perceptual reasoning 54, working memory 62, processing speed 75, Full Scale 50</a:t>
            </a:r>
          </a:p>
          <a:p>
            <a:pPr marL="0" indent="0">
              <a:buNone/>
            </a:pPr>
            <a:endParaRPr lang="en-US" sz="2400" dirty="0"/>
          </a:p>
          <a:p>
            <a:pPr>
              <a:buFont typeface="Arial" panose="020B0604020202020204" pitchFamily="34" charset="0"/>
              <a:buChar char="•"/>
            </a:pPr>
            <a:r>
              <a:rPr lang="en-US" sz="2400" i="1" dirty="0"/>
              <a:t>Achievement testing- </a:t>
            </a:r>
            <a:r>
              <a:rPr lang="en-US" sz="2400" dirty="0"/>
              <a:t>reading 61, math 55, written language 58 </a:t>
            </a:r>
          </a:p>
          <a:p>
            <a:pPr>
              <a:buFont typeface="Arial" panose="020B0604020202020204" pitchFamily="34" charset="0"/>
              <a:buChar char="•"/>
            </a:pPr>
            <a:endParaRPr lang="en-US" sz="2400" i="1" dirty="0"/>
          </a:p>
          <a:p>
            <a:pPr>
              <a:buFont typeface="Arial" panose="020B0604020202020204" pitchFamily="34" charset="0"/>
              <a:buChar char="•"/>
            </a:pPr>
            <a:r>
              <a:rPr lang="en-US" sz="2400" i="1" dirty="0"/>
              <a:t>Adaptive Assessment- </a:t>
            </a:r>
            <a:r>
              <a:rPr lang="en-US" sz="2400" dirty="0"/>
              <a:t>social, conceptual, practical</a:t>
            </a:r>
          </a:p>
          <a:p>
            <a:pPr marL="0" indent="0">
              <a:buNone/>
            </a:pPr>
            <a:endParaRPr lang="en-US" sz="2400" dirty="0"/>
          </a:p>
        </p:txBody>
      </p:sp>
      <p:sp>
        <p:nvSpPr>
          <p:cNvPr id="4" name="Slide Number Placeholder 3"/>
          <p:cNvSpPr>
            <a:spLocks noGrp="1"/>
          </p:cNvSpPr>
          <p:nvPr>
            <p:ph type="sldNum" sz="quarter" idx="12"/>
          </p:nvPr>
        </p:nvSpPr>
        <p:spPr/>
        <p:txBody>
          <a:bodyPr/>
          <a:lstStyle/>
          <a:p>
            <a:fld id="{16630861-4318-414B-8E21-CA5F03E7BD41}" type="slidenum">
              <a:rPr lang="en-US" smtClean="0"/>
              <a:t>20</a:t>
            </a:fld>
            <a:endParaRPr lang="en-US"/>
          </a:p>
        </p:txBody>
      </p:sp>
    </p:spTree>
    <p:extLst>
      <p:ext uri="{BB962C8B-B14F-4D97-AF65-F5344CB8AC3E}">
        <p14:creationId xmlns:p14="http://schemas.microsoft.com/office/powerpoint/2010/main" val="4076676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62093"/>
          </a:xfrm>
          <a:solidFill>
            <a:schemeClr val="bg2"/>
          </a:solidFill>
          <a:ln>
            <a:solidFill>
              <a:schemeClr val="bg2"/>
            </a:solidFill>
          </a:ln>
        </p:spPr>
        <p:txBody>
          <a:bodyPr/>
          <a:lstStyle/>
          <a:p>
            <a:pPr algn="ctr"/>
            <a:r>
              <a:rPr lang="en-US" dirty="0"/>
              <a:t>PLEP Statements</a:t>
            </a:r>
          </a:p>
        </p:txBody>
      </p:sp>
      <p:sp>
        <p:nvSpPr>
          <p:cNvPr id="3" name="Content Placeholder 2"/>
          <p:cNvSpPr>
            <a:spLocks noGrp="1"/>
          </p:cNvSpPr>
          <p:nvPr>
            <p:ph idx="1"/>
          </p:nvPr>
        </p:nvSpPr>
        <p:spPr>
          <a:xfrm>
            <a:off x="298939" y="1386841"/>
            <a:ext cx="8527427" cy="4486422"/>
          </a:xfrm>
        </p:spPr>
        <p:txBody>
          <a:bodyPr/>
          <a:lstStyle/>
          <a:p>
            <a:pPr marL="0" indent="0">
              <a:buNone/>
            </a:pPr>
            <a:r>
              <a:rPr lang="en-US" sz="2400" b="1" dirty="0"/>
              <a:t>Grade Level Expectation- </a:t>
            </a:r>
            <a:r>
              <a:rPr lang="en-US" sz="2400" dirty="0"/>
              <a:t>Grade 9</a:t>
            </a:r>
          </a:p>
          <a:p>
            <a:pPr marL="0" indent="0">
              <a:buNone/>
            </a:pPr>
            <a:endParaRPr lang="en-US" sz="2400" dirty="0"/>
          </a:p>
          <a:p>
            <a:pPr marL="0" indent="0">
              <a:buNone/>
            </a:pPr>
            <a:r>
              <a:rPr lang="en-US" sz="2400" b="1" dirty="0"/>
              <a:t>Present Level (cognitive) ELA, Math, SS, Science</a:t>
            </a:r>
          </a:p>
          <a:p>
            <a:pPr marL="0" indent="0">
              <a:buNone/>
            </a:pPr>
            <a:r>
              <a:rPr lang="en-US" sz="2400" dirty="0"/>
              <a:t> Areas of strengths </a:t>
            </a:r>
          </a:p>
          <a:p>
            <a:pPr marL="0" indent="0">
              <a:buNone/>
            </a:pPr>
            <a:r>
              <a:rPr lang="en-US" sz="2400" dirty="0"/>
              <a:t> Areas of weaknesses</a:t>
            </a:r>
          </a:p>
          <a:p>
            <a:pPr marL="0" indent="0">
              <a:buNone/>
            </a:pPr>
            <a:endParaRPr lang="en-US" sz="2400" dirty="0"/>
          </a:p>
          <a:p>
            <a:pPr marL="0" indent="0">
              <a:buNone/>
            </a:pPr>
            <a:r>
              <a:rPr lang="en-US" sz="2400" b="1" dirty="0"/>
              <a:t>Present Level (adaptive) Social, Conceptual, Practical</a:t>
            </a:r>
          </a:p>
          <a:p>
            <a:pPr marL="0" indent="0">
              <a:buNone/>
            </a:pPr>
            <a:r>
              <a:rPr lang="en-US" sz="2400" dirty="0"/>
              <a:t>Areas of strengths</a:t>
            </a:r>
          </a:p>
          <a:p>
            <a:pPr marL="0" indent="0">
              <a:buNone/>
            </a:pPr>
            <a:r>
              <a:rPr lang="en-US" sz="2400" dirty="0"/>
              <a:t>Areas of weaknesses</a:t>
            </a:r>
          </a:p>
          <a:p>
            <a:pPr marL="0" indent="0">
              <a:buNone/>
            </a:pPr>
            <a:endParaRPr lang="en-US" sz="2400" dirty="0"/>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21</a:t>
            </a:fld>
            <a:endParaRPr lang="en-US"/>
          </a:p>
        </p:txBody>
      </p:sp>
    </p:spTree>
    <p:extLst>
      <p:ext uri="{BB962C8B-B14F-4D97-AF65-F5344CB8AC3E}">
        <p14:creationId xmlns:p14="http://schemas.microsoft.com/office/powerpoint/2010/main" val="1098970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23053"/>
          </a:xfrm>
          <a:solidFill>
            <a:schemeClr val="bg2"/>
          </a:solidFill>
        </p:spPr>
        <p:txBody>
          <a:bodyPr/>
          <a:lstStyle/>
          <a:p>
            <a:pPr algn="ctr"/>
            <a:r>
              <a:rPr lang="en-US" dirty="0"/>
              <a:t>Impact Statement</a:t>
            </a:r>
          </a:p>
        </p:txBody>
      </p:sp>
      <p:sp>
        <p:nvSpPr>
          <p:cNvPr id="3" name="Content Placeholder 2"/>
          <p:cNvSpPr>
            <a:spLocks noGrp="1"/>
          </p:cNvSpPr>
          <p:nvPr>
            <p:ph idx="1"/>
          </p:nvPr>
        </p:nvSpPr>
        <p:spPr>
          <a:xfrm>
            <a:off x="298939" y="1325881"/>
            <a:ext cx="8527427" cy="4349262"/>
          </a:xfrm>
        </p:spPr>
        <p:txBody>
          <a:bodyPr/>
          <a:lstStyle/>
          <a:p>
            <a:pPr marL="0" indent="0">
              <a:buNone/>
            </a:pPr>
            <a:r>
              <a:rPr lang="en-US" sz="2800" dirty="0"/>
              <a:t>Due to Sam’s </a:t>
            </a:r>
            <a:r>
              <a:rPr lang="en-US" sz="2800" i="1" dirty="0"/>
              <a:t>cognitive deficits </a:t>
            </a:r>
            <a:r>
              <a:rPr lang="en-US" sz="2800" dirty="0"/>
              <a:t>in reading and comprehension, Sam requires ______________ in </a:t>
            </a:r>
            <a:r>
              <a:rPr lang="en-US" sz="2800" i="1" dirty="0"/>
              <a:t>English, Social Studies, and Science</a:t>
            </a:r>
            <a:r>
              <a:rPr lang="en-US" sz="2800" dirty="0"/>
              <a:t>.  His cognitive deficits impedes his ability to _______________.</a:t>
            </a:r>
          </a:p>
          <a:p>
            <a:endParaRPr lang="en-US" dirty="0"/>
          </a:p>
          <a:p>
            <a:pPr marL="0" indent="0">
              <a:buNone/>
            </a:pPr>
            <a:r>
              <a:rPr lang="en-US" sz="2800" dirty="0"/>
              <a:t>Due to Sam’s </a:t>
            </a:r>
            <a:r>
              <a:rPr lang="en-US" sz="2800" i="1" dirty="0"/>
              <a:t>social, practical and conceptual deficits,</a:t>
            </a:r>
            <a:r>
              <a:rPr lang="en-US" sz="2800" dirty="0"/>
              <a:t> Sam would benefit from ______________________.  His adaptive deficits impact his ability to maintain relationships, ________________________________.</a:t>
            </a:r>
          </a:p>
        </p:txBody>
      </p:sp>
      <p:sp>
        <p:nvSpPr>
          <p:cNvPr id="4" name="Slide Number Placeholder 3"/>
          <p:cNvSpPr>
            <a:spLocks noGrp="1"/>
          </p:cNvSpPr>
          <p:nvPr>
            <p:ph type="sldNum" sz="quarter" idx="12"/>
          </p:nvPr>
        </p:nvSpPr>
        <p:spPr/>
        <p:txBody>
          <a:bodyPr/>
          <a:lstStyle/>
          <a:p>
            <a:fld id="{16630861-4318-414B-8E21-CA5F03E7BD41}" type="slidenum">
              <a:rPr lang="en-US" smtClean="0"/>
              <a:t>22</a:t>
            </a:fld>
            <a:endParaRPr lang="en-US"/>
          </a:p>
        </p:txBody>
      </p:sp>
    </p:spTree>
    <p:extLst>
      <p:ext uri="{BB962C8B-B14F-4D97-AF65-F5344CB8AC3E}">
        <p14:creationId xmlns:p14="http://schemas.microsoft.com/office/powerpoint/2010/main" val="3239063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bg2"/>
          </a:solidFill>
        </p:spPr>
        <p:txBody>
          <a:bodyPr/>
          <a:lstStyle/>
          <a:p>
            <a:pPr algn="ctr"/>
            <a:r>
              <a:rPr lang="en-US" dirty="0"/>
              <a:t>Annual Goals/Objectives</a:t>
            </a:r>
          </a:p>
        </p:txBody>
      </p:sp>
      <p:sp>
        <p:nvSpPr>
          <p:cNvPr id="12" name="Content Placeholder 11"/>
          <p:cNvSpPr>
            <a:spLocks noGrp="1"/>
          </p:cNvSpPr>
          <p:nvPr>
            <p:ph idx="1"/>
          </p:nvPr>
        </p:nvSpPr>
        <p:spPr/>
        <p:txBody>
          <a:bodyPr/>
          <a:lstStyle/>
          <a:p>
            <a:pPr marL="0" indent="0">
              <a:buNone/>
            </a:pPr>
            <a:r>
              <a:rPr lang="en-US" sz="2400" dirty="0"/>
              <a:t>Goals and objectives are written to address grade-level STANDARDS in all subjects.</a:t>
            </a:r>
          </a:p>
          <a:p>
            <a:endParaRPr lang="en-US" sz="2400" dirty="0"/>
          </a:p>
          <a:p>
            <a:pPr marL="0" indent="0">
              <a:buNone/>
            </a:pPr>
            <a:r>
              <a:rPr lang="en-US" sz="2400" dirty="0"/>
              <a:t>For example- </a:t>
            </a:r>
          </a:p>
          <a:p>
            <a:pPr>
              <a:buFont typeface="Arial" panose="020B0604020202020204" pitchFamily="34" charset="0"/>
              <a:buChar char="•"/>
            </a:pPr>
            <a:r>
              <a:rPr lang="en-US" sz="2400" dirty="0"/>
              <a:t>An ELA goal that addresses comprehension will support science and social studies content.</a:t>
            </a:r>
          </a:p>
          <a:p>
            <a:pPr>
              <a:buFont typeface="Arial" panose="020B0604020202020204" pitchFamily="34" charset="0"/>
              <a:buChar char="•"/>
            </a:pPr>
            <a:endParaRPr lang="en-US" sz="2400" dirty="0"/>
          </a:p>
          <a:p>
            <a:pPr>
              <a:buFont typeface="Arial" panose="020B0604020202020204" pitchFamily="34" charset="0"/>
              <a:buChar char="•"/>
            </a:pPr>
            <a:r>
              <a:rPr lang="en-US" sz="2400" dirty="0"/>
              <a:t>So as part of comprehension goal- mention science and social studies.</a:t>
            </a:r>
          </a:p>
          <a:p>
            <a:endParaRPr lang="en-US" dirty="0"/>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23</a:t>
            </a:fld>
            <a:endParaRPr lang="en-US"/>
          </a:p>
        </p:txBody>
      </p:sp>
    </p:spTree>
    <p:extLst>
      <p:ext uri="{BB962C8B-B14F-4D97-AF65-F5344CB8AC3E}">
        <p14:creationId xmlns:p14="http://schemas.microsoft.com/office/powerpoint/2010/main" val="3887260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157885815"/>
              </p:ext>
            </p:extLst>
          </p:nvPr>
        </p:nvGraphicFramePr>
        <p:xfrm>
          <a:off x="204537" y="143955"/>
          <a:ext cx="8760558" cy="5867540"/>
        </p:xfrm>
        <a:graphic>
          <a:graphicData uri="http://schemas.openxmlformats.org/drawingml/2006/table">
            <a:tbl>
              <a:tblPr firstRow="1" firstCol="1" bandRow="1">
                <a:tableStyleId>{5C22544A-7EE6-4342-B048-85BDC9FD1C3A}</a:tableStyleId>
              </a:tblPr>
              <a:tblGrid>
                <a:gridCol w="3312296">
                  <a:extLst>
                    <a:ext uri="{9D8B030D-6E8A-4147-A177-3AD203B41FA5}">
                      <a16:colId xmlns:a16="http://schemas.microsoft.com/office/drawing/2014/main" val="1060668313"/>
                    </a:ext>
                  </a:extLst>
                </a:gridCol>
                <a:gridCol w="1500246">
                  <a:extLst>
                    <a:ext uri="{9D8B030D-6E8A-4147-A177-3AD203B41FA5}">
                      <a16:colId xmlns:a16="http://schemas.microsoft.com/office/drawing/2014/main" val="3257576228"/>
                    </a:ext>
                  </a:extLst>
                </a:gridCol>
                <a:gridCol w="1737127">
                  <a:extLst>
                    <a:ext uri="{9D8B030D-6E8A-4147-A177-3AD203B41FA5}">
                      <a16:colId xmlns:a16="http://schemas.microsoft.com/office/drawing/2014/main" val="1660752385"/>
                    </a:ext>
                  </a:extLst>
                </a:gridCol>
                <a:gridCol w="1184405">
                  <a:extLst>
                    <a:ext uri="{9D8B030D-6E8A-4147-A177-3AD203B41FA5}">
                      <a16:colId xmlns:a16="http://schemas.microsoft.com/office/drawing/2014/main" val="3727635411"/>
                    </a:ext>
                  </a:extLst>
                </a:gridCol>
                <a:gridCol w="1026484">
                  <a:extLst>
                    <a:ext uri="{9D8B030D-6E8A-4147-A177-3AD203B41FA5}">
                      <a16:colId xmlns:a16="http://schemas.microsoft.com/office/drawing/2014/main" val="1699347387"/>
                    </a:ext>
                  </a:extLst>
                </a:gridCol>
              </a:tblGrid>
              <a:tr h="408015">
                <a:tc>
                  <a:txBody>
                    <a:bodyPr/>
                    <a:lstStyle/>
                    <a:p>
                      <a:pPr marL="38100" marR="0" algn="ctr">
                        <a:lnSpc>
                          <a:spcPct val="107000"/>
                        </a:lnSpc>
                        <a:spcBef>
                          <a:spcPts val="0"/>
                        </a:spcBef>
                        <a:spcAft>
                          <a:spcPts val="0"/>
                        </a:spcAft>
                      </a:pPr>
                      <a:r>
                        <a:rPr lang="en-US" sz="1100" dirty="0">
                          <a:solidFill>
                            <a:schemeClr val="tx2"/>
                          </a:solidFill>
                          <a:effectLst/>
                        </a:rPr>
                        <a:t>A. Supplementary Aids,</a:t>
                      </a:r>
                      <a:endParaRPr lang="en-US" sz="1200" dirty="0">
                        <a:solidFill>
                          <a:schemeClr val="tx2"/>
                        </a:solidFill>
                        <a:effectLst/>
                      </a:endParaRPr>
                    </a:p>
                    <a:p>
                      <a:pPr marL="146685" marR="110490" algn="ctr">
                        <a:lnSpc>
                          <a:spcPct val="107000"/>
                        </a:lnSpc>
                        <a:spcBef>
                          <a:spcPts val="0"/>
                        </a:spcBef>
                        <a:spcAft>
                          <a:spcPts val="0"/>
                        </a:spcAft>
                      </a:pPr>
                      <a:r>
                        <a:rPr lang="en-US" sz="1100" dirty="0">
                          <a:solidFill>
                            <a:schemeClr val="tx2"/>
                          </a:solidFill>
                          <a:effectLst/>
                        </a:rPr>
                        <a:t>Services/Program Modifications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rgbClr val="D1D3D4"/>
                    </a:solidFill>
                  </a:tcPr>
                </a:tc>
                <a:tc>
                  <a:txBody>
                    <a:bodyPr/>
                    <a:lstStyle/>
                    <a:p>
                      <a:pPr marL="0" marR="0" algn="ctr">
                        <a:lnSpc>
                          <a:spcPct val="107000"/>
                        </a:lnSpc>
                        <a:spcBef>
                          <a:spcPts val="0"/>
                        </a:spcBef>
                        <a:spcAft>
                          <a:spcPts val="0"/>
                        </a:spcAft>
                      </a:pPr>
                      <a:r>
                        <a:rPr lang="en-US" sz="1200" dirty="0">
                          <a:solidFill>
                            <a:schemeClr val="tx2"/>
                          </a:solidFill>
                          <a:effectLst/>
                          <a:latin typeface="+mn-lt"/>
                          <a:ea typeface="Times New Roman" panose="02020603050405020304" pitchFamily="18" charset="0"/>
                          <a:cs typeface="Times New Roman" panose="02020603050405020304" pitchFamily="18" charset="0"/>
                        </a:rPr>
                        <a:t>Location</a:t>
                      </a:r>
                      <a:r>
                        <a:rPr lang="en-US" sz="1200" baseline="0" dirty="0">
                          <a:solidFill>
                            <a:schemeClr val="tx2"/>
                          </a:solidFill>
                          <a:effectLst/>
                          <a:latin typeface="+mn-lt"/>
                          <a:ea typeface="Times New Roman" panose="02020603050405020304" pitchFamily="18" charset="0"/>
                          <a:cs typeface="Times New Roman" panose="02020603050405020304" pitchFamily="18" charset="0"/>
                        </a:rPr>
                        <a:t> of services</a:t>
                      </a:r>
                      <a:endParaRPr lang="en-US" sz="1200" dirty="0">
                        <a:solidFill>
                          <a:schemeClr val="tx2"/>
                        </a:solidFill>
                        <a:effectLst/>
                        <a:latin typeface="+mn-lt"/>
                        <a:ea typeface="Times New Roman" panose="02020603050405020304" pitchFamily="18" charset="0"/>
                        <a:cs typeface="Times New Roman" panose="02020603050405020304" pitchFamily="18" charset="0"/>
                      </a:endParaRPr>
                    </a:p>
                  </a:txBody>
                  <a:tcPr marL="37135" marR="71175" marT="38373" marB="0" anchor="ctr">
                    <a:solidFill>
                      <a:srgbClr val="D1D3D4"/>
                    </a:solidFill>
                  </a:tcPr>
                </a:tc>
                <a:tc>
                  <a:txBody>
                    <a:bodyPr/>
                    <a:lstStyle/>
                    <a:p>
                      <a:pPr marL="19050" marR="0" algn="ctr">
                        <a:lnSpc>
                          <a:spcPct val="107000"/>
                        </a:lnSpc>
                        <a:spcBef>
                          <a:spcPts val="0"/>
                        </a:spcBef>
                        <a:spcAft>
                          <a:spcPts val="0"/>
                        </a:spcAft>
                      </a:pPr>
                      <a:r>
                        <a:rPr lang="en-US" sz="1200" dirty="0">
                          <a:solidFill>
                            <a:schemeClr val="tx2"/>
                          </a:solidFill>
                          <a:effectLst/>
                          <a:latin typeface="+mn-lt"/>
                          <a:ea typeface="Times New Roman" panose="02020603050405020304" pitchFamily="18" charset="0"/>
                          <a:cs typeface="Times New Roman" panose="02020603050405020304" pitchFamily="18" charset="0"/>
                        </a:rPr>
                        <a:t>Extent/Frequency</a:t>
                      </a:r>
                    </a:p>
                  </a:txBody>
                  <a:tcPr marL="37135" marR="71175" marT="38373" marB="0" anchor="ctr">
                    <a:solidFill>
                      <a:srgbClr val="D1D3D4"/>
                    </a:solidFill>
                  </a:tcPr>
                </a:tc>
                <a:tc>
                  <a:txBody>
                    <a:bodyPr/>
                    <a:lstStyle/>
                    <a:p>
                      <a:pPr marL="19050" marR="0" algn="ctr">
                        <a:lnSpc>
                          <a:spcPct val="107000"/>
                        </a:lnSpc>
                        <a:spcBef>
                          <a:spcPts val="0"/>
                        </a:spcBef>
                        <a:spcAft>
                          <a:spcPts val="0"/>
                        </a:spcAft>
                      </a:pPr>
                      <a:r>
                        <a:rPr lang="en-US" sz="1200" dirty="0">
                          <a:solidFill>
                            <a:schemeClr val="tx2"/>
                          </a:solidFill>
                          <a:effectLst/>
                          <a:latin typeface="+mn-lt"/>
                          <a:ea typeface="Times New Roman" panose="02020603050405020304" pitchFamily="18" charset="0"/>
                          <a:cs typeface="Times New Roman" panose="02020603050405020304" pitchFamily="18" charset="0"/>
                        </a:rPr>
                        <a:t>Initiation Date</a:t>
                      </a:r>
                    </a:p>
                  </a:txBody>
                  <a:tcPr marL="37135" marR="71175" marT="38373" marB="0" anchor="ctr">
                    <a:solidFill>
                      <a:srgbClr val="D1D3D4"/>
                    </a:solidFill>
                  </a:tcPr>
                </a:tc>
                <a:tc>
                  <a:txBody>
                    <a:bodyPr/>
                    <a:lstStyle/>
                    <a:p>
                      <a:pPr marL="76200" marR="0" algn="ctr">
                        <a:lnSpc>
                          <a:spcPct val="107000"/>
                        </a:lnSpc>
                        <a:spcBef>
                          <a:spcPts val="0"/>
                        </a:spcBef>
                        <a:spcAft>
                          <a:spcPts val="0"/>
                        </a:spcAft>
                      </a:pPr>
                      <a:r>
                        <a:rPr lang="en-US" sz="1100" dirty="0">
                          <a:solidFill>
                            <a:schemeClr val="tx2"/>
                          </a:solidFill>
                          <a:effectLst/>
                          <a:latin typeface="+mn-lt"/>
                        </a:rPr>
                        <a:t>Duration m/y</a:t>
                      </a:r>
                      <a:endParaRPr lang="en-US" sz="1200" dirty="0">
                        <a:solidFill>
                          <a:schemeClr val="tx2"/>
                        </a:solidFill>
                        <a:effectLst/>
                        <a:latin typeface="+mn-lt"/>
                        <a:ea typeface="Times New Roman" panose="02020603050405020304" pitchFamily="18" charset="0"/>
                        <a:cs typeface="Times New Roman" panose="02020603050405020304" pitchFamily="18" charset="0"/>
                      </a:endParaRPr>
                    </a:p>
                  </a:txBody>
                  <a:tcPr marL="37135" marR="71175" marT="38373" marB="0" anchor="ctr">
                    <a:solidFill>
                      <a:srgbClr val="D1D3D4"/>
                    </a:solidFill>
                  </a:tcPr>
                </a:tc>
                <a:extLst>
                  <a:ext uri="{0D108BD9-81ED-4DB2-BD59-A6C34878D82A}">
                    <a16:rowId xmlns:a16="http://schemas.microsoft.com/office/drawing/2014/main" val="2920049463"/>
                  </a:ext>
                </a:extLst>
              </a:tr>
              <a:tr h="231176">
                <a:tc>
                  <a:txBody>
                    <a:bodyPr/>
                    <a:lstStyle/>
                    <a:p>
                      <a:pPr marL="0" marR="0">
                        <a:lnSpc>
                          <a:spcPct val="107000"/>
                        </a:lnSpc>
                        <a:spcBef>
                          <a:spcPts val="0"/>
                        </a:spcBef>
                        <a:spcAft>
                          <a:spcPts val="0"/>
                        </a:spcAft>
                      </a:pPr>
                      <a:r>
                        <a:rPr lang="en-US" sz="1100" dirty="0">
                          <a:solidFill>
                            <a:schemeClr val="tx2"/>
                          </a:solidFill>
                          <a:effectLst/>
                        </a:rPr>
                        <a:t> Have materials</a:t>
                      </a:r>
                      <a:r>
                        <a:rPr lang="en-US" sz="1100" baseline="0" dirty="0">
                          <a:solidFill>
                            <a:schemeClr val="tx2"/>
                          </a:solidFill>
                          <a:effectLst/>
                        </a:rPr>
                        <a:t> read out loud</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37569251"/>
                  </a:ext>
                </a:extLst>
              </a:tr>
              <a:tr h="223720">
                <a:tc>
                  <a:txBody>
                    <a:bodyPr/>
                    <a:lstStyle/>
                    <a:p>
                      <a:pPr marL="0" marR="0">
                        <a:lnSpc>
                          <a:spcPct val="107000"/>
                        </a:lnSpc>
                        <a:spcBef>
                          <a:spcPts val="0"/>
                        </a:spcBef>
                        <a:spcAft>
                          <a:spcPts val="0"/>
                        </a:spcAft>
                      </a:pPr>
                      <a:r>
                        <a:rPr lang="en-US" sz="1100" dirty="0">
                          <a:solidFill>
                            <a:schemeClr val="tx2"/>
                          </a:solidFill>
                          <a:effectLst/>
                        </a:rPr>
                        <a:t> Summarized texts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303742914"/>
                  </a:ext>
                </a:extLst>
              </a:tr>
              <a:tr h="223720">
                <a:tc>
                  <a:txBody>
                    <a:bodyPr/>
                    <a:lstStyle/>
                    <a:p>
                      <a:pPr marL="0" marR="0">
                        <a:lnSpc>
                          <a:spcPct val="107000"/>
                        </a:lnSpc>
                        <a:spcBef>
                          <a:spcPts val="0"/>
                        </a:spcBef>
                        <a:spcAft>
                          <a:spcPts val="0"/>
                        </a:spcAft>
                      </a:pPr>
                      <a:r>
                        <a:rPr lang="en-US" sz="1100" dirty="0">
                          <a:solidFill>
                            <a:schemeClr val="tx2"/>
                          </a:solidFill>
                          <a:effectLst/>
                        </a:rPr>
                        <a:t> Picture Supports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30587178"/>
                  </a:ext>
                </a:extLst>
              </a:tr>
              <a:tr h="223720">
                <a:tc>
                  <a:txBody>
                    <a:bodyPr/>
                    <a:lstStyle/>
                    <a:p>
                      <a:pPr marL="0" marR="0">
                        <a:lnSpc>
                          <a:spcPct val="107000"/>
                        </a:lnSpc>
                        <a:spcBef>
                          <a:spcPts val="0"/>
                        </a:spcBef>
                        <a:spcAft>
                          <a:spcPts val="0"/>
                        </a:spcAft>
                      </a:pPr>
                      <a:r>
                        <a:rPr lang="en-US" sz="1100" dirty="0">
                          <a:solidFill>
                            <a:schemeClr val="tx2"/>
                          </a:solidFill>
                          <a:effectLst/>
                        </a:rPr>
                        <a:t> Text to speech</a:t>
                      </a:r>
                      <a:r>
                        <a:rPr lang="en-US" sz="1100" baseline="0" dirty="0">
                          <a:solidFill>
                            <a:schemeClr val="tx2"/>
                          </a:solidFill>
                          <a:effectLst/>
                        </a:rPr>
                        <a:t> adaptations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4074201772"/>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706704698"/>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752277162"/>
                  </a:ext>
                </a:extLst>
              </a:tr>
              <a:tr h="592312">
                <a:tc>
                  <a:txBody>
                    <a:bodyPr/>
                    <a:lstStyle/>
                    <a:p>
                      <a:pPr marL="36195" marR="0" algn="ctr">
                        <a:lnSpc>
                          <a:spcPct val="107000"/>
                        </a:lnSpc>
                        <a:spcBef>
                          <a:spcPts val="0"/>
                        </a:spcBef>
                        <a:spcAft>
                          <a:spcPts val="0"/>
                        </a:spcAft>
                      </a:pPr>
                      <a:r>
                        <a:rPr lang="en-US" sz="1100" dirty="0">
                          <a:solidFill>
                            <a:schemeClr val="tx2"/>
                          </a:solidFill>
                          <a:effectLst/>
                        </a:rPr>
                        <a:t>B. Special Education Services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solidFill>
                      <a:schemeClr val="bg2"/>
                    </a:solidFill>
                  </a:tcPr>
                </a:tc>
                <a:tc>
                  <a:txBody>
                    <a:bodyPr/>
                    <a:lstStyle/>
                    <a:p>
                      <a:pPr marL="0" marR="0" algn="ctr">
                        <a:lnSpc>
                          <a:spcPct val="107000"/>
                        </a:lnSpc>
                        <a:spcBef>
                          <a:spcPts val="0"/>
                        </a:spcBef>
                        <a:spcAft>
                          <a:spcPts val="0"/>
                        </a:spcAft>
                      </a:pPr>
                      <a:r>
                        <a:rPr lang="en-US" sz="1100" b="1" dirty="0">
                          <a:effectLst/>
                        </a:rPr>
                        <a:t>Location of Services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19050" marR="0" algn="ctr">
                        <a:lnSpc>
                          <a:spcPct val="107000"/>
                        </a:lnSpc>
                        <a:spcBef>
                          <a:spcPts val="0"/>
                        </a:spcBef>
                        <a:spcAft>
                          <a:spcPts val="0"/>
                        </a:spcAft>
                      </a:pPr>
                      <a:r>
                        <a:rPr lang="en-US" sz="1100" b="1" dirty="0">
                          <a:effectLst/>
                        </a:rPr>
                        <a:t> </a:t>
                      </a:r>
                      <a:endParaRPr lang="en-US" sz="1200" b="1" dirty="0">
                        <a:effectLst/>
                      </a:endParaRPr>
                    </a:p>
                    <a:p>
                      <a:pPr marL="19050" marR="0" algn="ctr">
                        <a:lnSpc>
                          <a:spcPct val="107000"/>
                        </a:lnSpc>
                        <a:spcBef>
                          <a:spcPts val="0"/>
                        </a:spcBef>
                        <a:spcAft>
                          <a:spcPts val="0"/>
                        </a:spcAft>
                      </a:pPr>
                      <a:r>
                        <a:rPr lang="en-US" sz="1100" b="1" dirty="0">
                          <a:effectLst/>
                        </a:rPr>
                        <a:t>Extent/Frequency </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47625" marR="0" algn="ctr">
                        <a:lnSpc>
                          <a:spcPct val="107000"/>
                        </a:lnSpc>
                        <a:spcBef>
                          <a:spcPts val="0"/>
                        </a:spcBef>
                        <a:spcAft>
                          <a:spcPts val="0"/>
                        </a:spcAft>
                      </a:pPr>
                      <a:r>
                        <a:rPr lang="en-US" sz="1100" b="1" dirty="0">
                          <a:effectLst/>
                        </a:rPr>
                        <a:t>Initiation</a:t>
                      </a:r>
                      <a:endParaRPr lang="en-US" sz="1200" b="1" dirty="0">
                        <a:effectLst/>
                      </a:endParaRPr>
                    </a:p>
                    <a:p>
                      <a:pPr marL="47625" marR="41910" algn="ctr">
                        <a:lnSpc>
                          <a:spcPct val="107000"/>
                        </a:lnSpc>
                        <a:spcBef>
                          <a:spcPts val="0"/>
                        </a:spcBef>
                        <a:spcAft>
                          <a:spcPts val="0"/>
                        </a:spcAft>
                      </a:pPr>
                      <a:r>
                        <a:rPr lang="en-US" sz="1100" b="1" dirty="0">
                          <a:effectLst/>
                        </a:rPr>
                        <a:t>Date </a:t>
                      </a:r>
                      <a:endParaRPr lang="en-US" sz="1200" b="1" dirty="0">
                        <a:effectLst/>
                      </a:endParaRPr>
                    </a:p>
                    <a:p>
                      <a:pPr marL="47625" marR="41910" algn="ctr">
                        <a:lnSpc>
                          <a:spcPct val="107000"/>
                        </a:lnSpc>
                        <a:spcBef>
                          <a:spcPts val="0"/>
                        </a:spcBef>
                        <a:spcAft>
                          <a:spcPts val="0"/>
                        </a:spcAft>
                      </a:pPr>
                      <a:r>
                        <a:rPr lang="en-US" sz="1100" b="1" dirty="0">
                          <a:effectLst/>
                        </a:rPr>
                        <a:t>m/d/y</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28600" marR="0" indent="-152400">
                        <a:lnSpc>
                          <a:spcPct val="107000"/>
                        </a:lnSpc>
                        <a:spcBef>
                          <a:spcPts val="0"/>
                        </a:spcBef>
                        <a:spcAft>
                          <a:spcPts val="0"/>
                        </a:spcAft>
                      </a:pPr>
                      <a:r>
                        <a:rPr lang="en-US" sz="1100" b="1" dirty="0">
                          <a:effectLst/>
                        </a:rPr>
                        <a:t>Duration m/y</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326266860"/>
                  </a:ext>
                </a:extLst>
              </a:tr>
              <a:tr h="223720">
                <a:tc>
                  <a:txBody>
                    <a:bodyPr/>
                    <a:lstStyle/>
                    <a:p>
                      <a:pPr marL="0" marR="0">
                        <a:lnSpc>
                          <a:spcPct val="107000"/>
                        </a:lnSpc>
                        <a:spcBef>
                          <a:spcPts val="0"/>
                        </a:spcBef>
                        <a:spcAft>
                          <a:spcPts val="0"/>
                        </a:spcAft>
                      </a:pPr>
                      <a:r>
                        <a:rPr lang="en-US" sz="1100" b="1" dirty="0">
                          <a:solidFill>
                            <a:schemeClr val="tx2"/>
                          </a:solidFill>
                          <a:effectLst/>
                        </a:rPr>
                        <a:t> English</a:t>
                      </a:r>
                      <a:r>
                        <a:rPr lang="en-US" sz="1100" b="1" baseline="0" dirty="0">
                          <a:solidFill>
                            <a:schemeClr val="tx2"/>
                          </a:solidFill>
                          <a:effectLst/>
                        </a:rPr>
                        <a:t> 9  Alternate Standards</a:t>
                      </a:r>
                      <a:endParaRPr lang="en-US" sz="1200" b="1"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SEE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797925909"/>
                  </a:ext>
                </a:extLst>
              </a:tr>
              <a:tr h="240485">
                <a:tc>
                  <a:txBody>
                    <a:bodyPr/>
                    <a:lstStyle/>
                    <a:p>
                      <a:pPr marL="0" marR="0">
                        <a:lnSpc>
                          <a:spcPct val="107000"/>
                        </a:lnSpc>
                        <a:spcBef>
                          <a:spcPts val="0"/>
                        </a:spcBef>
                        <a:spcAft>
                          <a:spcPts val="0"/>
                        </a:spcAft>
                      </a:pPr>
                      <a:r>
                        <a:rPr lang="en-US" sz="1200" b="1"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Math</a:t>
                      </a:r>
                      <a:r>
                        <a:rPr lang="en-US" sz="1200" b="1" baseline="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 1 Alternate Standards</a:t>
                      </a:r>
                      <a:endParaRPr lang="en-US" sz="1200" b="1"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SEE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29270886"/>
                  </a:ext>
                </a:extLst>
              </a:tr>
              <a:tr h="223720">
                <a:tc>
                  <a:txBody>
                    <a:bodyPr/>
                    <a:lstStyle/>
                    <a:p>
                      <a:pPr marL="0" marR="0">
                        <a:lnSpc>
                          <a:spcPct val="107000"/>
                        </a:lnSpc>
                        <a:spcBef>
                          <a:spcPts val="0"/>
                        </a:spcBef>
                        <a:spcAft>
                          <a:spcPts val="0"/>
                        </a:spcAft>
                      </a:pPr>
                      <a:r>
                        <a:rPr lang="en-US" sz="1100" b="1" dirty="0">
                          <a:solidFill>
                            <a:schemeClr val="tx2"/>
                          </a:solidFill>
                          <a:effectLst/>
                        </a:rPr>
                        <a:t> World Studies Alternate</a:t>
                      </a:r>
                      <a:r>
                        <a:rPr lang="en-US" sz="1100" b="1" baseline="0" dirty="0">
                          <a:solidFill>
                            <a:schemeClr val="tx2"/>
                          </a:solidFill>
                          <a:effectLst/>
                        </a:rPr>
                        <a:t> Standards</a:t>
                      </a:r>
                      <a:endParaRPr lang="en-US" sz="1200" b="1"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SEE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333394297"/>
                  </a:ext>
                </a:extLst>
              </a:tr>
              <a:tr h="223720">
                <a:tc>
                  <a:txBody>
                    <a:bodyPr/>
                    <a:lstStyle/>
                    <a:p>
                      <a:pPr marL="0" marR="0">
                        <a:lnSpc>
                          <a:spcPct val="107000"/>
                        </a:lnSpc>
                        <a:spcBef>
                          <a:spcPts val="0"/>
                        </a:spcBef>
                        <a:spcAft>
                          <a:spcPts val="0"/>
                        </a:spcAft>
                      </a:pPr>
                      <a:r>
                        <a:rPr lang="en-US" sz="1100" b="1" dirty="0">
                          <a:solidFill>
                            <a:schemeClr val="tx2"/>
                          </a:solidFill>
                          <a:effectLst/>
                        </a:rPr>
                        <a:t> Biology Alternate</a:t>
                      </a:r>
                      <a:r>
                        <a:rPr lang="en-US" sz="1100" b="1" baseline="0" dirty="0">
                          <a:solidFill>
                            <a:schemeClr val="tx2"/>
                          </a:solidFill>
                          <a:effectLst/>
                        </a:rPr>
                        <a:t> Standards</a:t>
                      </a:r>
                      <a:endParaRPr lang="en-US" sz="1200" b="1"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SEE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628942477"/>
                  </a:ext>
                </a:extLst>
              </a:tr>
              <a:tr h="223720">
                <a:tc>
                  <a:txBody>
                    <a:bodyPr/>
                    <a:lstStyle/>
                    <a:p>
                      <a:pPr marL="0" marR="0">
                        <a:lnSpc>
                          <a:spcPct val="107000"/>
                        </a:lnSpc>
                        <a:spcBef>
                          <a:spcPts val="0"/>
                        </a:spcBef>
                        <a:spcAft>
                          <a:spcPts val="0"/>
                        </a:spcAft>
                      </a:pPr>
                      <a:r>
                        <a:rPr lang="en-US" sz="1100" dirty="0">
                          <a:solidFill>
                            <a:schemeClr val="tx2"/>
                          </a:solidFill>
                          <a:effectLst/>
                        </a:rPr>
                        <a:t> Daily Living Skills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796038820"/>
                  </a:ext>
                </a:extLst>
              </a:tr>
              <a:tr h="223720">
                <a:tc>
                  <a:txBody>
                    <a:bodyPr/>
                    <a:lstStyle/>
                    <a:p>
                      <a:pPr marL="0" marR="0">
                        <a:lnSpc>
                          <a:spcPct val="107000"/>
                        </a:lnSpc>
                        <a:spcBef>
                          <a:spcPts val="0"/>
                        </a:spcBef>
                        <a:spcAft>
                          <a:spcPts val="0"/>
                        </a:spcAft>
                      </a:pPr>
                      <a:r>
                        <a:rPr lang="en-US" sz="1100" dirty="0">
                          <a:solidFill>
                            <a:schemeClr val="tx2"/>
                          </a:solidFill>
                          <a:effectLst/>
                        </a:rPr>
                        <a:t> Vocational Skills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498986394"/>
                  </a:ext>
                </a:extLst>
              </a:tr>
              <a:tr h="223720">
                <a:tc>
                  <a:txBody>
                    <a:bodyPr/>
                    <a:lstStyle/>
                    <a:p>
                      <a:pPr marL="0" marR="0">
                        <a:lnSpc>
                          <a:spcPct val="107000"/>
                        </a:lnSpc>
                        <a:spcBef>
                          <a:spcPts val="0"/>
                        </a:spcBef>
                        <a:spcAft>
                          <a:spcPts val="0"/>
                        </a:spcAft>
                      </a:pPr>
                      <a:r>
                        <a:rPr lang="en-US" sz="1100" dirty="0">
                          <a:effectLst/>
                        </a:rPr>
                        <a:t> </a:t>
                      </a:r>
                      <a:r>
                        <a:rPr lang="en-US" sz="1100" dirty="0">
                          <a:solidFill>
                            <a:schemeClr val="tx2"/>
                          </a:solidFill>
                          <a:effectLst/>
                        </a:rPr>
                        <a:t>Social Skills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976710024"/>
                  </a:ext>
                </a:extLst>
              </a:tr>
              <a:tr h="592312">
                <a:tc>
                  <a:txBody>
                    <a:bodyPr/>
                    <a:lstStyle/>
                    <a:p>
                      <a:pPr marL="41275" marR="0" algn="ctr">
                        <a:lnSpc>
                          <a:spcPct val="107000"/>
                        </a:lnSpc>
                        <a:spcBef>
                          <a:spcPts val="0"/>
                        </a:spcBef>
                        <a:spcAft>
                          <a:spcPts val="0"/>
                        </a:spcAft>
                      </a:pPr>
                      <a:r>
                        <a:rPr lang="en-US" sz="1100" dirty="0">
                          <a:solidFill>
                            <a:schemeClr val="tx2"/>
                          </a:solidFill>
                          <a:effectLst/>
                        </a:rPr>
                        <a:t>C. Related Services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solidFill>
                      <a:schemeClr val="bg2"/>
                    </a:solidFill>
                  </a:tcPr>
                </a:tc>
                <a:tc>
                  <a:txBody>
                    <a:bodyPr/>
                    <a:lstStyle/>
                    <a:p>
                      <a:pPr marL="36195" marR="0" algn="ctr">
                        <a:lnSpc>
                          <a:spcPct val="107000"/>
                        </a:lnSpc>
                        <a:spcBef>
                          <a:spcPts val="0"/>
                        </a:spcBef>
                        <a:spcAft>
                          <a:spcPts val="0"/>
                        </a:spcAft>
                      </a:pPr>
                      <a:r>
                        <a:rPr lang="en-US" sz="1100" b="1" dirty="0">
                          <a:effectLst/>
                          <a:latin typeface="+mn-lt"/>
                        </a:rPr>
                        <a:t>Location of </a:t>
                      </a:r>
                      <a:endParaRPr lang="en-US" sz="1200" b="1" dirty="0">
                        <a:effectLst/>
                        <a:latin typeface="+mn-lt"/>
                      </a:endParaRPr>
                    </a:p>
                    <a:p>
                      <a:pPr marL="36195" marR="0" algn="ctr">
                        <a:lnSpc>
                          <a:spcPct val="107000"/>
                        </a:lnSpc>
                        <a:spcBef>
                          <a:spcPts val="0"/>
                        </a:spcBef>
                        <a:spcAft>
                          <a:spcPts val="0"/>
                        </a:spcAft>
                      </a:pPr>
                      <a:r>
                        <a:rPr lang="en-US" sz="1100" b="1" dirty="0">
                          <a:effectLst/>
                          <a:latin typeface="+mn-lt"/>
                        </a:rPr>
                        <a:t>Services</a:t>
                      </a:r>
                      <a:endParaRPr lang="en-US" sz="1200" b="1" dirty="0">
                        <a:effectLst/>
                        <a:latin typeface="+mn-lt"/>
                        <a:ea typeface="Times New Roman" panose="02020603050405020304" pitchFamily="18" charset="0"/>
                        <a:cs typeface="Times New Roman" panose="02020603050405020304" pitchFamily="18" charset="0"/>
                      </a:endParaRPr>
                    </a:p>
                  </a:txBody>
                  <a:tcPr marL="37135" marR="71175" marT="38373" marB="0" anchor="ctr"/>
                </a:tc>
                <a:tc>
                  <a:txBody>
                    <a:bodyPr/>
                    <a:lstStyle/>
                    <a:p>
                      <a:pPr marL="19050" marR="0" algn="ctr">
                        <a:lnSpc>
                          <a:spcPct val="107000"/>
                        </a:lnSpc>
                        <a:spcBef>
                          <a:spcPts val="0"/>
                        </a:spcBef>
                        <a:spcAft>
                          <a:spcPts val="0"/>
                        </a:spcAft>
                      </a:pPr>
                      <a:r>
                        <a:rPr lang="en-US" sz="1100" b="1" dirty="0">
                          <a:effectLst/>
                          <a:latin typeface="+mn-lt"/>
                        </a:rPr>
                        <a:t> </a:t>
                      </a:r>
                      <a:endParaRPr lang="en-US" sz="1200" b="1" dirty="0">
                        <a:effectLst/>
                        <a:latin typeface="+mn-lt"/>
                      </a:endParaRPr>
                    </a:p>
                    <a:p>
                      <a:pPr marL="19050" marR="0" algn="ctr">
                        <a:lnSpc>
                          <a:spcPct val="107000"/>
                        </a:lnSpc>
                        <a:spcBef>
                          <a:spcPts val="0"/>
                        </a:spcBef>
                        <a:spcAft>
                          <a:spcPts val="0"/>
                        </a:spcAft>
                      </a:pPr>
                      <a:r>
                        <a:rPr lang="en-US" sz="1100" b="1" dirty="0">
                          <a:effectLst/>
                          <a:latin typeface="+mn-lt"/>
                        </a:rPr>
                        <a:t>Extent/Frequency </a:t>
                      </a:r>
                      <a:endParaRPr lang="en-US" sz="1200" b="1" dirty="0">
                        <a:effectLst/>
                        <a:latin typeface="+mn-lt"/>
                        <a:ea typeface="Times New Roman" panose="02020603050405020304" pitchFamily="18" charset="0"/>
                        <a:cs typeface="Times New Roman" panose="02020603050405020304" pitchFamily="18" charset="0"/>
                      </a:endParaRPr>
                    </a:p>
                  </a:txBody>
                  <a:tcPr marL="37135" marR="71175" marT="38373" marB="0"/>
                </a:tc>
                <a:tc>
                  <a:txBody>
                    <a:bodyPr/>
                    <a:lstStyle/>
                    <a:p>
                      <a:pPr marL="47625" marR="0" algn="ctr">
                        <a:lnSpc>
                          <a:spcPct val="107000"/>
                        </a:lnSpc>
                        <a:spcBef>
                          <a:spcPts val="0"/>
                        </a:spcBef>
                        <a:spcAft>
                          <a:spcPts val="0"/>
                        </a:spcAft>
                      </a:pPr>
                      <a:r>
                        <a:rPr lang="en-US" sz="1100" b="1">
                          <a:effectLst/>
                          <a:latin typeface="+mn-lt"/>
                        </a:rPr>
                        <a:t>Initiation</a:t>
                      </a:r>
                      <a:endParaRPr lang="en-US" sz="1200" b="1">
                        <a:effectLst/>
                        <a:latin typeface="+mn-lt"/>
                      </a:endParaRPr>
                    </a:p>
                    <a:p>
                      <a:pPr marL="47625" marR="0" algn="ctr">
                        <a:lnSpc>
                          <a:spcPct val="107000"/>
                        </a:lnSpc>
                        <a:spcBef>
                          <a:spcPts val="0"/>
                        </a:spcBef>
                        <a:spcAft>
                          <a:spcPts val="0"/>
                        </a:spcAft>
                      </a:pPr>
                      <a:r>
                        <a:rPr lang="en-US" sz="1100" b="1">
                          <a:effectLst/>
                          <a:latin typeface="+mn-lt"/>
                        </a:rPr>
                        <a:t>Date</a:t>
                      </a:r>
                      <a:endParaRPr lang="en-US" sz="1200" b="1">
                        <a:effectLst/>
                        <a:latin typeface="+mn-lt"/>
                      </a:endParaRPr>
                    </a:p>
                    <a:p>
                      <a:pPr marL="47625" marR="0" algn="ctr">
                        <a:lnSpc>
                          <a:spcPct val="107000"/>
                        </a:lnSpc>
                        <a:spcBef>
                          <a:spcPts val="0"/>
                        </a:spcBef>
                        <a:spcAft>
                          <a:spcPts val="0"/>
                        </a:spcAft>
                      </a:pPr>
                      <a:r>
                        <a:rPr lang="en-US" sz="1100" b="1">
                          <a:effectLst/>
                          <a:latin typeface="+mn-lt"/>
                        </a:rPr>
                        <a:t>m/d/y</a:t>
                      </a:r>
                      <a:endParaRPr lang="en-US" sz="1200" b="1">
                        <a:effectLst/>
                        <a:latin typeface="+mn-lt"/>
                        <a:ea typeface="Times New Roman" panose="02020603050405020304" pitchFamily="18" charset="0"/>
                        <a:cs typeface="Times New Roman" panose="02020603050405020304" pitchFamily="18" charset="0"/>
                      </a:endParaRPr>
                    </a:p>
                  </a:txBody>
                  <a:tcPr marL="37135" marR="71175" marT="38373" marB="0" anchor="ctr"/>
                </a:tc>
                <a:tc>
                  <a:txBody>
                    <a:bodyPr/>
                    <a:lstStyle/>
                    <a:p>
                      <a:pPr marL="76200" marR="0" algn="ctr">
                        <a:lnSpc>
                          <a:spcPct val="107000"/>
                        </a:lnSpc>
                        <a:spcBef>
                          <a:spcPts val="0"/>
                        </a:spcBef>
                        <a:spcAft>
                          <a:spcPts val="0"/>
                        </a:spcAft>
                      </a:pPr>
                      <a:r>
                        <a:rPr lang="en-US" sz="1100" b="1" dirty="0">
                          <a:effectLst/>
                          <a:latin typeface="+mn-lt"/>
                        </a:rPr>
                        <a:t>Duration</a:t>
                      </a:r>
                      <a:endParaRPr lang="en-US" sz="1200" b="1" dirty="0">
                        <a:effectLst/>
                        <a:latin typeface="+mn-lt"/>
                      </a:endParaRPr>
                    </a:p>
                    <a:p>
                      <a:pPr marL="76200" marR="0" algn="ctr">
                        <a:lnSpc>
                          <a:spcPct val="107000"/>
                        </a:lnSpc>
                        <a:spcBef>
                          <a:spcPts val="0"/>
                        </a:spcBef>
                        <a:spcAft>
                          <a:spcPts val="0"/>
                        </a:spcAft>
                      </a:pPr>
                      <a:r>
                        <a:rPr lang="en-US" sz="1100" b="1" dirty="0">
                          <a:effectLst/>
                          <a:latin typeface="+mn-lt"/>
                        </a:rPr>
                        <a:t>m/y</a:t>
                      </a:r>
                      <a:endParaRPr lang="en-US" sz="1200" b="1" dirty="0">
                        <a:effectLst/>
                        <a:latin typeface="+mn-lt"/>
                        <a:ea typeface="Times New Roman" panose="02020603050405020304" pitchFamily="18" charset="0"/>
                        <a:cs typeface="Times New Roman" panose="02020603050405020304" pitchFamily="18" charset="0"/>
                      </a:endParaRPr>
                    </a:p>
                  </a:txBody>
                  <a:tcPr marL="37135" marR="71175" marT="38373" marB="0" anchor="ctr"/>
                </a:tc>
                <a:extLst>
                  <a:ext uri="{0D108BD9-81ED-4DB2-BD59-A6C34878D82A}">
                    <a16:rowId xmlns:a16="http://schemas.microsoft.com/office/drawing/2014/main" val="1488653429"/>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550145826"/>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661250166"/>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926287278"/>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4210352927"/>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068918994"/>
                  </a:ext>
                </a:extLst>
              </a:tr>
              <a:tr h="223720">
                <a:tc>
                  <a:txBody>
                    <a:bodyPr/>
                    <a:lstStyle/>
                    <a:p>
                      <a:pPr marL="0" marR="0">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571516274"/>
                  </a:ext>
                </a:extLst>
              </a:tr>
            </a:tbl>
          </a:graphicData>
        </a:graphic>
      </p:graphicFrame>
      <p:sp>
        <p:nvSpPr>
          <p:cNvPr id="4" name="Slide Number Placeholder 3"/>
          <p:cNvSpPr>
            <a:spLocks noGrp="1"/>
          </p:cNvSpPr>
          <p:nvPr>
            <p:ph type="sldNum" sz="quarter" idx="12"/>
          </p:nvPr>
        </p:nvSpPr>
        <p:spPr/>
        <p:txBody>
          <a:bodyPr/>
          <a:lstStyle/>
          <a:p>
            <a:fld id="{16630861-4318-414B-8E21-CA5F03E7BD41}" type="slidenum">
              <a:rPr lang="en-US" smtClean="0"/>
              <a:t>24</a:t>
            </a:fld>
            <a:endParaRPr lang="en-US"/>
          </a:p>
        </p:txBody>
      </p:sp>
      <p:sp>
        <p:nvSpPr>
          <p:cNvPr id="6" name="Rectangle 1"/>
          <p:cNvSpPr>
            <a:spLocks noChangeArrowheads="1"/>
          </p:cNvSpPr>
          <p:nvPr/>
        </p:nvSpPr>
        <p:spPr bwMode="auto">
          <a:xfrm>
            <a:off x="0" y="143961"/>
            <a:ext cx="38472"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tabLst>
                <a:tab pos="4629150" algn="l"/>
              </a:tabLst>
              <a:defRPr>
                <a:solidFill>
                  <a:schemeClr val="tx1"/>
                </a:solidFill>
                <a:latin typeface="Arial" panose="020B0604020202020204" pitchFamily="34" charset="0"/>
              </a:defRPr>
            </a:lvl1pPr>
            <a:lvl2pPr eaLnBrk="0" fontAlgn="base" hangingPunct="0">
              <a:spcBef>
                <a:spcPct val="0"/>
              </a:spcBef>
              <a:spcAft>
                <a:spcPct val="0"/>
              </a:spcAft>
              <a:tabLst>
                <a:tab pos="4629150" algn="l"/>
              </a:tabLst>
              <a:defRPr>
                <a:solidFill>
                  <a:schemeClr val="tx1"/>
                </a:solidFill>
                <a:latin typeface="Arial" panose="020B0604020202020204" pitchFamily="34" charset="0"/>
              </a:defRPr>
            </a:lvl2pPr>
            <a:lvl3pPr eaLnBrk="0" fontAlgn="base" hangingPunct="0">
              <a:spcBef>
                <a:spcPct val="0"/>
              </a:spcBef>
              <a:spcAft>
                <a:spcPct val="0"/>
              </a:spcAft>
              <a:tabLst>
                <a:tab pos="4629150" algn="l"/>
              </a:tabLst>
              <a:defRPr>
                <a:solidFill>
                  <a:schemeClr val="tx1"/>
                </a:solidFill>
                <a:latin typeface="Arial" panose="020B0604020202020204" pitchFamily="34" charset="0"/>
              </a:defRPr>
            </a:lvl3pPr>
            <a:lvl4pPr eaLnBrk="0" fontAlgn="base" hangingPunct="0">
              <a:spcBef>
                <a:spcPct val="0"/>
              </a:spcBef>
              <a:spcAft>
                <a:spcPct val="0"/>
              </a:spcAft>
              <a:tabLst>
                <a:tab pos="4629150" algn="l"/>
              </a:tabLst>
              <a:defRPr>
                <a:solidFill>
                  <a:schemeClr val="tx1"/>
                </a:solidFill>
                <a:latin typeface="Arial" panose="020B0604020202020204" pitchFamily="34" charset="0"/>
              </a:defRPr>
            </a:lvl4pPr>
            <a:lvl5pPr eaLnBrk="0" fontAlgn="base" hangingPunct="0">
              <a:spcBef>
                <a:spcPct val="0"/>
              </a:spcBef>
              <a:spcAft>
                <a:spcPct val="0"/>
              </a:spcAft>
              <a:tabLst>
                <a:tab pos="4629150" algn="l"/>
              </a:tabLst>
              <a:defRPr>
                <a:solidFill>
                  <a:schemeClr val="tx1"/>
                </a:solidFill>
                <a:latin typeface="Arial" panose="020B0604020202020204" pitchFamily="34" charset="0"/>
              </a:defRPr>
            </a:lvl5pPr>
            <a:lvl6pPr eaLnBrk="0" fontAlgn="base" hangingPunct="0">
              <a:spcBef>
                <a:spcPct val="0"/>
              </a:spcBef>
              <a:spcAft>
                <a:spcPct val="0"/>
              </a:spcAft>
              <a:tabLst>
                <a:tab pos="4629150" algn="l"/>
              </a:tabLst>
              <a:defRPr>
                <a:solidFill>
                  <a:schemeClr val="tx1"/>
                </a:solidFill>
                <a:latin typeface="Arial" panose="020B0604020202020204" pitchFamily="34" charset="0"/>
              </a:defRPr>
            </a:lvl6pPr>
            <a:lvl7pPr eaLnBrk="0" fontAlgn="base" hangingPunct="0">
              <a:spcBef>
                <a:spcPct val="0"/>
              </a:spcBef>
              <a:spcAft>
                <a:spcPct val="0"/>
              </a:spcAft>
              <a:tabLst>
                <a:tab pos="4629150" algn="l"/>
              </a:tabLst>
              <a:defRPr>
                <a:solidFill>
                  <a:schemeClr val="tx1"/>
                </a:solidFill>
                <a:latin typeface="Arial" panose="020B0604020202020204" pitchFamily="34" charset="0"/>
              </a:defRPr>
            </a:lvl7pPr>
            <a:lvl8pPr eaLnBrk="0" fontAlgn="base" hangingPunct="0">
              <a:spcBef>
                <a:spcPct val="0"/>
              </a:spcBef>
              <a:spcAft>
                <a:spcPct val="0"/>
              </a:spcAft>
              <a:tabLst>
                <a:tab pos="4629150" algn="l"/>
              </a:tabLst>
              <a:defRPr>
                <a:solidFill>
                  <a:schemeClr val="tx1"/>
                </a:solidFill>
                <a:latin typeface="Arial" panose="020B0604020202020204" pitchFamily="34" charset="0"/>
              </a:defRPr>
            </a:lvl8pPr>
            <a:lvl9pPr eaLnBrk="0" fontAlgn="base" hangingPunct="0">
              <a:spcBef>
                <a:spcPct val="0"/>
              </a:spcBef>
              <a:spcAft>
                <a:spcPct val="0"/>
              </a:spcAft>
              <a:tabLst>
                <a:tab pos="46291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29150" algn="l"/>
              </a:tabLst>
            </a:pPr>
            <a:r>
              <a:rPr kumimoji="0" lang="en-US" altLang="en-US" sz="1100" b="0" i="0" u="none" strike="noStrike" cap="none" normalizeH="0" baseline="0" dirty="0">
                <a:ln>
                  <a:noFill/>
                </a:ln>
                <a:solidFill>
                  <a:srgbClr val="000000"/>
                </a:solidFill>
                <a:effectLst/>
                <a:ea typeface="Times New Roman" panose="02020603050405020304"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7583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465685310"/>
              </p:ext>
            </p:extLst>
          </p:nvPr>
        </p:nvGraphicFramePr>
        <p:xfrm>
          <a:off x="288234" y="69567"/>
          <a:ext cx="8676862" cy="5909508"/>
        </p:xfrm>
        <a:graphic>
          <a:graphicData uri="http://schemas.openxmlformats.org/drawingml/2006/table">
            <a:tbl>
              <a:tblPr firstRow="1" firstCol="1" bandRow="1">
                <a:tableStyleId>{5C22544A-7EE6-4342-B048-85BDC9FD1C3A}</a:tableStyleId>
              </a:tblPr>
              <a:tblGrid>
                <a:gridCol w="3228600">
                  <a:extLst>
                    <a:ext uri="{9D8B030D-6E8A-4147-A177-3AD203B41FA5}">
                      <a16:colId xmlns:a16="http://schemas.microsoft.com/office/drawing/2014/main" val="1060668313"/>
                    </a:ext>
                  </a:extLst>
                </a:gridCol>
                <a:gridCol w="1500246">
                  <a:extLst>
                    <a:ext uri="{9D8B030D-6E8A-4147-A177-3AD203B41FA5}">
                      <a16:colId xmlns:a16="http://schemas.microsoft.com/office/drawing/2014/main" val="3257576228"/>
                    </a:ext>
                  </a:extLst>
                </a:gridCol>
                <a:gridCol w="1737127">
                  <a:extLst>
                    <a:ext uri="{9D8B030D-6E8A-4147-A177-3AD203B41FA5}">
                      <a16:colId xmlns:a16="http://schemas.microsoft.com/office/drawing/2014/main" val="1660752385"/>
                    </a:ext>
                  </a:extLst>
                </a:gridCol>
                <a:gridCol w="1184405">
                  <a:extLst>
                    <a:ext uri="{9D8B030D-6E8A-4147-A177-3AD203B41FA5}">
                      <a16:colId xmlns:a16="http://schemas.microsoft.com/office/drawing/2014/main" val="3727635411"/>
                    </a:ext>
                  </a:extLst>
                </a:gridCol>
                <a:gridCol w="1026484">
                  <a:extLst>
                    <a:ext uri="{9D8B030D-6E8A-4147-A177-3AD203B41FA5}">
                      <a16:colId xmlns:a16="http://schemas.microsoft.com/office/drawing/2014/main" val="1699347387"/>
                    </a:ext>
                  </a:extLst>
                </a:gridCol>
              </a:tblGrid>
              <a:tr h="404112">
                <a:tc>
                  <a:txBody>
                    <a:bodyPr/>
                    <a:lstStyle/>
                    <a:p>
                      <a:pPr marL="38100" marR="0" algn="ctr">
                        <a:lnSpc>
                          <a:spcPct val="107000"/>
                        </a:lnSpc>
                        <a:spcBef>
                          <a:spcPts val="0"/>
                        </a:spcBef>
                        <a:spcAft>
                          <a:spcPts val="0"/>
                        </a:spcAft>
                      </a:pPr>
                      <a:r>
                        <a:rPr lang="en-US" sz="1100" dirty="0">
                          <a:solidFill>
                            <a:schemeClr val="tx2"/>
                          </a:solidFill>
                          <a:effectLst/>
                        </a:rPr>
                        <a:t>A. Supplementary Aids,</a:t>
                      </a:r>
                      <a:endParaRPr lang="en-US" sz="1200" dirty="0">
                        <a:solidFill>
                          <a:schemeClr val="tx2"/>
                        </a:solidFill>
                        <a:effectLst/>
                      </a:endParaRPr>
                    </a:p>
                    <a:p>
                      <a:pPr marL="146685" marR="110490" algn="ctr">
                        <a:lnSpc>
                          <a:spcPct val="107000"/>
                        </a:lnSpc>
                        <a:spcBef>
                          <a:spcPts val="0"/>
                        </a:spcBef>
                        <a:spcAft>
                          <a:spcPts val="0"/>
                        </a:spcAft>
                      </a:pPr>
                      <a:r>
                        <a:rPr lang="en-US" sz="1100" dirty="0">
                          <a:solidFill>
                            <a:schemeClr val="tx2"/>
                          </a:solidFill>
                          <a:effectLst/>
                        </a:rPr>
                        <a:t>Services/Program Modifications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lumMod val="90000"/>
                      </a:schemeClr>
                    </a:solidFill>
                  </a:tcPr>
                </a:tc>
                <a:tc>
                  <a:txBody>
                    <a:bodyPr/>
                    <a:lstStyle/>
                    <a:p>
                      <a:pPr marL="0" marR="0" algn="ctr">
                        <a:lnSpc>
                          <a:spcPct val="107000"/>
                        </a:lnSpc>
                        <a:spcBef>
                          <a:spcPts val="0"/>
                        </a:spcBef>
                        <a:spcAft>
                          <a:spcPts val="0"/>
                        </a:spcAft>
                      </a:pPr>
                      <a:r>
                        <a:rPr lang="en-US" sz="1200" dirty="0">
                          <a:solidFill>
                            <a:schemeClr val="tx2"/>
                          </a:solidFill>
                          <a:effectLst/>
                          <a:latin typeface="+mn-lt"/>
                          <a:ea typeface="Times New Roman" panose="02020603050405020304" pitchFamily="18" charset="0"/>
                          <a:cs typeface="Times New Roman" panose="02020603050405020304" pitchFamily="18" charset="0"/>
                        </a:rPr>
                        <a:t>Location of Services</a:t>
                      </a:r>
                    </a:p>
                  </a:txBody>
                  <a:tcPr marL="37135" marR="71175" marT="38373" marB="0" anchor="ctr">
                    <a:solidFill>
                      <a:schemeClr val="bg2">
                        <a:lumMod val="90000"/>
                      </a:schemeClr>
                    </a:solidFill>
                  </a:tcPr>
                </a:tc>
                <a:tc>
                  <a:txBody>
                    <a:bodyPr/>
                    <a:lstStyle/>
                    <a:p>
                      <a:pPr marL="19050" marR="0" algn="ctr">
                        <a:lnSpc>
                          <a:spcPct val="107000"/>
                        </a:lnSpc>
                        <a:spcBef>
                          <a:spcPts val="0"/>
                        </a:spcBef>
                        <a:spcAft>
                          <a:spcPts val="0"/>
                        </a:spcAft>
                      </a:pPr>
                      <a:r>
                        <a:rPr lang="en-US" sz="1200" dirty="0">
                          <a:solidFill>
                            <a:schemeClr val="tx2"/>
                          </a:solidFill>
                          <a:effectLst/>
                          <a:latin typeface="+mn-lt"/>
                          <a:ea typeface="Times New Roman" panose="02020603050405020304" pitchFamily="18" charset="0"/>
                          <a:cs typeface="Times New Roman" panose="02020603050405020304" pitchFamily="18" charset="0"/>
                        </a:rPr>
                        <a:t>Extent/</a:t>
                      </a:r>
                      <a:r>
                        <a:rPr lang="en-US" sz="1200" baseline="0" dirty="0">
                          <a:solidFill>
                            <a:schemeClr val="tx2"/>
                          </a:solidFill>
                          <a:effectLst/>
                          <a:latin typeface="+mn-lt"/>
                          <a:ea typeface="Times New Roman" panose="02020603050405020304" pitchFamily="18" charset="0"/>
                          <a:cs typeface="Times New Roman" panose="02020603050405020304" pitchFamily="18" charset="0"/>
                        </a:rPr>
                        <a:t> Frequency</a:t>
                      </a:r>
                      <a:endParaRPr lang="en-US" sz="1200" dirty="0">
                        <a:solidFill>
                          <a:schemeClr val="tx2"/>
                        </a:solidFill>
                        <a:effectLst/>
                        <a:latin typeface="+mn-lt"/>
                        <a:ea typeface="Times New Roman" panose="02020603050405020304" pitchFamily="18" charset="0"/>
                        <a:cs typeface="Times New Roman" panose="02020603050405020304" pitchFamily="18" charset="0"/>
                      </a:endParaRPr>
                    </a:p>
                  </a:txBody>
                  <a:tcPr marL="37135" marR="71175" marT="38373" marB="0" anchor="ctr">
                    <a:solidFill>
                      <a:schemeClr val="bg2">
                        <a:lumMod val="90000"/>
                      </a:schemeClr>
                    </a:solidFill>
                  </a:tcPr>
                </a:tc>
                <a:tc>
                  <a:txBody>
                    <a:bodyPr/>
                    <a:lstStyle/>
                    <a:p>
                      <a:pPr marL="19050" marR="0" algn="ctr">
                        <a:lnSpc>
                          <a:spcPct val="107000"/>
                        </a:lnSpc>
                        <a:spcBef>
                          <a:spcPts val="0"/>
                        </a:spcBef>
                        <a:spcAft>
                          <a:spcPts val="0"/>
                        </a:spcAft>
                      </a:pPr>
                      <a:r>
                        <a:rPr lang="en-US" sz="1200" dirty="0">
                          <a:solidFill>
                            <a:schemeClr val="tx2"/>
                          </a:solidFill>
                          <a:effectLst/>
                          <a:latin typeface="+mn-lt"/>
                          <a:ea typeface="Times New Roman" panose="02020603050405020304" pitchFamily="18" charset="0"/>
                          <a:cs typeface="Times New Roman" panose="02020603050405020304" pitchFamily="18" charset="0"/>
                        </a:rPr>
                        <a:t>Initiation</a:t>
                      </a:r>
                      <a:r>
                        <a:rPr lang="en-US" sz="1200" baseline="0" dirty="0">
                          <a:solidFill>
                            <a:schemeClr val="tx2"/>
                          </a:solidFill>
                          <a:effectLst/>
                          <a:latin typeface="+mn-lt"/>
                          <a:ea typeface="Times New Roman" panose="02020603050405020304" pitchFamily="18" charset="0"/>
                          <a:cs typeface="Times New Roman" panose="02020603050405020304" pitchFamily="18" charset="0"/>
                        </a:rPr>
                        <a:t> Date</a:t>
                      </a:r>
                      <a:endParaRPr lang="en-US" sz="1200" dirty="0">
                        <a:solidFill>
                          <a:schemeClr val="tx2"/>
                        </a:solidFill>
                        <a:effectLst/>
                        <a:latin typeface="+mn-lt"/>
                        <a:ea typeface="Times New Roman" panose="02020603050405020304" pitchFamily="18" charset="0"/>
                        <a:cs typeface="Times New Roman" panose="02020603050405020304" pitchFamily="18" charset="0"/>
                      </a:endParaRPr>
                    </a:p>
                  </a:txBody>
                  <a:tcPr marL="37135" marR="71175" marT="38373" marB="0" anchor="ctr">
                    <a:solidFill>
                      <a:schemeClr val="bg2">
                        <a:lumMod val="90000"/>
                      </a:schemeClr>
                    </a:solidFill>
                  </a:tcPr>
                </a:tc>
                <a:tc>
                  <a:txBody>
                    <a:bodyPr/>
                    <a:lstStyle/>
                    <a:p>
                      <a:pPr marL="76200" marR="0" algn="ctr">
                        <a:lnSpc>
                          <a:spcPct val="107000"/>
                        </a:lnSpc>
                        <a:spcBef>
                          <a:spcPts val="0"/>
                        </a:spcBef>
                        <a:spcAft>
                          <a:spcPts val="0"/>
                        </a:spcAft>
                      </a:pPr>
                      <a:r>
                        <a:rPr lang="en-US" sz="1100" dirty="0">
                          <a:solidFill>
                            <a:schemeClr val="tx2"/>
                          </a:solidFill>
                          <a:effectLst/>
                        </a:rPr>
                        <a:t>Duration m/y</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solidFill>
                      <a:schemeClr val="bg2">
                        <a:lumMod val="90000"/>
                      </a:schemeClr>
                    </a:solidFill>
                  </a:tcPr>
                </a:tc>
                <a:extLst>
                  <a:ext uri="{0D108BD9-81ED-4DB2-BD59-A6C34878D82A}">
                    <a16:rowId xmlns:a16="http://schemas.microsoft.com/office/drawing/2014/main" val="2920049463"/>
                  </a:ext>
                </a:extLst>
              </a:tr>
              <a:tr h="217430">
                <a:tc>
                  <a:txBody>
                    <a:bodyPr/>
                    <a:lstStyle/>
                    <a:p>
                      <a:pPr marL="0" marR="0">
                        <a:lnSpc>
                          <a:spcPct val="107000"/>
                        </a:lnSpc>
                        <a:spcBef>
                          <a:spcPts val="0"/>
                        </a:spcBef>
                        <a:spcAft>
                          <a:spcPts val="0"/>
                        </a:spcAft>
                      </a:pPr>
                      <a:r>
                        <a:rPr lang="en-US" sz="1100" dirty="0">
                          <a:solidFill>
                            <a:schemeClr val="tx2"/>
                          </a:solidFill>
                          <a:effectLst/>
                        </a:rPr>
                        <a:t> Have materials</a:t>
                      </a:r>
                      <a:r>
                        <a:rPr lang="en-US" sz="1100" baseline="0" dirty="0">
                          <a:solidFill>
                            <a:schemeClr val="tx2"/>
                          </a:solidFill>
                          <a:effectLst/>
                        </a:rPr>
                        <a:t> read out loud</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37569251"/>
                  </a:ext>
                </a:extLst>
              </a:tr>
              <a:tr h="217430">
                <a:tc>
                  <a:txBody>
                    <a:bodyPr/>
                    <a:lstStyle/>
                    <a:p>
                      <a:pPr marL="0" marR="0">
                        <a:lnSpc>
                          <a:spcPct val="107000"/>
                        </a:lnSpc>
                        <a:spcBef>
                          <a:spcPts val="0"/>
                        </a:spcBef>
                        <a:spcAft>
                          <a:spcPts val="0"/>
                        </a:spcAft>
                      </a:pPr>
                      <a:r>
                        <a:rPr lang="en-US" sz="1100" dirty="0">
                          <a:solidFill>
                            <a:schemeClr val="tx2"/>
                          </a:solidFill>
                          <a:effectLst/>
                        </a:rPr>
                        <a:t> Summarized texts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303742914"/>
                  </a:ext>
                </a:extLst>
              </a:tr>
              <a:tr h="217430">
                <a:tc>
                  <a:txBody>
                    <a:bodyPr/>
                    <a:lstStyle/>
                    <a:p>
                      <a:pPr marL="0" marR="0">
                        <a:lnSpc>
                          <a:spcPct val="107000"/>
                        </a:lnSpc>
                        <a:spcBef>
                          <a:spcPts val="0"/>
                        </a:spcBef>
                        <a:spcAft>
                          <a:spcPts val="0"/>
                        </a:spcAft>
                      </a:pPr>
                      <a:r>
                        <a:rPr lang="en-US" sz="1100" dirty="0">
                          <a:solidFill>
                            <a:schemeClr val="tx2"/>
                          </a:solidFill>
                          <a:effectLst/>
                        </a:rPr>
                        <a:t> Picture Supports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30587178"/>
                  </a:ext>
                </a:extLst>
              </a:tr>
              <a:tr h="217430">
                <a:tc>
                  <a:txBody>
                    <a:bodyPr/>
                    <a:lstStyle/>
                    <a:p>
                      <a:pPr marL="0" marR="0">
                        <a:lnSpc>
                          <a:spcPct val="107000"/>
                        </a:lnSpc>
                        <a:spcBef>
                          <a:spcPts val="0"/>
                        </a:spcBef>
                        <a:spcAft>
                          <a:spcPts val="0"/>
                        </a:spcAft>
                      </a:pPr>
                      <a:r>
                        <a:rPr lang="en-US" sz="1100" dirty="0">
                          <a:solidFill>
                            <a:schemeClr val="tx2"/>
                          </a:solidFill>
                          <a:effectLst/>
                        </a:rPr>
                        <a:t> Text to Speech  adaptations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4074201772"/>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706704698"/>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752277162"/>
                  </a:ext>
                </a:extLst>
              </a:tr>
              <a:tr h="590793">
                <a:tc>
                  <a:txBody>
                    <a:bodyPr/>
                    <a:lstStyle/>
                    <a:p>
                      <a:pPr marL="36195" marR="0" algn="ctr">
                        <a:lnSpc>
                          <a:spcPct val="107000"/>
                        </a:lnSpc>
                        <a:spcBef>
                          <a:spcPts val="0"/>
                        </a:spcBef>
                        <a:spcAft>
                          <a:spcPts val="0"/>
                        </a:spcAft>
                      </a:pPr>
                      <a:r>
                        <a:rPr lang="en-US" sz="1100" dirty="0">
                          <a:solidFill>
                            <a:schemeClr val="tx2"/>
                          </a:solidFill>
                          <a:effectLst/>
                        </a:rPr>
                        <a:t>B. Special Education Services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solidFill>
                      <a:schemeClr val="bg2"/>
                    </a:solidFill>
                  </a:tcPr>
                </a:tc>
                <a:tc>
                  <a:txBody>
                    <a:bodyPr/>
                    <a:lstStyle/>
                    <a:p>
                      <a:pPr marL="0" marR="0" algn="ctr">
                        <a:lnSpc>
                          <a:spcPct val="107000"/>
                        </a:lnSpc>
                        <a:spcBef>
                          <a:spcPts val="0"/>
                        </a:spcBef>
                        <a:spcAft>
                          <a:spcPts val="0"/>
                        </a:spcAft>
                      </a:pPr>
                      <a:r>
                        <a:rPr lang="en-US" sz="1100" b="1" dirty="0">
                          <a:effectLst/>
                        </a:rPr>
                        <a:t>Location of Services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19050" marR="0" algn="ctr">
                        <a:lnSpc>
                          <a:spcPct val="107000"/>
                        </a:lnSpc>
                        <a:spcBef>
                          <a:spcPts val="0"/>
                        </a:spcBef>
                        <a:spcAft>
                          <a:spcPts val="0"/>
                        </a:spcAft>
                      </a:pPr>
                      <a:r>
                        <a:rPr lang="en-US" sz="1100" b="1" dirty="0">
                          <a:effectLst/>
                        </a:rPr>
                        <a:t> </a:t>
                      </a:r>
                      <a:endParaRPr lang="en-US" sz="1200" b="1" dirty="0">
                        <a:effectLst/>
                      </a:endParaRPr>
                    </a:p>
                    <a:p>
                      <a:pPr marL="19050" marR="0" algn="ctr">
                        <a:lnSpc>
                          <a:spcPct val="107000"/>
                        </a:lnSpc>
                        <a:spcBef>
                          <a:spcPts val="0"/>
                        </a:spcBef>
                        <a:spcAft>
                          <a:spcPts val="0"/>
                        </a:spcAft>
                      </a:pPr>
                      <a:r>
                        <a:rPr lang="en-US" sz="1100" b="1" dirty="0">
                          <a:effectLst/>
                        </a:rPr>
                        <a:t>Extent/Frequency </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47625" marR="0" algn="ctr">
                        <a:lnSpc>
                          <a:spcPct val="107000"/>
                        </a:lnSpc>
                        <a:spcBef>
                          <a:spcPts val="0"/>
                        </a:spcBef>
                        <a:spcAft>
                          <a:spcPts val="0"/>
                        </a:spcAft>
                      </a:pPr>
                      <a:r>
                        <a:rPr lang="en-US" sz="1100" b="1" dirty="0">
                          <a:effectLst/>
                        </a:rPr>
                        <a:t>Initiation</a:t>
                      </a:r>
                      <a:endParaRPr lang="en-US" sz="1200" b="1" dirty="0">
                        <a:effectLst/>
                      </a:endParaRPr>
                    </a:p>
                    <a:p>
                      <a:pPr marL="47625" marR="41910" algn="ctr">
                        <a:lnSpc>
                          <a:spcPct val="107000"/>
                        </a:lnSpc>
                        <a:spcBef>
                          <a:spcPts val="0"/>
                        </a:spcBef>
                        <a:spcAft>
                          <a:spcPts val="0"/>
                        </a:spcAft>
                      </a:pPr>
                      <a:r>
                        <a:rPr lang="en-US" sz="1100" b="1" dirty="0">
                          <a:effectLst/>
                        </a:rPr>
                        <a:t>Date </a:t>
                      </a:r>
                      <a:endParaRPr lang="en-US" sz="1200" b="1" dirty="0">
                        <a:effectLst/>
                      </a:endParaRPr>
                    </a:p>
                    <a:p>
                      <a:pPr marL="47625" marR="41910" algn="ctr">
                        <a:lnSpc>
                          <a:spcPct val="107000"/>
                        </a:lnSpc>
                        <a:spcBef>
                          <a:spcPts val="0"/>
                        </a:spcBef>
                        <a:spcAft>
                          <a:spcPts val="0"/>
                        </a:spcAft>
                      </a:pPr>
                      <a:r>
                        <a:rPr lang="en-US" sz="1100" b="1" dirty="0">
                          <a:effectLst/>
                        </a:rPr>
                        <a:t>m/d/y</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28600" marR="0" indent="-152400">
                        <a:lnSpc>
                          <a:spcPct val="107000"/>
                        </a:lnSpc>
                        <a:spcBef>
                          <a:spcPts val="0"/>
                        </a:spcBef>
                        <a:spcAft>
                          <a:spcPts val="0"/>
                        </a:spcAft>
                      </a:pPr>
                      <a:r>
                        <a:rPr lang="en-US" sz="1100" b="1" dirty="0">
                          <a:effectLst/>
                        </a:rPr>
                        <a:t>Duration m/y</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326266860"/>
                  </a:ext>
                </a:extLst>
              </a:tr>
              <a:tr h="404112">
                <a:tc>
                  <a:txBody>
                    <a:bodyPr/>
                    <a:lstStyle/>
                    <a:p>
                      <a:pPr marL="0" marR="0">
                        <a:lnSpc>
                          <a:spcPct val="107000"/>
                        </a:lnSpc>
                        <a:spcBef>
                          <a:spcPts val="0"/>
                        </a:spcBef>
                        <a:spcAft>
                          <a:spcPts val="0"/>
                        </a:spcAft>
                      </a:pPr>
                      <a:r>
                        <a:rPr lang="en-US" sz="1100" dirty="0">
                          <a:solidFill>
                            <a:schemeClr val="tx2"/>
                          </a:solidFill>
                          <a:effectLst/>
                        </a:rPr>
                        <a:t> Functional Academics</a:t>
                      </a:r>
                      <a:r>
                        <a:rPr lang="en-US" sz="1100" baseline="0" dirty="0">
                          <a:solidFill>
                            <a:schemeClr val="tx2"/>
                          </a:solidFill>
                          <a:effectLst/>
                        </a:rPr>
                        <a:t> ( ELA 9, Math I, Biology, World Studies)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797925909"/>
                  </a:ext>
                </a:extLst>
              </a:tr>
              <a:tr h="217430">
                <a:tc>
                  <a:txBody>
                    <a:bodyPr/>
                    <a:lstStyle/>
                    <a:p>
                      <a:pPr marL="0" marR="0">
                        <a:lnSpc>
                          <a:spcPct val="107000"/>
                        </a:lnSpc>
                        <a:spcBef>
                          <a:spcPts val="0"/>
                        </a:spcBef>
                        <a:spcAft>
                          <a:spcPts val="0"/>
                        </a:spcAft>
                      </a:pPr>
                      <a:r>
                        <a:rPr lang="en-US" sz="1100" dirty="0">
                          <a:solidFill>
                            <a:schemeClr val="tx2"/>
                          </a:solidFill>
                          <a:effectLst/>
                        </a:rPr>
                        <a:t> Daily Living Skills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29270886"/>
                  </a:ext>
                </a:extLst>
              </a:tr>
              <a:tr h="217430">
                <a:tc>
                  <a:txBody>
                    <a:bodyPr/>
                    <a:lstStyle/>
                    <a:p>
                      <a:pPr marL="0" marR="0">
                        <a:lnSpc>
                          <a:spcPct val="107000"/>
                        </a:lnSpc>
                        <a:spcBef>
                          <a:spcPts val="0"/>
                        </a:spcBef>
                        <a:spcAft>
                          <a:spcPts val="0"/>
                        </a:spcAft>
                      </a:pPr>
                      <a:r>
                        <a:rPr lang="en-US" sz="1100" dirty="0">
                          <a:solidFill>
                            <a:schemeClr val="tx2"/>
                          </a:solidFill>
                          <a:effectLst/>
                        </a:rPr>
                        <a:t> Vocational</a:t>
                      </a:r>
                      <a:r>
                        <a:rPr lang="en-US" sz="1100" baseline="0" dirty="0">
                          <a:solidFill>
                            <a:schemeClr val="tx2"/>
                          </a:solidFill>
                          <a:effectLst/>
                        </a:rPr>
                        <a:t> Skills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333394297"/>
                  </a:ext>
                </a:extLst>
              </a:tr>
              <a:tr h="217430">
                <a:tc>
                  <a:txBody>
                    <a:bodyPr/>
                    <a:lstStyle/>
                    <a:p>
                      <a:pPr marL="0" marR="0">
                        <a:lnSpc>
                          <a:spcPct val="107000"/>
                        </a:lnSpc>
                        <a:spcBef>
                          <a:spcPts val="0"/>
                        </a:spcBef>
                        <a:spcAft>
                          <a:spcPts val="0"/>
                        </a:spcAft>
                      </a:pPr>
                      <a:r>
                        <a:rPr lang="en-US" sz="1100" dirty="0">
                          <a:solidFill>
                            <a:schemeClr val="tx2"/>
                          </a:solidFill>
                          <a:effectLst/>
                        </a:rPr>
                        <a:t> Social Skills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dirty="0">
                          <a:effectLst/>
                        </a:rPr>
                        <a:t>  SEE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628942477"/>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796038820"/>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498986394"/>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976710024"/>
                  </a:ext>
                </a:extLst>
              </a:tr>
              <a:tr h="590793">
                <a:tc>
                  <a:txBody>
                    <a:bodyPr/>
                    <a:lstStyle/>
                    <a:p>
                      <a:pPr marL="41275" marR="0" algn="ctr">
                        <a:lnSpc>
                          <a:spcPct val="107000"/>
                        </a:lnSpc>
                        <a:spcBef>
                          <a:spcPts val="0"/>
                        </a:spcBef>
                        <a:spcAft>
                          <a:spcPts val="0"/>
                        </a:spcAft>
                      </a:pPr>
                      <a:r>
                        <a:rPr lang="en-US" sz="1100" dirty="0">
                          <a:solidFill>
                            <a:schemeClr val="tx2"/>
                          </a:solidFill>
                          <a:effectLst/>
                        </a:rPr>
                        <a:t>C. Related Services</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solidFill>
                      <a:schemeClr val="bg2"/>
                    </a:solidFill>
                  </a:tcPr>
                </a:tc>
                <a:tc>
                  <a:txBody>
                    <a:bodyPr/>
                    <a:lstStyle/>
                    <a:p>
                      <a:pPr marL="36195" marR="0" algn="ctr">
                        <a:lnSpc>
                          <a:spcPct val="107000"/>
                        </a:lnSpc>
                        <a:spcBef>
                          <a:spcPts val="0"/>
                        </a:spcBef>
                        <a:spcAft>
                          <a:spcPts val="0"/>
                        </a:spcAft>
                      </a:pPr>
                      <a:r>
                        <a:rPr lang="en-US" sz="1100" b="1" dirty="0">
                          <a:effectLst/>
                        </a:rPr>
                        <a:t>Location of </a:t>
                      </a:r>
                      <a:endParaRPr lang="en-US" sz="1200" b="1" dirty="0">
                        <a:effectLst/>
                      </a:endParaRPr>
                    </a:p>
                    <a:p>
                      <a:pPr marL="36195" marR="0" algn="ctr">
                        <a:lnSpc>
                          <a:spcPct val="107000"/>
                        </a:lnSpc>
                        <a:spcBef>
                          <a:spcPts val="0"/>
                        </a:spcBef>
                        <a:spcAft>
                          <a:spcPts val="0"/>
                        </a:spcAft>
                      </a:pPr>
                      <a:r>
                        <a:rPr lang="en-US" sz="1100" b="1" dirty="0">
                          <a:effectLst/>
                        </a:rPr>
                        <a:t>Services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tc>
                <a:tc>
                  <a:txBody>
                    <a:bodyPr/>
                    <a:lstStyle/>
                    <a:p>
                      <a:pPr marL="19050" marR="0" algn="ctr">
                        <a:lnSpc>
                          <a:spcPct val="107000"/>
                        </a:lnSpc>
                        <a:spcBef>
                          <a:spcPts val="0"/>
                        </a:spcBef>
                        <a:spcAft>
                          <a:spcPts val="0"/>
                        </a:spcAft>
                      </a:pPr>
                      <a:r>
                        <a:rPr lang="en-US" sz="1100" b="1" dirty="0">
                          <a:effectLst/>
                        </a:rPr>
                        <a:t> </a:t>
                      </a:r>
                      <a:endParaRPr lang="en-US" sz="1200" b="1" dirty="0">
                        <a:effectLst/>
                      </a:endParaRPr>
                    </a:p>
                    <a:p>
                      <a:pPr marL="19050" marR="0" algn="ctr">
                        <a:lnSpc>
                          <a:spcPct val="107000"/>
                        </a:lnSpc>
                        <a:spcBef>
                          <a:spcPts val="0"/>
                        </a:spcBef>
                        <a:spcAft>
                          <a:spcPts val="0"/>
                        </a:spcAft>
                      </a:pPr>
                      <a:r>
                        <a:rPr lang="en-US" sz="1100" b="1" dirty="0">
                          <a:effectLst/>
                        </a:rPr>
                        <a:t>Extent/Frequency </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47625" marR="0" algn="ctr">
                        <a:lnSpc>
                          <a:spcPct val="107000"/>
                        </a:lnSpc>
                        <a:spcBef>
                          <a:spcPts val="0"/>
                        </a:spcBef>
                        <a:spcAft>
                          <a:spcPts val="0"/>
                        </a:spcAft>
                      </a:pPr>
                      <a:r>
                        <a:rPr lang="en-US" sz="1100" b="1" dirty="0">
                          <a:effectLst/>
                        </a:rPr>
                        <a:t>Initiation</a:t>
                      </a:r>
                      <a:endParaRPr lang="en-US" sz="1200" b="1" dirty="0">
                        <a:effectLst/>
                      </a:endParaRPr>
                    </a:p>
                    <a:p>
                      <a:pPr marL="47625" marR="0" algn="ctr">
                        <a:lnSpc>
                          <a:spcPct val="107000"/>
                        </a:lnSpc>
                        <a:spcBef>
                          <a:spcPts val="0"/>
                        </a:spcBef>
                        <a:spcAft>
                          <a:spcPts val="0"/>
                        </a:spcAft>
                      </a:pPr>
                      <a:r>
                        <a:rPr lang="en-US" sz="1100" b="1" dirty="0">
                          <a:effectLst/>
                        </a:rPr>
                        <a:t>Date</a:t>
                      </a:r>
                      <a:endParaRPr lang="en-US" sz="1200" b="1" dirty="0">
                        <a:effectLst/>
                      </a:endParaRPr>
                    </a:p>
                    <a:p>
                      <a:pPr marL="47625" marR="0" algn="ctr">
                        <a:lnSpc>
                          <a:spcPct val="107000"/>
                        </a:lnSpc>
                        <a:spcBef>
                          <a:spcPts val="0"/>
                        </a:spcBef>
                        <a:spcAft>
                          <a:spcPts val="0"/>
                        </a:spcAft>
                      </a:pPr>
                      <a:r>
                        <a:rPr lang="en-US" sz="1100" b="1" dirty="0">
                          <a:effectLst/>
                        </a:rPr>
                        <a:t>m/d/y</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tc>
                <a:tc>
                  <a:txBody>
                    <a:bodyPr/>
                    <a:lstStyle/>
                    <a:p>
                      <a:pPr marL="76200" marR="0" algn="ctr">
                        <a:lnSpc>
                          <a:spcPct val="107000"/>
                        </a:lnSpc>
                        <a:spcBef>
                          <a:spcPts val="0"/>
                        </a:spcBef>
                        <a:spcAft>
                          <a:spcPts val="0"/>
                        </a:spcAft>
                      </a:pPr>
                      <a:r>
                        <a:rPr lang="en-US" sz="1100" b="1" dirty="0">
                          <a:effectLst/>
                        </a:rPr>
                        <a:t>Duration</a:t>
                      </a:r>
                      <a:endParaRPr lang="en-US" sz="1200" b="1" dirty="0">
                        <a:effectLst/>
                      </a:endParaRPr>
                    </a:p>
                    <a:p>
                      <a:pPr marL="76200" marR="0" algn="ctr">
                        <a:lnSpc>
                          <a:spcPct val="107000"/>
                        </a:lnSpc>
                        <a:spcBef>
                          <a:spcPts val="0"/>
                        </a:spcBef>
                        <a:spcAft>
                          <a:spcPts val="0"/>
                        </a:spcAft>
                      </a:pPr>
                      <a:r>
                        <a:rPr lang="en-US" sz="1100" b="1" dirty="0">
                          <a:effectLst/>
                        </a:rPr>
                        <a:t>m/y</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nchor="ctr"/>
                </a:tc>
                <a:extLst>
                  <a:ext uri="{0D108BD9-81ED-4DB2-BD59-A6C34878D82A}">
                    <a16:rowId xmlns:a16="http://schemas.microsoft.com/office/drawing/2014/main" val="1488653429"/>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550145826"/>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661250166"/>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1926287278"/>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4210352927"/>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3068918994"/>
                  </a:ext>
                </a:extLst>
              </a:tr>
              <a:tr h="217430">
                <a:tc>
                  <a:txBody>
                    <a:bodyPr/>
                    <a:lstStyle/>
                    <a:p>
                      <a:pPr marL="0" marR="0">
                        <a:lnSpc>
                          <a:spcPct val="107000"/>
                        </a:lnSpc>
                        <a:spcBef>
                          <a:spcPts val="0"/>
                        </a:spcBef>
                        <a:spcAft>
                          <a:spcPts val="0"/>
                        </a:spcAft>
                      </a:pPr>
                      <a:r>
                        <a:rPr lang="en-US" sz="1100" dirty="0">
                          <a:solidFill>
                            <a:schemeClr val="tx2"/>
                          </a:solidFill>
                          <a:effectLst/>
                        </a:rPr>
                        <a:t> </a:t>
                      </a:r>
                      <a:endParaRPr lang="en-US"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solidFill>
                      <a:schemeClr val="bg2"/>
                    </a:solidFill>
                  </a:tcPr>
                </a:tc>
                <a:tc>
                  <a:txBody>
                    <a:bodyPr/>
                    <a:lstStyle/>
                    <a:p>
                      <a:pPr marL="412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8575" marR="0" algn="ctr">
                        <a:lnSpc>
                          <a:spcPct val="107000"/>
                        </a:lnSpc>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tc>
                  <a:txBody>
                    <a:bodyPr/>
                    <a:lstStyle/>
                    <a:p>
                      <a:pPr marL="24130" marR="0" algn="ctr">
                        <a:lnSpc>
                          <a:spcPct val="107000"/>
                        </a:lnSpc>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135" marR="71175" marT="38373" marB="0"/>
                </a:tc>
                <a:extLst>
                  <a:ext uri="{0D108BD9-81ED-4DB2-BD59-A6C34878D82A}">
                    <a16:rowId xmlns:a16="http://schemas.microsoft.com/office/drawing/2014/main" val="2571516274"/>
                  </a:ext>
                </a:extLst>
              </a:tr>
            </a:tbl>
          </a:graphicData>
        </a:graphic>
      </p:graphicFrame>
      <p:sp>
        <p:nvSpPr>
          <p:cNvPr id="4" name="Slide Number Placeholder 3"/>
          <p:cNvSpPr>
            <a:spLocks noGrp="1"/>
          </p:cNvSpPr>
          <p:nvPr>
            <p:ph type="sldNum" sz="quarter" idx="12"/>
          </p:nvPr>
        </p:nvSpPr>
        <p:spPr/>
        <p:txBody>
          <a:bodyPr/>
          <a:lstStyle/>
          <a:p>
            <a:fld id="{16630861-4318-414B-8E21-CA5F03E7BD41}" type="slidenum">
              <a:rPr lang="en-US" smtClean="0"/>
              <a:t>25</a:t>
            </a:fld>
            <a:endParaRPr lang="en-US"/>
          </a:p>
        </p:txBody>
      </p:sp>
      <p:sp>
        <p:nvSpPr>
          <p:cNvPr id="6" name="Rectangle 1"/>
          <p:cNvSpPr>
            <a:spLocks noChangeArrowheads="1"/>
          </p:cNvSpPr>
          <p:nvPr/>
        </p:nvSpPr>
        <p:spPr bwMode="auto">
          <a:xfrm>
            <a:off x="0" y="143961"/>
            <a:ext cx="38472"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tabLst>
                <a:tab pos="4629150" algn="l"/>
              </a:tabLst>
              <a:defRPr>
                <a:solidFill>
                  <a:schemeClr val="tx1"/>
                </a:solidFill>
                <a:latin typeface="Arial" panose="020B0604020202020204" pitchFamily="34" charset="0"/>
              </a:defRPr>
            </a:lvl1pPr>
            <a:lvl2pPr eaLnBrk="0" fontAlgn="base" hangingPunct="0">
              <a:spcBef>
                <a:spcPct val="0"/>
              </a:spcBef>
              <a:spcAft>
                <a:spcPct val="0"/>
              </a:spcAft>
              <a:tabLst>
                <a:tab pos="4629150" algn="l"/>
              </a:tabLst>
              <a:defRPr>
                <a:solidFill>
                  <a:schemeClr val="tx1"/>
                </a:solidFill>
                <a:latin typeface="Arial" panose="020B0604020202020204" pitchFamily="34" charset="0"/>
              </a:defRPr>
            </a:lvl2pPr>
            <a:lvl3pPr eaLnBrk="0" fontAlgn="base" hangingPunct="0">
              <a:spcBef>
                <a:spcPct val="0"/>
              </a:spcBef>
              <a:spcAft>
                <a:spcPct val="0"/>
              </a:spcAft>
              <a:tabLst>
                <a:tab pos="4629150" algn="l"/>
              </a:tabLst>
              <a:defRPr>
                <a:solidFill>
                  <a:schemeClr val="tx1"/>
                </a:solidFill>
                <a:latin typeface="Arial" panose="020B0604020202020204" pitchFamily="34" charset="0"/>
              </a:defRPr>
            </a:lvl3pPr>
            <a:lvl4pPr eaLnBrk="0" fontAlgn="base" hangingPunct="0">
              <a:spcBef>
                <a:spcPct val="0"/>
              </a:spcBef>
              <a:spcAft>
                <a:spcPct val="0"/>
              </a:spcAft>
              <a:tabLst>
                <a:tab pos="4629150" algn="l"/>
              </a:tabLst>
              <a:defRPr>
                <a:solidFill>
                  <a:schemeClr val="tx1"/>
                </a:solidFill>
                <a:latin typeface="Arial" panose="020B0604020202020204" pitchFamily="34" charset="0"/>
              </a:defRPr>
            </a:lvl4pPr>
            <a:lvl5pPr eaLnBrk="0" fontAlgn="base" hangingPunct="0">
              <a:spcBef>
                <a:spcPct val="0"/>
              </a:spcBef>
              <a:spcAft>
                <a:spcPct val="0"/>
              </a:spcAft>
              <a:tabLst>
                <a:tab pos="4629150" algn="l"/>
              </a:tabLst>
              <a:defRPr>
                <a:solidFill>
                  <a:schemeClr val="tx1"/>
                </a:solidFill>
                <a:latin typeface="Arial" panose="020B0604020202020204" pitchFamily="34" charset="0"/>
              </a:defRPr>
            </a:lvl5pPr>
            <a:lvl6pPr eaLnBrk="0" fontAlgn="base" hangingPunct="0">
              <a:spcBef>
                <a:spcPct val="0"/>
              </a:spcBef>
              <a:spcAft>
                <a:spcPct val="0"/>
              </a:spcAft>
              <a:tabLst>
                <a:tab pos="4629150" algn="l"/>
              </a:tabLst>
              <a:defRPr>
                <a:solidFill>
                  <a:schemeClr val="tx1"/>
                </a:solidFill>
                <a:latin typeface="Arial" panose="020B0604020202020204" pitchFamily="34" charset="0"/>
              </a:defRPr>
            </a:lvl6pPr>
            <a:lvl7pPr eaLnBrk="0" fontAlgn="base" hangingPunct="0">
              <a:spcBef>
                <a:spcPct val="0"/>
              </a:spcBef>
              <a:spcAft>
                <a:spcPct val="0"/>
              </a:spcAft>
              <a:tabLst>
                <a:tab pos="4629150" algn="l"/>
              </a:tabLst>
              <a:defRPr>
                <a:solidFill>
                  <a:schemeClr val="tx1"/>
                </a:solidFill>
                <a:latin typeface="Arial" panose="020B0604020202020204" pitchFamily="34" charset="0"/>
              </a:defRPr>
            </a:lvl7pPr>
            <a:lvl8pPr eaLnBrk="0" fontAlgn="base" hangingPunct="0">
              <a:spcBef>
                <a:spcPct val="0"/>
              </a:spcBef>
              <a:spcAft>
                <a:spcPct val="0"/>
              </a:spcAft>
              <a:tabLst>
                <a:tab pos="4629150" algn="l"/>
              </a:tabLst>
              <a:defRPr>
                <a:solidFill>
                  <a:schemeClr val="tx1"/>
                </a:solidFill>
                <a:latin typeface="Arial" panose="020B0604020202020204" pitchFamily="34" charset="0"/>
              </a:defRPr>
            </a:lvl8pPr>
            <a:lvl9pPr eaLnBrk="0" fontAlgn="base" hangingPunct="0">
              <a:spcBef>
                <a:spcPct val="0"/>
              </a:spcBef>
              <a:spcAft>
                <a:spcPct val="0"/>
              </a:spcAft>
              <a:tabLst>
                <a:tab pos="46291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29150" algn="l"/>
              </a:tabLst>
            </a:pPr>
            <a:r>
              <a:rPr kumimoji="0" lang="en-US" altLang="en-US" sz="1100" b="0" i="0" u="none" strike="noStrike" cap="none" normalizeH="0" baseline="0" dirty="0">
                <a:ln>
                  <a:noFill/>
                </a:ln>
                <a:solidFill>
                  <a:srgbClr val="000000"/>
                </a:solidFill>
                <a:effectLst/>
                <a:ea typeface="Times New Roman" panose="02020603050405020304"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2216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298939" y="258417"/>
            <a:ext cx="8527427" cy="5614846"/>
          </a:xfrm>
        </p:spPr>
        <p:txBody>
          <a:bodyPr>
            <a:normAutofit/>
          </a:bodyPr>
          <a:lstStyle/>
          <a:p>
            <a:pPr marL="0" indent="0">
              <a:buNone/>
            </a:pPr>
            <a:r>
              <a:rPr lang="en-US" sz="1800" b="1" dirty="0"/>
              <a:t>			INDIVIDUALIZED EDUCATION PROGRAM</a:t>
            </a:r>
            <a:endParaRPr lang="en-US" sz="1800" dirty="0"/>
          </a:p>
          <a:p>
            <a:pPr marL="0" indent="0">
              <a:buNone/>
            </a:pPr>
            <a:r>
              <a:rPr lang="en-US" sz="1800" dirty="0"/>
              <a:t> </a:t>
            </a:r>
          </a:p>
          <a:p>
            <a:pPr marL="0" indent="0">
              <a:buNone/>
            </a:pPr>
            <a:r>
              <a:rPr lang="en-US" sz="1800" b="1" dirty="0"/>
              <a:t>                                       _______________County Schools</a:t>
            </a:r>
            <a:endParaRPr lang="en-US" sz="1800" dirty="0"/>
          </a:p>
          <a:p>
            <a:endParaRPr lang="en-US" sz="1800" dirty="0"/>
          </a:p>
          <a:p>
            <a:pPr marL="0" indent="0">
              <a:buNone/>
            </a:pPr>
            <a:r>
              <a:rPr lang="x-none" sz="1800" b="1" dirty="0"/>
              <a:t>Student’s Full Name ________________	Date___________________</a:t>
            </a:r>
            <a:endParaRPr lang="en-US" sz="1800" dirty="0"/>
          </a:p>
          <a:p>
            <a:pPr marL="0" indent="0">
              <a:buNone/>
            </a:pPr>
            <a:endParaRPr lang="en-US" sz="1800" dirty="0"/>
          </a:p>
          <a:p>
            <a:pPr marL="0" indent="0">
              <a:buNone/>
            </a:pPr>
            <a:r>
              <a:rPr lang="x-none" sz="1800" b="1" dirty="0"/>
              <a:t>PART X: PLACEMENT– Ages 6-21 </a:t>
            </a:r>
            <a:endParaRPr lang="en-US" sz="1800" b="1" dirty="0"/>
          </a:p>
          <a:p>
            <a:pPr marL="0" indent="0">
              <a:buNone/>
            </a:pPr>
            <a:r>
              <a:rPr lang="en-US" sz="1800" dirty="0"/>
              <a:t>Explain the extent, if any, to which the student WILL NOT participate in the general education classroom and/or extracurricular and other non-academic activities. Present levels of academic achievement and functional performance must explain why full participation is not possible. </a:t>
            </a:r>
          </a:p>
          <a:p>
            <a:pPr marL="0" indent="0">
              <a:buNone/>
            </a:pPr>
            <a:r>
              <a:rPr lang="en-US" sz="1800" u="sng" dirty="0"/>
              <a:t>English 9, Math I, Biology, World Studies, PE, Health, Art   </a:t>
            </a:r>
            <a:endParaRPr lang="en-US" u="sng" dirty="0"/>
          </a:p>
        </p:txBody>
      </p:sp>
      <p:sp>
        <p:nvSpPr>
          <p:cNvPr id="6" name="Slide Number Placeholder 5"/>
          <p:cNvSpPr>
            <a:spLocks noGrp="1"/>
          </p:cNvSpPr>
          <p:nvPr>
            <p:ph type="sldNum" sz="quarter" idx="12"/>
          </p:nvPr>
        </p:nvSpPr>
        <p:spPr/>
        <p:txBody>
          <a:bodyPr/>
          <a:lstStyle/>
          <a:p>
            <a:fld id="{16630861-4318-414B-8E21-CA5F03E7BD41}" type="slidenum">
              <a:rPr lang="en-US" smtClean="0"/>
              <a:t>26</a:t>
            </a:fld>
            <a:endParaRPr lang="en-US"/>
          </a:p>
        </p:txBody>
      </p:sp>
    </p:spTree>
    <p:extLst>
      <p:ext uri="{BB962C8B-B14F-4D97-AF65-F5344CB8AC3E}">
        <p14:creationId xmlns:p14="http://schemas.microsoft.com/office/powerpoint/2010/main" val="4265904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17787"/>
          </a:xfrm>
          <a:solidFill>
            <a:schemeClr val="bg2"/>
          </a:solidFill>
        </p:spPr>
        <p:txBody>
          <a:bodyPr/>
          <a:lstStyle/>
          <a:p>
            <a:pPr algn="ctr"/>
            <a:r>
              <a:rPr lang="en-US" dirty="0"/>
              <a:t>Student Schedules and Transcripts</a:t>
            </a:r>
          </a:p>
        </p:txBody>
      </p:sp>
      <p:sp>
        <p:nvSpPr>
          <p:cNvPr id="3" name="Content Placeholder 2"/>
          <p:cNvSpPr>
            <a:spLocks noGrp="1"/>
          </p:cNvSpPr>
          <p:nvPr>
            <p:ph idx="1"/>
          </p:nvPr>
        </p:nvSpPr>
        <p:spPr>
          <a:xfrm>
            <a:off x="298939" y="1310327"/>
            <a:ext cx="8527427" cy="3789574"/>
          </a:xfrm>
        </p:spPr>
        <p:txBody>
          <a:bodyPr>
            <a:normAutofit/>
          </a:bodyPr>
          <a:lstStyle/>
          <a:p>
            <a:endParaRPr lang="en-US" sz="2400" dirty="0"/>
          </a:p>
          <a:p>
            <a:r>
              <a:rPr lang="en-US" sz="2400" dirty="0"/>
              <a:t>The second federal requirement for State-defined alternate diplomas to count toward ACGR for Title 1 accountability is that they must be aligned with State requirements for regular diplomas.</a:t>
            </a:r>
          </a:p>
          <a:p>
            <a:endParaRPr lang="en-US" sz="2400" dirty="0"/>
          </a:p>
          <a:p>
            <a:r>
              <a:rPr lang="en-US" sz="2400" dirty="0"/>
              <a:t>The number of required courses (credits) in required content areas should be aligned across diploma options.</a:t>
            </a:r>
          </a:p>
        </p:txBody>
      </p:sp>
      <p:sp>
        <p:nvSpPr>
          <p:cNvPr id="4" name="Slide Number Placeholder 3"/>
          <p:cNvSpPr>
            <a:spLocks noGrp="1"/>
          </p:cNvSpPr>
          <p:nvPr>
            <p:ph type="sldNum" sz="quarter" idx="12"/>
          </p:nvPr>
        </p:nvSpPr>
        <p:spPr/>
        <p:txBody>
          <a:bodyPr/>
          <a:lstStyle/>
          <a:p>
            <a:fld id="{16630861-4318-414B-8E21-CA5F03E7BD41}" type="slidenum">
              <a:rPr lang="en-US" smtClean="0"/>
              <a:t>27</a:t>
            </a:fld>
            <a:endParaRPr lang="en-US"/>
          </a:p>
        </p:txBody>
      </p:sp>
    </p:spTree>
    <p:extLst>
      <p:ext uri="{BB962C8B-B14F-4D97-AF65-F5344CB8AC3E}">
        <p14:creationId xmlns:p14="http://schemas.microsoft.com/office/powerpoint/2010/main" val="943189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739683"/>
          </a:xfrm>
          <a:solidFill>
            <a:schemeClr val="bg2"/>
          </a:solidFill>
        </p:spPr>
        <p:txBody>
          <a:bodyPr/>
          <a:lstStyle/>
          <a:p>
            <a:pPr algn="ctr"/>
            <a:r>
              <a:rPr lang="en-US" dirty="0"/>
              <a:t>Alternate Course Codes</a:t>
            </a:r>
          </a:p>
        </p:txBody>
      </p:sp>
      <p:sp>
        <p:nvSpPr>
          <p:cNvPr id="3" name="Content Placeholder 2"/>
          <p:cNvSpPr>
            <a:spLocks noGrp="1"/>
          </p:cNvSpPr>
          <p:nvPr>
            <p:ph idx="1"/>
          </p:nvPr>
        </p:nvSpPr>
        <p:spPr>
          <a:xfrm>
            <a:off x="298939" y="1291473"/>
            <a:ext cx="8527427" cy="3930976"/>
          </a:xfrm>
        </p:spPr>
        <p:txBody>
          <a:bodyPr/>
          <a:lstStyle/>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28</a:t>
            </a:fld>
            <a:endParaRPr lang="en-US"/>
          </a:p>
        </p:txBody>
      </p:sp>
      <p:pic>
        <p:nvPicPr>
          <p:cNvPr id="1026"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39" y="1202635"/>
            <a:ext cx="8527427" cy="444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804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625289050"/>
              </p:ext>
            </p:extLst>
          </p:nvPr>
        </p:nvGraphicFramePr>
        <p:xfrm>
          <a:off x="198785" y="248479"/>
          <a:ext cx="8627580" cy="5828744"/>
        </p:xfrm>
        <a:graphic>
          <a:graphicData uri="http://schemas.openxmlformats.org/drawingml/2006/table">
            <a:tbl>
              <a:tblPr firstRow="1" firstCol="1" bandRow="1">
                <a:tableStyleId>{5C22544A-7EE6-4342-B048-85BDC9FD1C3A}</a:tableStyleId>
              </a:tblPr>
              <a:tblGrid>
                <a:gridCol w="1725516">
                  <a:extLst>
                    <a:ext uri="{9D8B030D-6E8A-4147-A177-3AD203B41FA5}">
                      <a16:colId xmlns:a16="http://schemas.microsoft.com/office/drawing/2014/main" val="416153144"/>
                    </a:ext>
                  </a:extLst>
                </a:gridCol>
                <a:gridCol w="1725516">
                  <a:extLst>
                    <a:ext uri="{9D8B030D-6E8A-4147-A177-3AD203B41FA5}">
                      <a16:colId xmlns:a16="http://schemas.microsoft.com/office/drawing/2014/main" val="797665112"/>
                    </a:ext>
                  </a:extLst>
                </a:gridCol>
                <a:gridCol w="1725516">
                  <a:extLst>
                    <a:ext uri="{9D8B030D-6E8A-4147-A177-3AD203B41FA5}">
                      <a16:colId xmlns:a16="http://schemas.microsoft.com/office/drawing/2014/main" val="3376485600"/>
                    </a:ext>
                  </a:extLst>
                </a:gridCol>
                <a:gridCol w="1725516">
                  <a:extLst>
                    <a:ext uri="{9D8B030D-6E8A-4147-A177-3AD203B41FA5}">
                      <a16:colId xmlns:a16="http://schemas.microsoft.com/office/drawing/2014/main" val="1797138987"/>
                    </a:ext>
                  </a:extLst>
                </a:gridCol>
                <a:gridCol w="1725516">
                  <a:extLst>
                    <a:ext uri="{9D8B030D-6E8A-4147-A177-3AD203B41FA5}">
                      <a16:colId xmlns:a16="http://schemas.microsoft.com/office/drawing/2014/main" val="2258719476"/>
                    </a:ext>
                  </a:extLst>
                </a:gridCol>
              </a:tblGrid>
              <a:tr h="945131">
                <a:tc>
                  <a:txBody>
                    <a:bodyPr/>
                    <a:lstStyle/>
                    <a:p>
                      <a:pPr marL="0" marR="0" algn="ctr">
                        <a:lnSpc>
                          <a:spcPct val="107000"/>
                        </a:lnSpc>
                        <a:spcBef>
                          <a:spcPts val="0"/>
                        </a:spcBef>
                        <a:spcAft>
                          <a:spcPts val="0"/>
                        </a:spcAft>
                      </a:pPr>
                      <a:r>
                        <a:rPr lang="en-US" sz="1100" dirty="0">
                          <a:effectLst/>
                        </a:rPr>
                        <a:t>Year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2000" dirty="0">
                          <a:solidFill>
                            <a:schemeClr val="bg1"/>
                          </a:solidFill>
                          <a:effectLst/>
                        </a:rPr>
                        <a:t>2017-2018</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2018-2019</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a:effectLst/>
                        </a:rPr>
                        <a:t>2019-2020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2000" dirty="0">
                          <a:solidFill>
                            <a:schemeClr val="bg1"/>
                          </a:solidFill>
                          <a:effectLst/>
                        </a:rPr>
                        <a:t>2020-2021</a:t>
                      </a:r>
                    </a:p>
                    <a:p>
                      <a:pPr marL="0" marR="0" algn="ctr">
                        <a:lnSpc>
                          <a:spcPct val="107000"/>
                        </a:lnSpc>
                        <a:spcBef>
                          <a:spcPts val="0"/>
                        </a:spcBef>
                        <a:spcAft>
                          <a:spcPts val="0"/>
                        </a:spcAft>
                      </a:pPr>
                      <a:r>
                        <a:rPr lang="en-US" sz="2000" dirty="0">
                          <a:solidFill>
                            <a:schemeClr val="accent2"/>
                          </a:solidFill>
                          <a:effectLst/>
                        </a:rPr>
                        <a:t> </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extLst>
                  <a:ext uri="{0D108BD9-81ED-4DB2-BD59-A6C34878D82A}">
                    <a16:rowId xmlns:a16="http://schemas.microsoft.com/office/drawing/2014/main" val="262312009"/>
                  </a:ext>
                </a:extLst>
              </a:tr>
              <a:tr h="1207504">
                <a:tc>
                  <a:txBody>
                    <a:bodyPr/>
                    <a:lstStyle/>
                    <a:p>
                      <a:pPr marL="0" marR="0" algn="ctr">
                        <a:lnSpc>
                          <a:spcPct val="107000"/>
                        </a:lnSpc>
                        <a:spcBef>
                          <a:spcPts val="0"/>
                        </a:spcBef>
                        <a:spcAft>
                          <a:spcPts val="0"/>
                        </a:spcAft>
                      </a:pPr>
                      <a:r>
                        <a:rPr lang="en-US" sz="1100" dirty="0">
                          <a:effectLst/>
                        </a:rPr>
                        <a:t>Diploma 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Modified Diploma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Modified Diploma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Modified Diploma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800" b="1" dirty="0">
                          <a:solidFill>
                            <a:schemeClr val="accent2"/>
                          </a:solidFill>
                          <a:effectLst/>
                        </a:rPr>
                        <a:t>Alternate Diploma</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extLst>
                  <a:ext uri="{0D108BD9-81ED-4DB2-BD59-A6C34878D82A}">
                    <a16:rowId xmlns:a16="http://schemas.microsoft.com/office/drawing/2014/main" val="1748688001"/>
                  </a:ext>
                </a:extLst>
              </a:tr>
              <a:tr h="1707985">
                <a:tc>
                  <a:txBody>
                    <a:bodyPr/>
                    <a:lstStyle/>
                    <a:p>
                      <a:pPr marL="0" marR="0" algn="ctr">
                        <a:lnSpc>
                          <a:spcPct val="107000"/>
                        </a:lnSpc>
                        <a:spcBef>
                          <a:spcPts val="0"/>
                        </a:spcBef>
                        <a:spcAft>
                          <a:spcPts val="0"/>
                        </a:spcAft>
                      </a:pPr>
                      <a:r>
                        <a:rPr lang="en-US" sz="1100">
                          <a:effectLst/>
                        </a:rPr>
                        <a:t>Academic Standards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800" b="1" dirty="0">
                          <a:effectLst/>
                        </a:rPr>
                        <a:t>Current Standards</a:t>
                      </a:r>
                    </a:p>
                    <a:p>
                      <a:pPr marL="0" marR="0" algn="ctr">
                        <a:lnSpc>
                          <a:spcPct val="107000"/>
                        </a:lnSpc>
                        <a:spcBef>
                          <a:spcPts val="0"/>
                        </a:spcBef>
                        <a:spcAft>
                          <a:spcPts val="0"/>
                        </a:spcAft>
                      </a:pPr>
                      <a:r>
                        <a:rPr lang="en-US" sz="1800" b="1" dirty="0">
                          <a:solidFill>
                            <a:schemeClr val="accent2"/>
                          </a:solidFill>
                          <a:effectLst/>
                        </a:rPr>
                        <a:t>9</a:t>
                      </a:r>
                      <a:r>
                        <a:rPr lang="en-US" sz="1800" b="1" baseline="30000" dirty="0">
                          <a:solidFill>
                            <a:schemeClr val="accent2"/>
                          </a:solidFill>
                          <a:effectLst/>
                        </a:rPr>
                        <a:t>th</a:t>
                      </a:r>
                      <a:r>
                        <a:rPr lang="en-US" sz="1800" b="1" dirty="0">
                          <a:solidFill>
                            <a:schemeClr val="accent2"/>
                          </a:solidFill>
                          <a:effectLst/>
                        </a:rPr>
                        <a:t> graders- updated</a:t>
                      </a:r>
                      <a:r>
                        <a:rPr lang="en-US" sz="1800" b="1" baseline="0" dirty="0">
                          <a:solidFill>
                            <a:schemeClr val="accent2"/>
                          </a:solidFill>
                          <a:effectLst/>
                        </a:rPr>
                        <a:t> IEPs and Schedules</a:t>
                      </a:r>
                      <a:endParaRPr lang="en-US"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New Standards</a:t>
                      </a:r>
                    </a:p>
                    <a:p>
                      <a:pPr marL="0" marR="0" algn="ctr">
                        <a:lnSpc>
                          <a:spcPct val="107000"/>
                        </a:lnSpc>
                        <a:spcBef>
                          <a:spcPts val="0"/>
                        </a:spcBef>
                        <a:spcAft>
                          <a:spcPts val="0"/>
                        </a:spcAft>
                      </a:pPr>
                      <a:r>
                        <a:rPr lang="en-US" sz="1100" dirty="0">
                          <a:effectLst/>
                        </a:rPr>
                        <a:t>Policy 2520.16</a:t>
                      </a:r>
                    </a:p>
                    <a:p>
                      <a:pPr marL="0" marR="0" algn="ctr">
                        <a:lnSpc>
                          <a:spcPct val="107000"/>
                        </a:lnSpc>
                        <a:spcBef>
                          <a:spcPts val="0"/>
                        </a:spcBef>
                        <a:spcAft>
                          <a:spcPts val="0"/>
                        </a:spcAft>
                      </a:pPr>
                      <a:r>
                        <a:rPr lang="en-US" sz="1100" dirty="0">
                          <a:effectLst/>
                        </a:rPr>
                        <a:t>Alternate Academic Achievement Standards</a:t>
                      </a:r>
                    </a:p>
                  </a:txBody>
                  <a:tcPr marL="56167" marR="56167" marT="0" marB="0"/>
                </a:tc>
                <a:tc>
                  <a:txBody>
                    <a:bodyPr/>
                    <a:lstStyle/>
                    <a:p>
                      <a:pPr marL="0" marR="0" algn="ctr">
                        <a:lnSpc>
                          <a:spcPct val="107000"/>
                        </a:lnSpc>
                        <a:spcBef>
                          <a:spcPts val="0"/>
                        </a:spcBef>
                        <a:spcAft>
                          <a:spcPts val="0"/>
                        </a:spcAft>
                      </a:pPr>
                      <a:r>
                        <a:rPr lang="en-US" sz="1100" dirty="0">
                          <a:effectLst/>
                        </a:rPr>
                        <a:t>New Standards</a:t>
                      </a:r>
                    </a:p>
                    <a:p>
                      <a:pPr marL="0" marR="0" algn="ctr">
                        <a:lnSpc>
                          <a:spcPct val="107000"/>
                        </a:lnSpc>
                        <a:spcBef>
                          <a:spcPts val="0"/>
                        </a:spcBef>
                        <a:spcAft>
                          <a:spcPts val="0"/>
                        </a:spcAft>
                      </a:pPr>
                      <a:r>
                        <a:rPr lang="en-US" sz="1100" dirty="0">
                          <a:effectLst/>
                        </a:rPr>
                        <a:t>Policy 2520.16</a:t>
                      </a:r>
                    </a:p>
                    <a:p>
                      <a:pPr marL="0" marR="0" algn="ctr">
                        <a:lnSpc>
                          <a:spcPct val="107000"/>
                        </a:lnSpc>
                        <a:spcBef>
                          <a:spcPts val="0"/>
                        </a:spcBef>
                        <a:spcAft>
                          <a:spcPts val="0"/>
                        </a:spcAft>
                      </a:pPr>
                      <a:r>
                        <a:rPr lang="en-US" sz="1100" dirty="0">
                          <a:effectLst/>
                        </a:rPr>
                        <a:t>Alternate Academic Achievement Standards</a:t>
                      </a:r>
                    </a:p>
                  </a:txBody>
                  <a:tcPr marL="56167" marR="56167" marT="0" marB="0"/>
                </a:tc>
                <a:tc>
                  <a:txBody>
                    <a:bodyPr/>
                    <a:lstStyle/>
                    <a:p>
                      <a:pPr marL="0" marR="0" algn="ctr">
                        <a:lnSpc>
                          <a:spcPct val="107000"/>
                        </a:lnSpc>
                        <a:spcBef>
                          <a:spcPts val="0"/>
                        </a:spcBef>
                        <a:spcAft>
                          <a:spcPts val="0"/>
                        </a:spcAft>
                      </a:pPr>
                      <a:r>
                        <a:rPr lang="en-US" sz="1100" dirty="0">
                          <a:effectLst/>
                        </a:rPr>
                        <a:t>New Standards</a:t>
                      </a:r>
                    </a:p>
                    <a:p>
                      <a:pPr marL="0" marR="0" algn="ctr">
                        <a:lnSpc>
                          <a:spcPct val="107000"/>
                        </a:lnSpc>
                        <a:spcBef>
                          <a:spcPts val="0"/>
                        </a:spcBef>
                        <a:spcAft>
                          <a:spcPts val="0"/>
                        </a:spcAft>
                      </a:pPr>
                      <a:r>
                        <a:rPr lang="en-US" sz="1100" dirty="0">
                          <a:effectLst/>
                        </a:rPr>
                        <a:t>Policy 2520.16</a:t>
                      </a:r>
                    </a:p>
                    <a:p>
                      <a:pPr marL="0" marR="0" algn="ctr">
                        <a:lnSpc>
                          <a:spcPct val="107000"/>
                        </a:lnSpc>
                        <a:spcBef>
                          <a:spcPts val="0"/>
                        </a:spcBef>
                        <a:spcAft>
                          <a:spcPts val="0"/>
                        </a:spcAft>
                      </a:pPr>
                      <a:r>
                        <a:rPr lang="en-US" sz="1100" dirty="0">
                          <a:effectLst/>
                        </a:rPr>
                        <a:t>Alternate Academic Achievement Standards</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extLst>
                  <a:ext uri="{0D108BD9-81ED-4DB2-BD59-A6C34878D82A}">
                    <a16:rowId xmlns:a16="http://schemas.microsoft.com/office/drawing/2014/main" val="2860514618"/>
                  </a:ext>
                </a:extLst>
              </a:tr>
              <a:tr h="1625780">
                <a:tc>
                  <a:txBody>
                    <a:bodyPr/>
                    <a:lstStyle/>
                    <a:p>
                      <a:pPr marL="0" marR="0" algn="ctr">
                        <a:lnSpc>
                          <a:spcPct val="107000"/>
                        </a:lnSpc>
                        <a:spcBef>
                          <a:spcPts val="0"/>
                        </a:spcBef>
                        <a:spcAft>
                          <a:spcPts val="0"/>
                        </a:spcAft>
                      </a:pPr>
                      <a:r>
                        <a:rPr lang="en-US" sz="1100">
                          <a:effectLst/>
                        </a:rPr>
                        <a:t>Alternate Assessment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a:effectLst/>
                        </a:rPr>
                        <a:t>Current Alternate Summative Assessment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a:effectLst/>
                        </a:rPr>
                        <a:t>Current Alternate Summative Assessment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Current Alternate Summative Assessment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tc>
                  <a:txBody>
                    <a:bodyPr/>
                    <a:lstStyle/>
                    <a:p>
                      <a:pPr marL="0" marR="0" algn="ctr">
                        <a:lnSpc>
                          <a:spcPct val="107000"/>
                        </a:lnSpc>
                        <a:spcBef>
                          <a:spcPts val="0"/>
                        </a:spcBef>
                        <a:spcAft>
                          <a:spcPts val="0"/>
                        </a:spcAft>
                      </a:pPr>
                      <a:r>
                        <a:rPr lang="en-US" sz="1100" dirty="0">
                          <a:effectLst/>
                        </a:rPr>
                        <a:t>New Alternate Summative Assessment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167" marR="56167" marT="0" marB="0"/>
                </a:tc>
                <a:extLst>
                  <a:ext uri="{0D108BD9-81ED-4DB2-BD59-A6C34878D82A}">
                    <a16:rowId xmlns:a16="http://schemas.microsoft.com/office/drawing/2014/main" val="4142688991"/>
                  </a:ext>
                </a:extLst>
              </a:tr>
            </a:tbl>
          </a:graphicData>
        </a:graphic>
      </p:graphicFrame>
      <p:sp>
        <p:nvSpPr>
          <p:cNvPr id="4" name="Slide Number Placeholder 3"/>
          <p:cNvSpPr>
            <a:spLocks noGrp="1"/>
          </p:cNvSpPr>
          <p:nvPr>
            <p:ph type="sldNum" sz="quarter" idx="12"/>
          </p:nvPr>
        </p:nvSpPr>
        <p:spPr/>
        <p:txBody>
          <a:bodyPr/>
          <a:lstStyle/>
          <a:p>
            <a:fld id="{16630861-4318-414B-8E21-CA5F03E7BD41}" type="slidenum">
              <a:rPr lang="en-US" smtClean="0"/>
              <a:t>29</a:t>
            </a:fld>
            <a:endParaRPr lang="en-US"/>
          </a:p>
        </p:txBody>
      </p:sp>
    </p:spTree>
    <p:extLst>
      <p:ext uri="{BB962C8B-B14F-4D97-AF65-F5344CB8AC3E}">
        <p14:creationId xmlns:p14="http://schemas.microsoft.com/office/powerpoint/2010/main" val="891081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89923"/>
          </a:xfrm>
          <a:solidFill>
            <a:schemeClr val="bg2"/>
          </a:solidFill>
        </p:spPr>
        <p:txBody>
          <a:bodyPr/>
          <a:lstStyle/>
          <a:p>
            <a:pPr algn="ctr"/>
            <a:r>
              <a:rPr lang="en-US" dirty="0"/>
              <a:t>So what has to be done?</a:t>
            </a:r>
          </a:p>
        </p:txBody>
      </p:sp>
      <p:sp>
        <p:nvSpPr>
          <p:cNvPr id="3" name="Content Placeholder 2"/>
          <p:cNvSpPr>
            <a:spLocks noGrp="1"/>
          </p:cNvSpPr>
          <p:nvPr>
            <p:ph idx="1"/>
          </p:nvPr>
        </p:nvSpPr>
        <p:spPr>
          <a:xfrm>
            <a:off x="298939" y="1351723"/>
            <a:ext cx="8527427" cy="4521540"/>
          </a:xfrm>
        </p:spPr>
        <p:txBody>
          <a:bodyPr>
            <a:normAutofit/>
          </a:bodyPr>
          <a:lstStyle/>
          <a:p>
            <a:pPr marL="457200" indent="-457200">
              <a:buAutoNum type="arabicPeriod"/>
            </a:pPr>
            <a:r>
              <a:rPr lang="en-US" sz="2000" dirty="0"/>
              <a:t>Pull each 9</a:t>
            </a:r>
            <a:r>
              <a:rPr lang="en-US" sz="2000" baseline="30000" dirty="0"/>
              <a:t>th</a:t>
            </a:r>
            <a:r>
              <a:rPr lang="en-US" sz="2000" dirty="0"/>
              <a:t> grade alternate assessment IEP.</a:t>
            </a:r>
          </a:p>
          <a:p>
            <a:pPr marL="457200" indent="-457200">
              <a:buAutoNum type="arabicPeriod"/>
            </a:pPr>
            <a:r>
              <a:rPr lang="en-US" sz="2000" dirty="0"/>
              <a:t>Update IEP to reflect appropriate support for grade level alternate standards in each subject (English, Math, Social Studies, Science).</a:t>
            </a:r>
          </a:p>
          <a:p>
            <a:pPr marL="457200" indent="-457200">
              <a:buAutoNum type="arabicPeriod"/>
            </a:pPr>
            <a:r>
              <a:rPr lang="en-US" sz="2000" dirty="0"/>
              <a:t>Include each subject area on the service page (2 options).</a:t>
            </a:r>
          </a:p>
          <a:p>
            <a:pPr marL="457200" indent="-457200">
              <a:buAutoNum type="arabicPeriod"/>
            </a:pPr>
            <a:r>
              <a:rPr lang="en-US" sz="2000" dirty="0"/>
              <a:t>On the placement page, list the subjects in which the student </a:t>
            </a:r>
            <a:r>
              <a:rPr lang="en-US" sz="2000" b="1" dirty="0"/>
              <a:t>WILL NOT</a:t>
            </a:r>
            <a:r>
              <a:rPr lang="en-US" sz="2000" dirty="0"/>
              <a:t> participate in the general education classroom and/or extracurricular and other non-academic activities.</a:t>
            </a:r>
          </a:p>
          <a:p>
            <a:pPr marL="457200" indent="-457200">
              <a:buAutoNum type="arabicPeriod"/>
            </a:pPr>
            <a:r>
              <a:rPr lang="en-US" sz="2000" dirty="0"/>
              <a:t>Update 9</a:t>
            </a:r>
            <a:r>
              <a:rPr lang="en-US" sz="2000" baseline="30000" dirty="0"/>
              <a:t>th</a:t>
            </a:r>
            <a:r>
              <a:rPr lang="en-US" sz="2000" dirty="0"/>
              <a:t> grade schedules to reflect the same course names as general education schedules, utilizing the alternate course codes that have been provided. </a:t>
            </a:r>
          </a:p>
        </p:txBody>
      </p:sp>
      <p:sp>
        <p:nvSpPr>
          <p:cNvPr id="4" name="Slide Number Placeholder 3"/>
          <p:cNvSpPr>
            <a:spLocks noGrp="1"/>
          </p:cNvSpPr>
          <p:nvPr>
            <p:ph type="sldNum" sz="quarter" idx="12"/>
          </p:nvPr>
        </p:nvSpPr>
        <p:spPr/>
        <p:txBody>
          <a:bodyPr/>
          <a:lstStyle/>
          <a:p>
            <a:fld id="{16630861-4318-414B-8E21-CA5F03E7BD41}" type="slidenum">
              <a:rPr lang="en-US" smtClean="0"/>
              <a:t>30</a:t>
            </a:fld>
            <a:endParaRPr lang="en-US"/>
          </a:p>
        </p:txBody>
      </p:sp>
    </p:spTree>
    <p:extLst>
      <p:ext uri="{BB962C8B-B14F-4D97-AF65-F5344CB8AC3E}">
        <p14:creationId xmlns:p14="http://schemas.microsoft.com/office/powerpoint/2010/main" val="3356019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798933"/>
          </a:xfrm>
          <a:solidFill>
            <a:schemeClr val="bg2"/>
          </a:solidFill>
        </p:spPr>
        <p:txBody>
          <a:bodyPr/>
          <a:lstStyle/>
          <a:p>
            <a:pPr algn="ctr"/>
            <a:r>
              <a:rPr lang="en-US" dirty="0"/>
              <a:t>WV Alternate Assessment Rubric Updates</a:t>
            </a:r>
          </a:p>
        </p:txBody>
      </p:sp>
      <p:sp>
        <p:nvSpPr>
          <p:cNvPr id="3" name="Content Placeholder 2"/>
          <p:cNvSpPr>
            <a:spLocks noGrp="1"/>
          </p:cNvSpPr>
          <p:nvPr>
            <p:ph idx="1"/>
          </p:nvPr>
        </p:nvSpPr>
        <p:spPr>
          <a:xfrm>
            <a:off x="298939" y="1329180"/>
            <a:ext cx="8527427" cy="4072380"/>
          </a:xfrm>
        </p:spPr>
        <p:txBody>
          <a:bodyPr>
            <a:normAutofit lnSpcReduction="10000"/>
          </a:bodyPr>
          <a:lstStyle/>
          <a:p>
            <a:pPr marL="0" indent="0">
              <a:buNone/>
            </a:pPr>
            <a:endParaRPr lang="en-US" dirty="0"/>
          </a:p>
          <a:p>
            <a:pPr marL="0" indent="0">
              <a:buNone/>
            </a:pPr>
            <a:r>
              <a:rPr lang="en-US" b="1" dirty="0"/>
              <a:t>Updates include:</a:t>
            </a:r>
          </a:p>
          <a:p>
            <a:pPr marL="0" indent="0">
              <a:buNone/>
            </a:pPr>
            <a:endParaRPr lang="en-US" b="1" dirty="0"/>
          </a:p>
          <a:p>
            <a:pPr>
              <a:buFont typeface="Arial" panose="020B0604020202020204" pitchFamily="34" charset="0"/>
              <a:buChar char="•"/>
            </a:pPr>
            <a:r>
              <a:rPr lang="en-US" dirty="0"/>
              <a:t>Additional criteria information to include 3 or more standard deviations below the mean etc…</a:t>
            </a:r>
          </a:p>
          <a:p>
            <a:r>
              <a:rPr lang="en-US" dirty="0"/>
              <a:t>The addition of item involving students PLEP information</a:t>
            </a:r>
          </a:p>
          <a:p>
            <a:r>
              <a:rPr lang="en-US" dirty="0"/>
              <a:t>The addition of item involving the level of support and instruction and level of documentation in the evaluation portion of the student goals and objectives</a:t>
            </a:r>
          </a:p>
          <a:p>
            <a:r>
              <a:rPr lang="en-US" dirty="0"/>
              <a:t>The elimination of assistive technology item</a:t>
            </a:r>
          </a:p>
          <a:p>
            <a:r>
              <a:rPr lang="en-US" dirty="0"/>
              <a:t>A determination section</a:t>
            </a:r>
          </a:p>
          <a:p>
            <a:r>
              <a:rPr lang="en-US" dirty="0"/>
              <a:t>A signature section </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31</a:t>
            </a:fld>
            <a:endParaRPr lang="en-US"/>
          </a:p>
        </p:txBody>
      </p:sp>
    </p:spTree>
    <p:extLst>
      <p:ext uri="{BB962C8B-B14F-4D97-AF65-F5344CB8AC3E}">
        <p14:creationId xmlns:p14="http://schemas.microsoft.com/office/powerpoint/2010/main" val="2276380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5485" y="433137"/>
            <a:ext cx="7543800" cy="3753852"/>
          </a:xfrm>
        </p:spPr>
      </p:pic>
      <p:sp>
        <p:nvSpPr>
          <p:cNvPr id="4" name="Slide Number Placeholder 3"/>
          <p:cNvSpPr>
            <a:spLocks noGrp="1"/>
          </p:cNvSpPr>
          <p:nvPr>
            <p:ph type="sldNum" sz="quarter" idx="12"/>
          </p:nvPr>
        </p:nvSpPr>
        <p:spPr/>
        <p:txBody>
          <a:bodyPr/>
          <a:lstStyle/>
          <a:p>
            <a:fld id="{16630861-4318-414B-8E21-CA5F03E7BD41}" type="slidenum">
              <a:rPr lang="en-US" smtClean="0"/>
              <a:t>32</a:t>
            </a:fld>
            <a:endParaRPr lang="en-US"/>
          </a:p>
        </p:txBody>
      </p:sp>
      <p:sp>
        <p:nvSpPr>
          <p:cNvPr id="6" name="TextBox 5"/>
          <p:cNvSpPr txBox="1"/>
          <p:nvPr/>
        </p:nvSpPr>
        <p:spPr>
          <a:xfrm>
            <a:off x="5125453" y="3633537"/>
            <a:ext cx="4571999" cy="1200329"/>
          </a:xfrm>
          <a:prstGeom prst="rect">
            <a:avLst/>
          </a:prstGeom>
          <a:noFill/>
        </p:spPr>
        <p:txBody>
          <a:bodyPr wrap="square" rtlCol="0">
            <a:spAutoFit/>
          </a:bodyPr>
          <a:lstStyle/>
          <a:p>
            <a:r>
              <a:rPr lang="en-US" sz="2400" dirty="0"/>
              <a:t>Dawn Embrey-King</a:t>
            </a:r>
          </a:p>
          <a:p>
            <a:r>
              <a:rPr lang="en-US" sz="2400" dirty="0">
                <a:hlinkClick r:id="rId4"/>
              </a:rPr>
              <a:t>dembreyking@k12.wv.us</a:t>
            </a:r>
            <a:endParaRPr lang="en-US" sz="2400" dirty="0"/>
          </a:p>
          <a:p>
            <a:r>
              <a:rPr lang="en-US" sz="2400" dirty="0"/>
              <a:t>304-558-2696</a:t>
            </a:r>
          </a:p>
        </p:txBody>
      </p:sp>
    </p:spTree>
    <p:extLst>
      <p:ext uri="{BB962C8B-B14F-4D97-AF65-F5344CB8AC3E}">
        <p14:creationId xmlns:p14="http://schemas.microsoft.com/office/powerpoint/2010/main" val="3926529607"/>
      </p:ext>
    </p:extLst>
  </p:cSld>
  <p:clrMapOvr>
    <a:masterClrMapping/>
  </p:clrMapOvr>
</p:sld>
</file>

<file path=ppt/theme/theme1.xml><?xml version="1.0" encoding="utf-8"?>
<a:theme xmlns:a="http://schemas.openxmlformats.org/drawingml/2006/main" name="WVDE_2017Theme2">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_2017Theme2" id="{44F0BE6C-34C6-EC46-AFE6-CDB91FC5A479}" vid="{EC7969FB-EEA3-4642-839C-4BC2186169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WVDE_2017Theme2</Template>
  <TotalTime>10896</TotalTime>
  <Words>2309</Words>
  <Application>Microsoft Office PowerPoint</Application>
  <PresentationFormat>On-screen Show (4:3)</PresentationFormat>
  <Paragraphs>574</Paragraphs>
  <Slides>32</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SimSun</vt:lpstr>
      <vt:lpstr>Arial</vt:lpstr>
      <vt:lpstr>Calibri</vt:lpstr>
      <vt:lpstr>Fira Sans</vt:lpstr>
      <vt:lpstr>Fira Sans Ultra</vt:lpstr>
      <vt:lpstr>Times New Roman</vt:lpstr>
      <vt:lpstr>Vollkorn</vt:lpstr>
      <vt:lpstr>Vollkorn Bold Italic</vt:lpstr>
      <vt:lpstr>Wingdings</vt:lpstr>
      <vt:lpstr>WVDE_2017Theme2</vt:lpstr>
      <vt:lpstr>     All Things Alternate</vt:lpstr>
      <vt:lpstr>Todays Objectives</vt:lpstr>
      <vt:lpstr>Frequently Asked Questions</vt:lpstr>
      <vt:lpstr>FAQs Continued</vt:lpstr>
      <vt:lpstr>District Justifications</vt:lpstr>
      <vt:lpstr>State and District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Alternate Diploma Criteria</vt:lpstr>
      <vt:lpstr>Standards Based IEPs</vt:lpstr>
      <vt:lpstr>Standards-Based IEPs</vt:lpstr>
      <vt:lpstr>Present Level of Academic Achievement and Functional Performance </vt:lpstr>
      <vt:lpstr>PLEP Statements</vt:lpstr>
      <vt:lpstr>Impact Statement</vt:lpstr>
      <vt:lpstr>Annual Goals/Objectives</vt:lpstr>
      <vt:lpstr>PowerPoint Presentation</vt:lpstr>
      <vt:lpstr>PowerPoint Presentation</vt:lpstr>
      <vt:lpstr>PowerPoint Presentation</vt:lpstr>
      <vt:lpstr>Student Schedules and Transcripts</vt:lpstr>
      <vt:lpstr>Alternate Course Codes</vt:lpstr>
      <vt:lpstr>PowerPoint Presentation</vt:lpstr>
      <vt:lpstr>So what has to be done?</vt:lpstr>
      <vt:lpstr>WV Alternate Assessment Rubric Updates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Dawn Embrey-King</cp:lastModifiedBy>
  <cp:revision>69</cp:revision>
  <cp:lastPrinted>2017-11-29T13:03:22Z</cp:lastPrinted>
  <dcterms:created xsi:type="dcterms:W3CDTF">2017-05-08T14:21:19Z</dcterms:created>
  <dcterms:modified xsi:type="dcterms:W3CDTF">2018-02-06T14:05:32Z</dcterms:modified>
</cp:coreProperties>
</file>