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Book Thief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By Markus Zusak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Markus </a:t>
            </a:r>
            <a:r>
              <a:rPr lang="en-US" dirty="0" smtClean="0"/>
              <a:t>Zusak’s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146300"/>
            <a:ext cx="4698358" cy="43434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/>
              <a:t>Parents born during WWII </a:t>
            </a:r>
            <a:r>
              <a:rPr lang="en-US" altLang="en-US" dirty="0" smtClean="0"/>
              <a:t>– </a:t>
            </a:r>
          </a:p>
          <a:p>
            <a:r>
              <a:rPr lang="en-US" altLang="en-US" dirty="0" smtClean="0"/>
              <a:t>He was born in Australia</a:t>
            </a:r>
          </a:p>
          <a:p>
            <a:r>
              <a:rPr lang="en-US" altLang="en-US" dirty="0" smtClean="0"/>
              <a:t>Born in 1975 (yes, he is younger than your teacher), Zusak </a:t>
            </a:r>
            <a:r>
              <a:rPr lang="en-US" altLang="en-US" dirty="0"/>
              <a:t>grew up hearing stories about </a:t>
            </a:r>
          </a:p>
          <a:p>
            <a:pPr lvl="1"/>
            <a:r>
              <a:rPr lang="en-US" altLang="en-US" dirty="0"/>
              <a:t>Nazi Germany </a:t>
            </a:r>
          </a:p>
          <a:p>
            <a:pPr lvl="1"/>
            <a:r>
              <a:rPr lang="en-US" altLang="en-US" dirty="0"/>
              <a:t>the bombing of Munich</a:t>
            </a:r>
          </a:p>
          <a:p>
            <a:pPr lvl="1"/>
            <a:r>
              <a:rPr lang="en-US" altLang="en-US" dirty="0"/>
              <a:t>about Jews being marched through his mother’s small German town </a:t>
            </a:r>
          </a:p>
          <a:p>
            <a:endParaRPr lang="en-US" dirty="0" smtClean="0"/>
          </a:p>
          <a:p>
            <a:r>
              <a:rPr lang="en-US" dirty="0" smtClean="0"/>
              <a:t>Literary Success: Zusak </a:t>
            </a:r>
            <a:r>
              <a:rPr lang="en-US" dirty="0"/>
              <a:t>has already asserted himself as one of today’s most innovative and poetic novelists. Zusak is the award-winning author of four previous books for young adults: </a:t>
            </a:r>
            <a:r>
              <a:rPr lang="en-US" i="1" dirty="0"/>
              <a:t>The Underdog, Fighting Ruben Wolfe, Getting the Girl,</a:t>
            </a:r>
            <a:r>
              <a:rPr lang="en-US" dirty="0"/>
              <a:t> and </a:t>
            </a:r>
            <a:r>
              <a:rPr lang="en-US" i="1" dirty="0"/>
              <a:t>I Am the Messenger</a:t>
            </a:r>
            <a:endParaRPr lang="en-US" dirty="0"/>
          </a:p>
          <a:p>
            <a:endParaRPr lang="en-US" altLang="en-US" dirty="0" smtClean="0"/>
          </a:p>
          <a:p>
            <a:pPr marL="457200" lvl="1" indent="0">
              <a:buNone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5" name="Picture 3" descr="markus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2466995"/>
            <a:ext cx="3225800" cy="351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Pre-reading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two minutes to jot down your ideas for the following questions before you share with your group and as a class:</a:t>
            </a:r>
          </a:p>
          <a:p>
            <a:pPr algn="ctr"/>
            <a:endParaRPr lang="en-US" dirty="0"/>
          </a:p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What does it take to be a survivor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?</a:t>
            </a:r>
          </a:p>
          <a:p>
            <a:pPr marL="0" indent="0" algn="ctr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What are the specific attributes?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82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Death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13" y="2069112"/>
            <a:ext cx="6571379" cy="4521127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smtClean="0"/>
              <a:t>Narrated </a:t>
            </a:r>
            <a:r>
              <a:rPr lang="en-US" altLang="en-US" dirty="0"/>
              <a:t>by Death, who finds the story as he walks through Munich after it has been </a:t>
            </a:r>
            <a:r>
              <a:rPr lang="en-US" altLang="en-US" dirty="0" smtClean="0"/>
              <a:t>bombed</a:t>
            </a:r>
          </a:p>
          <a:p>
            <a:r>
              <a:rPr lang="en-US" altLang="en-US" dirty="0"/>
              <a:t>Death </a:t>
            </a:r>
            <a:r>
              <a:rPr lang="en-US" altLang="en-US" dirty="0" smtClean="0"/>
              <a:t>envisions War </a:t>
            </a:r>
            <a:r>
              <a:rPr lang="en-US" altLang="en-US" dirty="0"/>
              <a:t>as the boss who asks </a:t>
            </a:r>
            <a:r>
              <a:rPr lang="en-US" altLang="en-US" dirty="0" smtClean="0"/>
              <a:t>for the impossible, </a:t>
            </a:r>
            <a:r>
              <a:rPr lang="en-US" altLang="en-US" dirty="0"/>
              <a:t>making </a:t>
            </a:r>
            <a:r>
              <a:rPr lang="en-US" altLang="en-US" dirty="0" smtClean="0"/>
              <a:t>him (Death) </a:t>
            </a:r>
            <a:r>
              <a:rPr lang="en-US" altLang="en-US" dirty="0"/>
              <a:t>work to the brink of exhaustion</a:t>
            </a:r>
          </a:p>
          <a:p>
            <a:r>
              <a:rPr lang="en-US" altLang="en-US" dirty="0" smtClean="0"/>
              <a:t>Most would infer that Death </a:t>
            </a:r>
            <a:r>
              <a:rPr lang="en-US" altLang="en-US" dirty="0"/>
              <a:t>and </a:t>
            </a:r>
            <a:r>
              <a:rPr lang="en-US" altLang="en-US" dirty="0" smtClean="0"/>
              <a:t>War work in conjunction with one another (the logical explanation); however, this is not the case</a:t>
            </a:r>
          </a:p>
          <a:p>
            <a:r>
              <a:rPr lang="en-US" altLang="en-US" dirty="0"/>
              <a:t>Throughout the novel, the discussion of dying comes to the forefront. This is a very apparent theme due to the fact </a:t>
            </a:r>
            <a:r>
              <a:rPr lang="en-US" altLang="en-US" dirty="0" smtClean="0"/>
              <a:t>the </a:t>
            </a:r>
            <a:r>
              <a:rPr lang="en-US" altLang="en-US" dirty="0"/>
              <a:t>narrator is Death (who even experiences difficulties with the sheer amount of brutality</a:t>
            </a:r>
            <a:r>
              <a:rPr lang="en-US" altLang="en-US" dirty="0" smtClean="0"/>
              <a:t>)  </a:t>
            </a:r>
            <a:endParaRPr lang="en-US" altLang="en-US" dirty="0"/>
          </a:p>
          <a:p>
            <a:r>
              <a:rPr lang="en-US" altLang="en-US" dirty="0"/>
              <a:t>World War II is also in the background, which denotes that death is all around </a:t>
            </a:r>
            <a:r>
              <a:rPr lang="en-US" altLang="en-US" dirty="0" smtClean="0"/>
              <a:t>Liesel </a:t>
            </a:r>
            <a:endParaRPr lang="en-US" altLang="en-US" dirty="0"/>
          </a:p>
          <a:p>
            <a:r>
              <a:rPr lang="en-US" altLang="en-US" dirty="0"/>
              <a:t>The source of all of Liesel's and Max's nightmares are the deaths of their family </a:t>
            </a:r>
            <a:r>
              <a:rPr lang="en-US" altLang="en-US" dirty="0" smtClean="0"/>
              <a:t>members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550" y="2069112"/>
            <a:ext cx="2732450" cy="372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092" y="2611038"/>
            <a:ext cx="2831308" cy="424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5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Protagonist of </a:t>
            </a:r>
            <a:r>
              <a:rPr lang="en-US" i="1" dirty="0" smtClean="0"/>
              <a:t>The Book Thief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Liesel Meminger is the book thief of the </a:t>
            </a:r>
            <a:r>
              <a:rPr lang="en-US" altLang="en-US" dirty="0" smtClean="0"/>
              <a:t>story who is a foster child growing up in Munich, Germany</a:t>
            </a:r>
            <a:endParaRPr lang="en-US" altLang="en-US" dirty="0"/>
          </a:p>
          <a:p>
            <a:r>
              <a:rPr lang="en-US" altLang="en-US" dirty="0" smtClean="0"/>
              <a:t>The title of the book stems from her because she steals </a:t>
            </a:r>
            <a:r>
              <a:rPr lang="en-US" altLang="en-US" dirty="0"/>
              <a:t>her first book, </a:t>
            </a:r>
            <a:r>
              <a:rPr lang="en-US" altLang="en-US" i="1" dirty="0"/>
              <a:t>The Gravedigger’s </a:t>
            </a:r>
            <a:r>
              <a:rPr lang="en-US" altLang="en-US" i="1" dirty="0" smtClean="0"/>
              <a:t>Handbook,</a:t>
            </a:r>
            <a:r>
              <a:rPr lang="en-US" altLang="en-US" dirty="0" smtClean="0"/>
              <a:t> </a:t>
            </a:r>
            <a:r>
              <a:rPr lang="en-US" altLang="en-US" dirty="0"/>
              <a:t>at the grave site of her </a:t>
            </a:r>
            <a:r>
              <a:rPr lang="en-US" altLang="en-US" dirty="0" smtClean="0"/>
              <a:t>brother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952" y="4508500"/>
            <a:ext cx="3922898" cy="2208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101" y="4180053"/>
            <a:ext cx="3740150" cy="267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5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768" y="2247972"/>
            <a:ext cx="5653614" cy="417822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May be used as a tool for hope or destruction</a:t>
            </a:r>
          </a:p>
          <a:p>
            <a:r>
              <a:rPr lang="en-US" altLang="en-US" dirty="0"/>
              <a:t>The story is about the power of words and how </a:t>
            </a:r>
            <a:r>
              <a:rPr lang="en-US" altLang="en-US" dirty="0" smtClean="0"/>
              <a:t>these </a:t>
            </a:r>
            <a:r>
              <a:rPr lang="en-US" altLang="en-US" dirty="0"/>
              <a:t>can affect a nation and a person</a:t>
            </a:r>
          </a:p>
          <a:p>
            <a:r>
              <a:rPr lang="en-US" altLang="en-US" dirty="0"/>
              <a:t>Hitler uses words to assert power and wreak havoc, while Liesel uses words to cope with a difficult </a:t>
            </a:r>
            <a:r>
              <a:rPr lang="en-US" altLang="en-US" dirty="0" smtClean="0"/>
              <a:t>life</a:t>
            </a:r>
          </a:p>
          <a:p>
            <a:pPr>
              <a:defRPr/>
            </a:pPr>
            <a:r>
              <a:rPr lang="en-US" dirty="0"/>
              <a:t>Liesel learns the value </a:t>
            </a:r>
            <a:r>
              <a:rPr lang="en-US" dirty="0" smtClean="0"/>
              <a:t>words – these enable her to have </a:t>
            </a:r>
            <a:r>
              <a:rPr lang="en-US" dirty="0"/>
              <a:t>a voice and </a:t>
            </a:r>
            <a:r>
              <a:rPr lang="en-US" dirty="0" smtClean="0"/>
              <a:t>know </a:t>
            </a:r>
            <a:r>
              <a:rPr lang="en-US" dirty="0"/>
              <a:t>how to </a:t>
            </a:r>
            <a:r>
              <a:rPr lang="en-US" dirty="0" smtClean="0"/>
              <a:t>read </a:t>
            </a:r>
            <a:endParaRPr lang="en-US" dirty="0"/>
          </a:p>
          <a:p>
            <a:pPr>
              <a:defRPr/>
            </a:pPr>
            <a:r>
              <a:rPr lang="en-US" dirty="0"/>
              <a:t>She also realizes </a:t>
            </a:r>
            <a:r>
              <a:rPr lang="en-US" dirty="0" smtClean="0"/>
              <a:t>words </a:t>
            </a:r>
            <a:r>
              <a:rPr lang="en-US" dirty="0"/>
              <a:t>are what hold the country under the power of Hitler and </a:t>
            </a:r>
            <a:r>
              <a:rPr lang="en-US" dirty="0" smtClean="0"/>
              <a:t>the Nazi </a:t>
            </a:r>
            <a:r>
              <a:rPr lang="en-US" dirty="0" smtClean="0"/>
              <a:t>party </a:t>
            </a:r>
          </a:p>
          <a:p>
            <a:pPr>
              <a:defRPr/>
            </a:pPr>
            <a:r>
              <a:rPr lang="en-US" dirty="0"/>
              <a:t>As well as being the source of her strife, </a:t>
            </a:r>
            <a:r>
              <a:rPr lang="en-US" dirty="0" smtClean="0"/>
              <a:t>words in the form of literature </a:t>
            </a:r>
            <a:r>
              <a:rPr lang="en-US" dirty="0"/>
              <a:t>also </a:t>
            </a:r>
            <a:r>
              <a:rPr lang="en-US" dirty="0" smtClean="0"/>
              <a:t>become her </a:t>
            </a:r>
            <a:r>
              <a:rPr lang="en-US" dirty="0"/>
              <a:t>escape from her bleak </a:t>
            </a:r>
            <a:r>
              <a:rPr lang="en-US" dirty="0" smtClean="0"/>
              <a:t>life</a:t>
            </a:r>
            <a:endParaRPr lang="en-US" dirty="0"/>
          </a:p>
          <a:p>
            <a:pPr>
              <a:defRPr/>
            </a:pPr>
            <a:endParaRPr lang="en-US" dirty="0"/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4" name="Picture 5" descr="http://upload.wikimedia.org/wikipedia/commons/thumb/1/10/Bundesarchiv_Bild_183-S33882%2C_Adolf_Hitler_retouched.jpg/230px-Bundesarchiv_Bild_183-S33882%2C_Adolf_Hitler_retouch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057472"/>
            <a:ext cx="21907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84" y="3603092"/>
            <a:ext cx="4315884" cy="32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Information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0319" y="2335814"/>
            <a:ext cx="4472327" cy="69313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80323" y="3030008"/>
            <a:ext cx="3180478" cy="2906179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Power of Words</a:t>
            </a:r>
          </a:p>
          <a:p>
            <a:pPr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Integrity</a:t>
            </a:r>
          </a:p>
          <a:p>
            <a:pPr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Fear</a:t>
            </a:r>
          </a:p>
          <a:p>
            <a:pPr>
              <a:buFontTx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Stealing/Thievery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68923" y="2216787"/>
            <a:ext cx="4474028" cy="69207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Symbolism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8923" y="3028949"/>
            <a:ext cx="4700059" cy="2906179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Books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Swastika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Mein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Kampf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Accordion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Cigarettes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Key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Duden Dictionary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854" y="2562825"/>
            <a:ext cx="3372303" cy="337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1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Significance of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4653679" cy="4000427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 reoccurring </a:t>
            </a:r>
            <a:r>
              <a:rPr lang="en-US" altLang="en-US" dirty="0"/>
              <a:t>motif in Death’s narration of the </a:t>
            </a:r>
            <a:r>
              <a:rPr lang="en-US" altLang="en-US" dirty="0" smtClean="0"/>
              <a:t>story</a:t>
            </a:r>
            <a:endParaRPr lang="en-US" altLang="en-US" dirty="0"/>
          </a:p>
          <a:p>
            <a:r>
              <a:rPr lang="en-US" altLang="en-US" dirty="0"/>
              <a:t>Death associates color with the souls he collects </a:t>
            </a:r>
          </a:p>
          <a:p>
            <a:r>
              <a:rPr lang="en-US" altLang="en-US" dirty="0"/>
              <a:t>Death also values colors throughout the book as a means of expressing the </a:t>
            </a:r>
            <a:r>
              <a:rPr lang="en-US" altLang="en-US" dirty="0" smtClean="0"/>
              <a:t>scene</a:t>
            </a:r>
          </a:p>
          <a:p>
            <a:r>
              <a:rPr lang="en-US" altLang="en-US" dirty="0" smtClean="0"/>
              <a:t>Colors </a:t>
            </a:r>
            <a:r>
              <a:rPr lang="en-US" altLang="en-US" dirty="0"/>
              <a:t>are a means for escape from the horror of death, as well as a confirmation of </a:t>
            </a:r>
            <a:r>
              <a:rPr lang="en-US" altLang="en-US" dirty="0" smtClean="0"/>
              <a:t>it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725" y="2819396"/>
            <a:ext cx="52387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502</TotalTime>
  <Words>520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ＭＳ Ｐゴシック</vt:lpstr>
      <vt:lpstr>Arial</vt:lpstr>
      <vt:lpstr>Trebuchet MS</vt:lpstr>
      <vt:lpstr>Berlin</vt:lpstr>
      <vt:lpstr>The Book Thief</vt:lpstr>
      <vt:lpstr>Markus Zusak’s background</vt:lpstr>
      <vt:lpstr>Pre-reading Questions</vt:lpstr>
      <vt:lpstr>Concept of Death</vt:lpstr>
      <vt:lpstr>Protagonist of The Book Thief</vt:lpstr>
      <vt:lpstr>The Power of Words</vt:lpstr>
      <vt:lpstr>Essential Information</vt:lpstr>
      <vt:lpstr>The Significance of Color</vt:lpstr>
    </vt:vector>
  </TitlesOfParts>
  <Company>Chandler Unified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Book Thief</dc:title>
  <dc:creator>Patterson, Kristin</dc:creator>
  <cp:lastModifiedBy>Patterson, Kristin</cp:lastModifiedBy>
  <cp:revision>14</cp:revision>
  <dcterms:created xsi:type="dcterms:W3CDTF">2016-04-12T14:25:16Z</dcterms:created>
  <dcterms:modified xsi:type="dcterms:W3CDTF">2017-04-13T14:23:41Z</dcterms:modified>
</cp:coreProperties>
</file>