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Georgia" panose="02040502050405020303" pitchFamily="18" charset="0"/>
      <p:regular r:id="rId14"/>
      <p:bold r:id="rId15"/>
      <p:italic r:id="rId16"/>
      <p:boldItalic r:id="rId17"/>
    </p:embeddedFont>
    <p:embeddedFont>
      <p:font typeface="Roboto" panose="020B060402020202020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7" d="100"/>
          <a:sy n="137" d="100"/>
        </p:scale>
        <p:origin x="864" y="1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3edd1acbe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3edd1acbe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3edd1acbea_0_5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13edd1acbea_0_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3edd1acbe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3edd1acbe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13ef3826dd3_1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13ef3826dd3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13ef3826dd3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13ef3826dd3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3ef3826dd3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3ef3826dd3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3ef3826dd3_1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3ef3826dd3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3edd1acbea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3edd1acbe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43156478d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43156478d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3ef3826dd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13ef3826dd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3edd1acbea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3edd1acbe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8875" y="66850"/>
            <a:ext cx="1684050" cy="1684050"/>
          </a:xfrm>
          <a:prstGeom prst="rect">
            <a:avLst/>
          </a:prstGeom>
          <a:noFill/>
          <a:ln>
            <a:noFill/>
          </a:ln>
        </p:spPr>
      </p:pic>
      <p:pic>
        <p:nvPicPr>
          <p:cNvPr id="55" name="Google Shape;55;p13"/>
          <p:cNvPicPr preferRelativeResize="0"/>
          <p:nvPr/>
        </p:nvPicPr>
        <p:blipFill>
          <a:blip r:embed="rId4">
            <a:alphaModFix/>
          </a:blip>
          <a:stretch>
            <a:fillRect/>
          </a:stretch>
        </p:blipFill>
        <p:spPr>
          <a:xfrm>
            <a:off x="7600825" y="209725"/>
            <a:ext cx="1541175" cy="1541175"/>
          </a:xfrm>
          <a:prstGeom prst="rect">
            <a:avLst/>
          </a:prstGeom>
          <a:noFill/>
          <a:ln>
            <a:noFill/>
          </a:ln>
        </p:spPr>
      </p:pic>
      <p:sp>
        <p:nvSpPr>
          <p:cNvPr id="56" name="Google Shape;56;p13"/>
          <p:cNvSpPr txBox="1"/>
          <p:nvPr/>
        </p:nvSpPr>
        <p:spPr>
          <a:xfrm>
            <a:off x="1184850" y="641763"/>
            <a:ext cx="67743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200">
                <a:solidFill>
                  <a:srgbClr val="FFFFFF"/>
                </a:solidFill>
                <a:highlight>
                  <a:schemeClr val="dk1"/>
                </a:highlight>
                <a:latin typeface="Georgia"/>
                <a:ea typeface="Georgia"/>
                <a:cs typeface="Georgia"/>
                <a:sym typeface="Georgia"/>
              </a:rPr>
              <a:t>Knightstown Intermediate School</a:t>
            </a:r>
            <a:endParaRPr sz="3200">
              <a:solidFill>
                <a:srgbClr val="FFFFFF"/>
              </a:solidFill>
              <a:highlight>
                <a:schemeClr val="dk1"/>
              </a:highlight>
              <a:latin typeface="Georgia"/>
              <a:ea typeface="Georgia"/>
              <a:cs typeface="Georgia"/>
              <a:sym typeface="Georgia"/>
            </a:endParaRPr>
          </a:p>
        </p:txBody>
      </p:sp>
      <p:sp>
        <p:nvSpPr>
          <p:cNvPr id="57" name="Google Shape;57;p13"/>
          <p:cNvSpPr txBox="1"/>
          <p:nvPr/>
        </p:nvSpPr>
        <p:spPr>
          <a:xfrm>
            <a:off x="1454975" y="1533625"/>
            <a:ext cx="5902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58" name="Google Shape;58;p13"/>
          <p:cNvSpPr txBox="1"/>
          <p:nvPr/>
        </p:nvSpPr>
        <p:spPr>
          <a:xfrm>
            <a:off x="1393925" y="1572925"/>
            <a:ext cx="6024300" cy="3324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100">
                <a:solidFill>
                  <a:srgbClr val="FF0000"/>
                </a:solidFill>
                <a:highlight>
                  <a:srgbClr val="00FFFF"/>
                </a:highlight>
              </a:rPr>
              <a:t>TITLE ONE </a:t>
            </a:r>
            <a:endParaRPr sz="5100">
              <a:solidFill>
                <a:srgbClr val="FF0000"/>
              </a:solidFill>
              <a:highlight>
                <a:srgbClr val="00FFFF"/>
              </a:highlight>
            </a:endParaRPr>
          </a:p>
          <a:p>
            <a:pPr marL="0" lvl="0" indent="0" algn="ctr" rtl="0">
              <a:spcBef>
                <a:spcPts val="0"/>
              </a:spcBef>
              <a:spcAft>
                <a:spcPts val="0"/>
              </a:spcAft>
              <a:buNone/>
            </a:pPr>
            <a:r>
              <a:rPr lang="en" sz="5100">
                <a:solidFill>
                  <a:srgbClr val="FF0000"/>
                </a:solidFill>
                <a:highlight>
                  <a:srgbClr val="00FFFF"/>
                </a:highlight>
              </a:rPr>
              <a:t>BACK TO SCHOOL NIGHT</a:t>
            </a:r>
            <a:endParaRPr sz="5100">
              <a:solidFill>
                <a:srgbClr val="FF0000"/>
              </a:solidFill>
              <a:highlight>
                <a:srgbClr val="00FFFF"/>
              </a:highlight>
            </a:endParaRPr>
          </a:p>
          <a:p>
            <a:pPr marL="0" lvl="0" indent="0" algn="ctr" rtl="0">
              <a:spcBef>
                <a:spcPts val="0"/>
              </a:spcBef>
              <a:spcAft>
                <a:spcPts val="0"/>
              </a:spcAft>
              <a:buNone/>
            </a:pPr>
            <a:r>
              <a:rPr lang="en" sz="5100">
                <a:solidFill>
                  <a:srgbClr val="FF0000"/>
                </a:solidFill>
                <a:highlight>
                  <a:srgbClr val="00FFFF"/>
                </a:highlight>
              </a:rPr>
              <a:t>22-23</a:t>
            </a:r>
            <a:endParaRPr sz="5100">
              <a:solidFill>
                <a:srgbClr val="FF0000"/>
              </a:solidFill>
              <a:highlight>
                <a:srgbClr val="00FFFF"/>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We are here for our students and for you! </a:t>
            </a:r>
            <a:endParaRPr/>
          </a:p>
        </p:txBody>
      </p:sp>
      <p:sp>
        <p:nvSpPr>
          <p:cNvPr id="64" name="Google Shape;64;p14"/>
          <p:cNvSpPr txBox="1">
            <a:spLocks noGrp="1"/>
          </p:cNvSpPr>
          <p:nvPr>
            <p:ph type="body" idx="1"/>
          </p:nvPr>
        </p:nvSpPr>
        <p:spPr>
          <a:xfrm>
            <a:off x="4528100" y="617675"/>
            <a:ext cx="4615800" cy="44316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1"/>
              </a:buClr>
              <a:buSzPts val="1800"/>
              <a:buChar char="●"/>
            </a:pPr>
            <a:r>
              <a:rPr lang="en">
                <a:solidFill>
                  <a:schemeClr val="dk1"/>
                </a:solidFill>
              </a:rPr>
              <a:t>KIS Staff recognize the importance of partnering with families and the community; It takes a village!  </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DISCIPLINE - “is the ability to make yourself do something you don’t want to do, in order to get a result you really want to get.”</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“The only place success comes before work is in the dictionary.” </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Let’s partner together to motivate our students to do their best and be their best!</a:t>
            </a:r>
            <a:endParaRPr>
              <a:solidFill>
                <a:schemeClr val="dk1"/>
              </a:solidFill>
            </a:endParaRPr>
          </a:p>
        </p:txBody>
      </p:sp>
      <p:pic>
        <p:nvPicPr>
          <p:cNvPr id="65" name="Google Shape;65;p14"/>
          <p:cNvPicPr preferRelativeResize="0"/>
          <p:nvPr/>
        </p:nvPicPr>
        <p:blipFill>
          <a:blip r:embed="rId3">
            <a:alphaModFix/>
          </a:blip>
          <a:stretch>
            <a:fillRect/>
          </a:stretch>
        </p:blipFill>
        <p:spPr>
          <a:xfrm>
            <a:off x="293975" y="525527"/>
            <a:ext cx="4386534" cy="45707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311700" y="5177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Daily Information </a:t>
            </a:r>
            <a:endParaRPr/>
          </a:p>
        </p:txBody>
      </p:sp>
      <p:sp>
        <p:nvSpPr>
          <p:cNvPr id="71" name="Google Shape;71;p15"/>
          <p:cNvSpPr txBox="1">
            <a:spLocks noGrp="1"/>
          </p:cNvSpPr>
          <p:nvPr>
            <p:ph type="body" idx="1"/>
          </p:nvPr>
        </p:nvSpPr>
        <p:spPr>
          <a:xfrm>
            <a:off x="0" y="586200"/>
            <a:ext cx="9144000" cy="4494300"/>
          </a:xfrm>
          <a:prstGeom prst="rect">
            <a:avLst/>
          </a:prstGeom>
        </p:spPr>
        <p:txBody>
          <a:bodyPr spcFirstLastPara="1" wrap="square" lIns="91425" tIns="91425" rIns="91425" bIns="91425" anchor="t" anchorCtr="0">
            <a:normAutofit fontScale="92500" lnSpcReduction="10000"/>
          </a:bodyPr>
          <a:lstStyle/>
          <a:p>
            <a:pPr marL="457200" lvl="0" indent="-334327" algn="l" rtl="0">
              <a:spcBef>
                <a:spcPts val="0"/>
              </a:spcBef>
              <a:spcAft>
                <a:spcPts val="0"/>
              </a:spcAft>
              <a:buClr>
                <a:schemeClr val="dk1"/>
              </a:buClr>
              <a:buSzPct val="100000"/>
              <a:buChar char="●"/>
            </a:pPr>
            <a:r>
              <a:rPr lang="en">
                <a:solidFill>
                  <a:schemeClr val="dk1"/>
                </a:solidFill>
              </a:rPr>
              <a:t>If you have any questions, concerns, issues please call Mr. Berrier, Mrs. Gulley or I at any time!  We can’t help if we don’t know about the situation. </a:t>
            </a:r>
            <a:endParaRPr>
              <a:solidFill>
                <a:schemeClr val="dk1"/>
              </a:solidFill>
            </a:endParaRPr>
          </a:p>
          <a:p>
            <a:pPr marL="0" lvl="0" indent="0" algn="l" rtl="0">
              <a:spcBef>
                <a:spcPts val="1200"/>
              </a:spcBef>
              <a:spcAft>
                <a:spcPts val="0"/>
              </a:spcAft>
              <a:buNone/>
            </a:pPr>
            <a:endParaRPr>
              <a:solidFill>
                <a:schemeClr val="dk1"/>
              </a:solidFill>
            </a:endParaRPr>
          </a:p>
          <a:p>
            <a:pPr marL="457200" lvl="0" indent="-334327" algn="l" rtl="0">
              <a:spcBef>
                <a:spcPts val="1200"/>
              </a:spcBef>
              <a:spcAft>
                <a:spcPts val="0"/>
              </a:spcAft>
              <a:buClr>
                <a:schemeClr val="dk1"/>
              </a:buClr>
              <a:buSzPct val="100000"/>
              <a:buChar char="●"/>
            </a:pPr>
            <a:r>
              <a:rPr lang="en">
                <a:solidFill>
                  <a:schemeClr val="dk1"/>
                </a:solidFill>
              </a:rPr>
              <a:t>School hours are 8 AM to 3 PM - students can be dropped off as early as 7:30 AM</a:t>
            </a:r>
            <a:endParaRPr>
              <a:solidFill>
                <a:schemeClr val="dk1"/>
              </a:solidFill>
            </a:endParaRPr>
          </a:p>
          <a:p>
            <a:pPr marL="914400" lvl="1" indent="-310832" algn="l" rtl="0">
              <a:spcBef>
                <a:spcPts val="0"/>
              </a:spcBef>
              <a:spcAft>
                <a:spcPts val="0"/>
              </a:spcAft>
              <a:buClr>
                <a:schemeClr val="dk1"/>
              </a:buClr>
              <a:buSzPct val="100000"/>
              <a:buChar char="○"/>
            </a:pPr>
            <a:r>
              <a:rPr lang="en">
                <a:solidFill>
                  <a:schemeClr val="dk1"/>
                </a:solidFill>
              </a:rPr>
              <a:t>If students are dropped off before 7:40, they are to go to their lockers and remain there until they can proceed to their first period/homeroom or breakfast  </a:t>
            </a:r>
            <a:endParaRPr>
              <a:solidFill>
                <a:schemeClr val="dk1"/>
              </a:solidFill>
            </a:endParaRPr>
          </a:p>
          <a:p>
            <a:pPr marL="0" lvl="0" indent="0" algn="l" rtl="0">
              <a:spcBef>
                <a:spcPts val="1200"/>
              </a:spcBef>
              <a:spcAft>
                <a:spcPts val="0"/>
              </a:spcAft>
              <a:buNone/>
            </a:pPr>
            <a:endParaRPr>
              <a:solidFill>
                <a:schemeClr val="dk1"/>
              </a:solidFill>
            </a:endParaRPr>
          </a:p>
          <a:p>
            <a:pPr marL="457200" lvl="0" indent="-334327" algn="l" rtl="0">
              <a:spcBef>
                <a:spcPts val="1200"/>
              </a:spcBef>
              <a:spcAft>
                <a:spcPts val="0"/>
              </a:spcAft>
              <a:buClr>
                <a:schemeClr val="dk1"/>
              </a:buClr>
              <a:buSzPct val="100000"/>
              <a:buChar char="●"/>
            </a:pPr>
            <a:r>
              <a:rPr lang="en">
                <a:solidFill>
                  <a:schemeClr val="dk1"/>
                </a:solidFill>
              </a:rPr>
              <a:t>Backpacks are encouraged to bring materials to and from home, but they will no longer be used during the day </a:t>
            </a:r>
            <a:endParaRPr>
              <a:solidFill>
                <a:schemeClr val="dk1"/>
              </a:solidFill>
            </a:endParaRPr>
          </a:p>
          <a:p>
            <a:pPr marL="0" lvl="0" indent="0" algn="l" rtl="0">
              <a:spcBef>
                <a:spcPts val="1200"/>
              </a:spcBef>
              <a:spcAft>
                <a:spcPts val="0"/>
              </a:spcAft>
              <a:buNone/>
            </a:pPr>
            <a:endParaRPr>
              <a:solidFill>
                <a:schemeClr val="dk1"/>
              </a:solidFill>
            </a:endParaRPr>
          </a:p>
          <a:p>
            <a:pPr marL="457200" lvl="0" indent="-334327" algn="l" rtl="0">
              <a:spcBef>
                <a:spcPts val="1200"/>
              </a:spcBef>
              <a:spcAft>
                <a:spcPts val="0"/>
              </a:spcAft>
              <a:buClr>
                <a:schemeClr val="dk1"/>
              </a:buClr>
              <a:buSzPct val="100000"/>
              <a:buChar char="●"/>
            </a:pPr>
            <a:r>
              <a:rPr lang="en">
                <a:solidFill>
                  <a:schemeClr val="dk1"/>
                </a:solidFill>
              </a:rPr>
              <a:t>Students are encouraged to have a water bottle with them to refill throughout the day - WATER ONLY PLEASE - no additives, juices or sports drinks </a:t>
            </a:r>
            <a:endParaRPr>
              <a:solidFill>
                <a:schemeClr val="dk1"/>
              </a:solidFill>
            </a:endParaRPr>
          </a:p>
          <a:p>
            <a:pPr marL="457200" lvl="0" indent="0" algn="l" rtl="0">
              <a:spcBef>
                <a:spcPts val="1200"/>
              </a:spcBef>
              <a:spcAft>
                <a:spcPts val="1200"/>
              </a:spcAft>
              <a:buNone/>
            </a:pP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Daily Information cont….</a:t>
            </a:r>
            <a:endParaRPr/>
          </a:p>
        </p:txBody>
      </p:sp>
      <p:sp>
        <p:nvSpPr>
          <p:cNvPr id="77" name="Google Shape;77;p16"/>
          <p:cNvSpPr txBox="1">
            <a:spLocks noGrp="1"/>
          </p:cNvSpPr>
          <p:nvPr>
            <p:ph type="body" idx="1"/>
          </p:nvPr>
        </p:nvSpPr>
        <p:spPr>
          <a:xfrm>
            <a:off x="0" y="572700"/>
            <a:ext cx="9144000" cy="4266900"/>
          </a:xfrm>
          <a:prstGeom prst="rect">
            <a:avLst/>
          </a:prstGeom>
        </p:spPr>
        <p:txBody>
          <a:bodyPr spcFirstLastPara="1" wrap="square" lIns="91425" tIns="91425" rIns="91425" bIns="91425" anchor="t" anchorCtr="0">
            <a:noAutofit/>
          </a:bodyPr>
          <a:lstStyle/>
          <a:p>
            <a:pPr marL="457200" lvl="0" indent="-338455" algn="l" rtl="0">
              <a:lnSpc>
                <a:spcPct val="95000"/>
              </a:lnSpc>
              <a:spcBef>
                <a:spcPts val="0"/>
              </a:spcBef>
              <a:spcAft>
                <a:spcPts val="0"/>
              </a:spcAft>
              <a:buClr>
                <a:schemeClr val="dk1"/>
              </a:buClr>
              <a:buSzPts val="1730"/>
              <a:buChar char="●"/>
            </a:pPr>
            <a:r>
              <a:rPr lang="en" sz="1729">
                <a:solidFill>
                  <a:schemeClr val="dk1"/>
                </a:solidFill>
              </a:rPr>
              <a:t>Power School - able to monitor student grades, discipline, attendance, etc.  </a:t>
            </a:r>
            <a:endParaRPr sz="1729">
              <a:solidFill>
                <a:schemeClr val="dk1"/>
              </a:solidFill>
            </a:endParaRPr>
          </a:p>
          <a:p>
            <a:pPr marL="914400" lvl="1" indent="-316865" algn="l" rtl="0">
              <a:lnSpc>
                <a:spcPct val="95000"/>
              </a:lnSpc>
              <a:spcBef>
                <a:spcPts val="0"/>
              </a:spcBef>
              <a:spcAft>
                <a:spcPts val="0"/>
              </a:spcAft>
              <a:buClr>
                <a:schemeClr val="dk1"/>
              </a:buClr>
              <a:buSzPts val="1390"/>
              <a:buChar char="○"/>
            </a:pPr>
            <a:r>
              <a:rPr lang="en" sz="1390">
                <a:solidFill>
                  <a:schemeClr val="dk1"/>
                </a:solidFill>
              </a:rPr>
              <a:t>If you have any questions, please contact the teacher first - often times it is a simple mistake</a:t>
            </a:r>
            <a:endParaRPr sz="1390">
              <a:solidFill>
                <a:schemeClr val="dk1"/>
              </a:solidFill>
            </a:endParaRPr>
          </a:p>
          <a:p>
            <a:pPr marL="0" lvl="0" indent="0" algn="l" rtl="0">
              <a:lnSpc>
                <a:spcPct val="95000"/>
              </a:lnSpc>
              <a:spcBef>
                <a:spcPts val="1200"/>
              </a:spcBef>
              <a:spcAft>
                <a:spcPts val="0"/>
              </a:spcAft>
              <a:buSzPts val="935"/>
              <a:buNone/>
            </a:pPr>
            <a:endParaRPr sz="1729">
              <a:solidFill>
                <a:schemeClr val="dk1"/>
              </a:solidFill>
            </a:endParaRPr>
          </a:p>
          <a:p>
            <a:pPr marL="457200" lvl="0" indent="-338455" algn="l" rtl="0">
              <a:lnSpc>
                <a:spcPct val="95000"/>
              </a:lnSpc>
              <a:spcBef>
                <a:spcPts val="1200"/>
              </a:spcBef>
              <a:spcAft>
                <a:spcPts val="0"/>
              </a:spcAft>
              <a:buClr>
                <a:schemeClr val="dk1"/>
              </a:buClr>
              <a:buSzPts val="1730"/>
              <a:buChar char="●"/>
            </a:pPr>
            <a:r>
              <a:rPr lang="en" sz="1729">
                <a:solidFill>
                  <a:schemeClr val="dk1"/>
                </a:solidFill>
              </a:rPr>
              <a:t>Panther Posts - usually Friday afternoons, but essentially each weekend, a newsletter with important information is sent home via email and put on our website under Panther Post</a:t>
            </a:r>
            <a:endParaRPr sz="1729">
              <a:solidFill>
                <a:schemeClr val="dk1"/>
              </a:solidFill>
            </a:endParaRPr>
          </a:p>
          <a:p>
            <a:pPr marL="0" lvl="0" indent="0" algn="l" rtl="0">
              <a:lnSpc>
                <a:spcPct val="95000"/>
              </a:lnSpc>
              <a:spcBef>
                <a:spcPts val="1200"/>
              </a:spcBef>
              <a:spcAft>
                <a:spcPts val="0"/>
              </a:spcAft>
              <a:buSzPts val="935"/>
              <a:buNone/>
            </a:pPr>
            <a:endParaRPr sz="1729">
              <a:solidFill>
                <a:schemeClr val="dk1"/>
              </a:solidFill>
            </a:endParaRPr>
          </a:p>
          <a:p>
            <a:pPr marL="457200" lvl="0" indent="-338455" algn="l" rtl="0">
              <a:lnSpc>
                <a:spcPct val="95000"/>
              </a:lnSpc>
              <a:spcBef>
                <a:spcPts val="1200"/>
              </a:spcBef>
              <a:spcAft>
                <a:spcPts val="0"/>
              </a:spcAft>
              <a:buClr>
                <a:schemeClr val="dk1"/>
              </a:buClr>
              <a:buSzPts val="1730"/>
              <a:buChar char="●"/>
            </a:pPr>
            <a:r>
              <a:rPr lang="en" sz="1729">
                <a:solidFill>
                  <a:schemeClr val="dk1"/>
                </a:solidFill>
              </a:rPr>
              <a:t>Chrome books - students will have one assigned to them and it will be theirs throughout the year and beyond.  Please monitor the usage and have students take care of their devices, and their CHARGERS, charges may be applied for damage to the devices. (PLEASE DO NOT REMOVE STICKERS)</a:t>
            </a:r>
            <a:endParaRPr sz="1729">
              <a:solidFill>
                <a:schemeClr val="dk1"/>
              </a:solidFill>
            </a:endParaRPr>
          </a:p>
          <a:p>
            <a:pPr marL="914400" lvl="1" indent="-316865" algn="l" rtl="0">
              <a:lnSpc>
                <a:spcPct val="95000"/>
              </a:lnSpc>
              <a:spcBef>
                <a:spcPts val="0"/>
              </a:spcBef>
              <a:spcAft>
                <a:spcPts val="0"/>
              </a:spcAft>
              <a:buClr>
                <a:schemeClr val="dk1"/>
              </a:buClr>
              <a:buSzPts val="1390"/>
              <a:buChar char="○"/>
            </a:pPr>
            <a:r>
              <a:rPr lang="en" sz="1390">
                <a:solidFill>
                  <a:schemeClr val="dk1"/>
                </a:solidFill>
              </a:rPr>
              <a:t>Remind students to not record and post any pictures or videos of themselves or others online</a:t>
            </a:r>
            <a:endParaRPr sz="1390">
              <a:solidFill>
                <a:schemeClr val="dk1"/>
              </a:solidFill>
            </a:endParaRPr>
          </a:p>
          <a:p>
            <a:pPr marL="0" lvl="0" indent="0" algn="l" rtl="0">
              <a:lnSpc>
                <a:spcPct val="95000"/>
              </a:lnSpc>
              <a:spcBef>
                <a:spcPts val="1200"/>
              </a:spcBef>
              <a:spcAft>
                <a:spcPts val="0"/>
              </a:spcAft>
              <a:buSzPts val="935"/>
              <a:buNone/>
            </a:pPr>
            <a:endParaRPr sz="1729">
              <a:solidFill>
                <a:schemeClr val="dk1"/>
              </a:solidFill>
            </a:endParaRPr>
          </a:p>
          <a:p>
            <a:pPr marL="457200" lvl="0" indent="-338455" algn="l" rtl="0">
              <a:lnSpc>
                <a:spcPct val="95000"/>
              </a:lnSpc>
              <a:spcBef>
                <a:spcPts val="1200"/>
              </a:spcBef>
              <a:spcAft>
                <a:spcPts val="0"/>
              </a:spcAft>
              <a:buClr>
                <a:schemeClr val="dk1"/>
              </a:buClr>
              <a:buSzPts val="1730"/>
              <a:buChar char="●"/>
            </a:pPr>
            <a:r>
              <a:rPr lang="en" sz="1729">
                <a:solidFill>
                  <a:schemeClr val="dk1"/>
                </a:solidFill>
              </a:rPr>
              <a:t>Free Breakfast for all Students!  Lunch is $2.70 - GAMES, GAMES, GAMES!</a:t>
            </a:r>
            <a:endParaRPr sz="1729">
              <a:solidFill>
                <a:schemeClr val="dk1"/>
              </a:solidFill>
            </a:endParaRPr>
          </a:p>
          <a:p>
            <a:pPr marL="0" lvl="0" indent="0" algn="l" rtl="0">
              <a:lnSpc>
                <a:spcPct val="95000"/>
              </a:lnSpc>
              <a:spcBef>
                <a:spcPts val="1200"/>
              </a:spcBef>
              <a:spcAft>
                <a:spcPts val="1200"/>
              </a:spcAft>
              <a:buSzPts val="935"/>
              <a:buNone/>
            </a:pPr>
            <a:endParaRPr sz="1729"/>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5"/>
              <a:buFont typeface="Arial"/>
              <a:buNone/>
            </a:pPr>
            <a:r>
              <a:rPr lang="en"/>
              <a:t>Daily Information, cont…</a:t>
            </a:r>
            <a:endParaRPr/>
          </a:p>
        </p:txBody>
      </p:sp>
      <p:sp>
        <p:nvSpPr>
          <p:cNvPr id="83" name="Google Shape;83;p17"/>
          <p:cNvSpPr txBox="1">
            <a:spLocks noGrp="1"/>
          </p:cNvSpPr>
          <p:nvPr>
            <p:ph type="body" idx="1"/>
          </p:nvPr>
        </p:nvSpPr>
        <p:spPr>
          <a:xfrm>
            <a:off x="311700" y="490975"/>
            <a:ext cx="8783100" cy="4652400"/>
          </a:xfrm>
          <a:prstGeom prst="rect">
            <a:avLst/>
          </a:prstGeom>
        </p:spPr>
        <p:txBody>
          <a:bodyPr spcFirstLastPara="1" wrap="square" lIns="91425" tIns="91425" rIns="91425" bIns="91425" anchor="t" anchorCtr="0">
            <a:noAutofit/>
          </a:bodyPr>
          <a:lstStyle/>
          <a:p>
            <a:pPr marL="457200" lvl="0" indent="-342446" algn="l" rtl="0">
              <a:lnSpc>
                <a:spcPct val="95000"/>
              </a:lnSpc>
              <a:spcBef>
                <a:spcPts val="0"/>
              </a:spcBef>
              <a:spcAft>
                <a:spcPts val="0"/>
              </a:spcAft>
              <a:buClr>
                <a:schemeClr val="dk1"/>
              </a:buClr>
              <a:buSzPts val="1793"/>
              <a:buChar char="●"/>
            </a:pPr>
            <a:r>
              <a:rPr lang="en" sz="1792">
                <a:solidFill>
                  <a:schemeClr val="dk1"/>
                </a:solidFill>
              </a:rPr>
              <a:t>If a student is going to be absent, PLEASE CALL THE MAIN OFFICE TO REPORT THE ABSENCE</a:t>
            </a:r>
            <a:endParaRPr sz="1792">
              <a:solidFill>
                <a:schemeClr val="dk1"/>
              </a:solidFill>
            </a:endParaRPr>
          </a:p>
          <a:p>
            <a:pPr marL="914400" lvl="1" indent="-326571" algn="l" rtl="0">
              <a:lnSpc>
                <a:spcPct val="95000"/>
              </a:lnSpc>
              <a:spcBef>
                <a:spcPts val="0"/>
              </a:spcBef>
              <a:spcAft>
                <a:spcPts val="0"/>
              </a:spcAft>
              <a:buClr>
                <a:schemeClr val="dk1"/>
              </a:buClr>
              <a:buSzPts val="1543"/>
              <a:buChar char="○"/>
            </a:pPr>
            <a:r>
              <a:rPr lang="en" sz="1542">
                <a:solidFill>
                  <a:schemeClr val="dk1"/>
                </a:solidFill>
              </a:rPr>
              <a:t>Our secretaries make calls every morning to families of absent students if we haven’t heard from a parent/guardian reporting the absence </a:t>
            </a:r>
            <a:endParaRPr sz="1542">
              <a:solidFill>
                <a:schemeClr val="dk1"/>
              </a:solidFill>
            </a:endParaRPr>
          </a:p>
          <a:p>
            <a:pPr marL="914400" lvl="1" indent="-309562" algn="l" rtl="0">
              <a:lnSpc>
                <a:spcPct val="95000"/>
              </a:lnSpc>
              <a:spcBef>
                <a:spcPts val="0"/>
              </a:spcBef>
              <a:spcAft>
                <a:spcPts val="0"/>
              </a:spcAft>
              <a:buClr>
                <a:schemeClr val="dk1"/>
              </a:buClr>
              <a:buSzPts val="1275"/>
              <a:buChar char="○"/>
            </a:pPr>
            <a:r>
              <a:rPr lang="en" sz="1542">
                <a:solidFill>
                  <a:schemeClr val="dk1"/>
                </a:solidFill>
              </a:rPr>
              <a:t>If you email, please email both, Karen Meeks and Sherri Messer</a:t>
            </a:r>
            <a:endParaRPr sz="1542">
              <a:solidFill>
                <a:schemeClr val="dk1"/>
              </a:solidFill>
            </a:endParaRPr>
          </a:p>
          <a:p>
            <a:pPr marL="457200" lvl="0" indent="-342446" algn="l" rtl="0">
              <a:lnSpc>
                <a:spcPct val="95000"/>
              </a:lnSpc>
              <a:spcBef>
                <a:spcPts val="0"/>
              </a:spcBef>
              <a:spcAft>
                <a:spcPts val="0"/>
              </a:spcAft>
              <a:buClr>
                <a:schemeClr val="dk1"/>
              </a:buClr>
              <a:buSzPts val="1793"/>
              <a:buChar char="●"/>
            </a:pPr>
            <a:r>
              <a:rPr lang="en" sz="1792">
                <a:solidFill>
                  <a:schemeClr val="dk1"/>
                </a:solidFill>
              </a:rPr>
              <a:t>Missed Work</a:t>
            </a:r>
            <a:endParaRPr sz="1792">
              <a:solidFill>
                <a:schemeClr val="dk1"/>
              </a:solidFill>
            </a:endParaRPr>
          </a:p>
          <a:p>
            <a:pPr marL="914400" lvl="1" indent="-325474" algn="l" rtl="0">
              <a:lnSpc>
                <a:spcPct val="95000"/>
              </a:lnSpc>
              <a:spcBef>
                <a:spcPts val="0"/>
              </a:spcBef>
              <a:spcAft>
                <a:spcPts val="0"/>
              </a:spcAft>
              <a:buClr>
                <a:schemeClr val="dk1"/>
              </a:buClr>
              <a:buSzPts val="1526"/>
              <a:buChar char="○"/>
            </a:pPr>
            <a:r>
              <a:rPr lang="en" sz="1525">
                <a:solidFill>
                  <a:schemeClr val="dk1"/>
                </a:solidFill>
              </a:rPr>
              <a:t>Google Classrooms - teachers post assignments there - most of our curriculums are online</a:t>
            </a:r>
            <a:endParaRPr sz="1525">
              <a:solidFill>
                <a:schemeClr val="dk1"/>
              </a:solidFill>
            </a:endParaRPr>
          </a:p>
          <a:p>
            <a:pPr marL="914400" lvl="1" indent="-325474" algn="l" rtl="0">
              <a:lnSpc>
                <a:spcPct val="95000"/>
              </a:lnSpc>
              <a:spcBef>
                <a:spcPts val="0"/>
              </a:spcBef>
              <a:spcAft>
                <a:spcPts val="0"/>
              </a:spcAft>
              <a:buClr>
                <a:schemeClr val="dk1"/>
              </a:buClr>
              <a:buSzPts val="1526"/>
              <a:buChar char="○"/>
            </a:pPr>
            <a:r>
              <a:rPr lang="en" sz="1525">
                <a:solidFill>
                  <a:schemeClr val="dk1"/>
                </a:solidFill>
              </a:rPr>
              <a:t>Call the office and hard copies can be collected for pick up </a:t>
            </a:r>
            <a:endParaRPr sz="1525">
              <a:solidFill>
                <a:schemeClr val="dk1"/>
              </a:solidFill>
            </a:endParaRPr>
          </a:p>
          <a:p>
            <a:pPr marL="457200" lvl="0" indent="-342446" algn="l" rtl="0">
              <a:lnSpc>
                <a:spcPct val="95000"/>
              </a:lnSpc>
              <a:spcBef>
                <a:spcPts val="0"/>
              </a:spcBef>
              <a:spcAft>
                <a:spcPts val="0"/>
              </a:spcAft>
              <a:buClr>
                <a:schemeClr val="dk1"/>
              </a:buClr>
              <a:buSzPts val="1793"/>
              <a:buChar char="●"/>
            </a:pPr>
            <a:r>
              <a:rPr lang="en" sz="1792">
                <a:solidFill>
                  <a:schemeClr val="dk1"/>
                </a:solidFill>
              </a:rPr>
              <a:t>Reset Room </a:t>
            </a:r>
            <a:endParaRPr sz="1792">
              <a:solidFill>
                <a:schemeClr val="dk1"/>
              </a:solidFill>
            </a:endParaRPr>
          </a:p>
          <a:p>
            <a:pPr marL="914400" lvl="1" indent="-319804" algn="l" rtl="0">
              <a:lnSpc>
                <a:spcPct val="95000"/>
              </a:lnSpc>
              <a:spcBef>
                <a:spcPts val="0"/>
              </a:spcBef>
              <a:spcAft>
                <a:spcPts val="0"/>
              </a:spcAft>
              <a:buClr>
                <a:schemeClr val="dk1"/>
              </a:buClr>
              <a:buSzPts val="1436"/>
              <a:buChar char="○"/>
            </a:pPr>
            <a:r>
              <a:rPr lang="en" sz="1436">
                <a:solidFill>
                  <a:schemeClr val="dk1"/>
                </a:solidFill>
              </a:rPr>
              <a:t>Mrs. Black is our reset room monitor </a:t>
            </a:r>
            <a:endParaRPr sz="1436">
              <a:solidFill>
                <a:schemeClr val="dk1"/>
              </a:solidFill>
            </a:endParaRPr>
          </a:p>
          <a:p>
            <a:pPr marL="914400" lvl="1" indent="-319804" algn="l" rtl="0">
              <a:lnSpc>
                <a:spcPct val="95000"/>
              </a:lnSpc>
              <a:spcBef>
                <a:spcPts val="0"/>
              </a:spcBef>
              <a:spcAft>
                <a:spcPts val="0"/>
              </a:spcAft>
              <a:buClr>
                <a:schemeClr val="dk1"/>
              </a:buClr>
              <a:buSzPts val="1436"/>
              <a:buChar char="○"/>
            </a:pPr>
            <a:r>
              <a:rPr lang="en" sz="1436">
                <a:solidFill>
                  <a:schemeClr val="dk1"/>
                </a:solidFill>
              </a:rPr>
              <a:t>Purpose of the room is to give students a safe place to collect themselves and re-enter the classroom</a:t>
            </a:r>
            <a:endParaRPr sz="1436">
              <a:solidFill>
                <a:schemeClr val="dk1"/>
              </a:solidFill>
            </a:endParaRPr>
          </a:p>
          <a:p>
            <a:pPr marL="457200" lvl="0" indent="-335679" algn="l" rtl="0">
              <a:lnSpc>
                <a:spcPct val="95000"/>
              </a:lnSpc>
              <a:spcBef>
                <a:spcPts val="0"/>
              </a:spcBef>
              <a:spcAft>
                <a:spcPts val="0"/>
              </a:spcAft>
              <a:buClr>
                <a:schemeClr val="dk1"/>
              </a:buClr>
              <a:buSzPts val="1686"/>
              <a:buChar char="●"/>
            </a:pPr>
            <a:r>
              <a:rPr lang="en" sz="1686">
                <a:solidFill>
                  <a:schemeClr val="dk1"/>
                </a:solidFill>
              </a:rPr>
              <a:t>Important Dates </a:t>
            </a:r>
            <a:endParaRPr sz="1686">
              <a:solidFill>
                <a:schemeClr val="dk1"/>
              </a:solidFill>
            </a:endParaRPr>
          </a:p>
          <a:p>
            <a:pPr marL="914400" lvl="1" indent="-319804" algn="l" rtl="0">
              <a:lnSpc>
                <a:spcPct val="95000"/>
              </a:lnSpc>
              <a:spcBef>
                <a:spcPts val="0"/>
              </a:spcBef>
              <a:spcAft>
                <a:spcPts val="0"/>
              </a:spcAft>
              <a:buClr>
                <a:schemeClr val="dk1"/>
              </a:buClr>
              <a:buSzPts val="1436"/>
              <a:buChar char="○"/>
            </a:pPr>
            <a:r>
              <a:rPr lang="en" sz="1436">
                <a:solidFill>
                  <a:schemeClr val="dk1"/>
                </a:solidFill>
              </a:rPr>
              <a:t>Picture Day - August 17th - Picture Retakes - September 28th </a:t>
            </a:r>
            <a:endParaRPr sz="1436">
              <a:solidFill>
                <a:schemeClr val="dk1"/>
              </a:solidFill>
            </a:endParaRPr>
          </a:p>
          <a:p>
            <a:pPr marL="914400" lvl="1" indent="-319804" algn="l" rtl="0">
              <a:lnSpc>
                <a:spcPct val="95000"/>
              </a:lnSpc>
              <a:spcBef>
                <a:spcPts val="0"/>
              </a:spcBef>
              <a:spcAft>
                <a:spcPts val="0"/>
              </a:spcAft>
              <a:buClr>
                <a:schemeClr val="dk1"/>
              </a:buClr>
              <a:buSzPts val="1436"/>
              <a:buChar char="○"/>
            </a:pPr>
            <a:r>
              <a:rPr lang="en" sz="1436">
                <a:solidFill>
                  <a:schemeClr val="dk1"/>
                </a:solidFill>
              </a:rPr>
              <a:t>1st Nine Week Midterms - Friday, Sept 2nd - End of 1st Nine Weeks - Friday, Oct. 7th </a:t>
            </a:r>
            <a:endParaRPr sz="1436">
              <a:solidFill>
                <a:schemeClr val="dk1"/>
              </a:solidFill>
            </a:endParaRPr>
          </a:p>
          <a:p>
            <a:pPr marL="914400" lvl="1" indent="-319804" algn="l" rtl="0">
              <a:lnSpc>
                <a:spcPct val="95000"/>
              </a:lnSpc>
              <a:spcBef>
                <a:spcPts val="0"/>
              </a:spcBef>
              <a:spcAft>
                <a:spcPts val="0"/>
              </a:spcAft>
              <a:buClr>
                <a:schemeClr val="dk1"/>
              </a:buClr>
              <a:buSzPts val="1436"/>
              <a:buChar char="○"/>
            </a:pPr>
            <a:r>
              <a:rPr lang="en" sz="1436">
                <a:solidFill>
                  <a:schemeClr val="dk1"/>
                </a:solidFill>
              </a:rPr>
              <a:t>Homecoming Game - Friday, Sept. 23rd - Parade and event night - Wednesday, Sept. 21st.  </a:t>
            </a:r>
            <a:endParaRPr sz="1436">
              <a:solidFill>
                <a:schemeClr val="dk1"/>
              </a:solidFill>
            </a:endParaRPr>
          </a:p>
          <a:p>
            <a:pPr marL="914400" lvl="1" indent="-319804" algn="l" rtl="0">
              <a:lnSpc>
                <a:spcPct val="95000"/>
              </a:lnSpc>
              <a:spcBef>
                <a:spcPts val="0"/>
              </a:spcBef>
              <a:spcAft>
                <a:spcPts val="0"/>
              </a:spcAft>
              <a:buClr>
                <a:schemeClr val="dk1"/>
              </a:buClr>
              <a:buSzPts val="1436"/>
              <a:buChar char="○"/>
            </a:pPr>
            <a:r>
              <a:rPr lang="en" sz="1436">
                <a:solidFill>
                  <a:schemeClr val="dk1"/>
                </a:solidFill>
              </a:rPr>
              <a:t>NWEA Testing - Beings Tuesday, August 9th </a:t>
            </a:r>
            <a:endParaRPr sz="1436">
              <a:solidFill>
                <a:schemeClr val="dk1"/>
              </a:solidFill>
            </a:endParaRPr>
          </a:p>
          <a:p>
            <a:pPr marL="457200" lvl="0" indent="0" algn="l" rtl="0">
              <a:lnSpc>
                <a:spcPct val="95000"/>
              </a:lnSpc>
              <a:spcBef>
                <a:spcPts val="1200"/>
              </a:spcBef>
              <a:spcAft>
                <a:spcPts val="1200"/>
              </a:spcAft>
              <a:buSzPts val="688"/>
              <a:buNone/>
            </a:pPr>
            <a:endParaRPr sz="1525">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Daily Information Cont.. </a:t>
            </a:r>
            <a:endParaRPr/>
          </a:p>
        </p:txBody>
      </p:sp>
      <p:sp>
        <p:nvSpPr>
          <p:cNvPr id="89" name="Google Shape;89;p18"/>
          <p:cNvSpPr txBox="1">
            <a:spLocks noGrp="1"/>
          </p:cNvSpPr>
          <p:nvPr>
            <p:ph type="body" idx="1"/>
          </p:nvPr>
        </p:nvSpPr>
        <p:spPr>
          <a:xfrm>
            <a:off x="462100" y="673175"/>
            <a:ext cx="8681700" cy="4470300"/>
          </a:xfrm>
          <a:prstGeom prst="rect">
            <a:avLst/>
          </a:prstGeom>
        </p:spPr>
        <p:txBody>
          <a:bodyPr spcFirstLastPara="1" wrap="square" lIns="91425" tIns="91425" rIns="91425" bIns="91425" anchor="t" anchorCtr="0">
            <a:noAutofit/>
          </a:bodyPr>
          <a:lstStyle/>
          <a:p>
            <a:pPr marL="457200" lvl="0" indent="-338455" algn="l" rtl="0">
              <a:spcBef>
                <a:spcPts val="0"/>
              </a:spcBef>
              <a:spcAft>
                <a:spcPts val="0"/>
              </a:spcAft>
              <a:buClr>
                <a:schemeClr val="dk1"/>
              </a:buClr>
              <a:buSzPts val="1730"/>
              <a:buChar char="●"/>
            </a:pPr>
            <a:r>
              <a:rPr lang="en" sz="1729">
                <a:solidFill>
                  <a:schemeClr val="dk1"/>
                </a:solidFill>
              </a:rPr>
              <a:t>Quarterly Incentive Events - dances, Late Show, Sock Hops, etc. - all effort and attitude based! </a:t>
            </a:r>
            <a:endParaRPr sz="1729">
              <a:solidFill>
                <a:schemeClr val="dk1"/>
              </a:solidFill>
            </a:endParaRPr>
          </a:p>
          <a:p>
            <a:pPr marL="0" lvl="0" indent="0" algn="l" rtl="0">
              <a:spcBef>
                <a:spcPts val="1200"/>
              </a:spcBef>
              <a:spcAft>
                <a:spcPts val="0"/>
              </a:spcAft>
              <a:buSzPts val="935"/>
              <a:buNone/>
            </a:pPr>
            <a:endParaRPr sz="1729">
              <a:solidFill>
                <a:schemeClr val="dk1"/>
              </a:solidFill>
            </a:endParaRPr>
          </a:p>
          <a:p>
            <a:pPr marL="457200" lvl="0" indent="-338455" algn="l" rtl="0">
              <a:spcBef>
                <a:spcPts val="1200"/>
              </a:spcBef>
              <a:spcAft>
                <a:spcPts val="0"/>
              </a:spcAft>
              <a:buClr>
                <a:schemeClr val="dk1"/>
              </a:buClr>
              <a:buSzPts val="1730"/>
              <a:buChar char="●"/>
            </a:pPr>
            <a:r>
              <a:rPr lang="en" sz="1729">
                <a:solidFill>
                  <a:schemeClr val="dk1"/>
                </a:solidFill>
              </a:rPr>
              <a:t>Cell Phones are to be turned off and placed in lockers for the entire school day</a:t>
            </a:r>
            <a:endParaRPr sz="1729">
              <a:solidFill>
                <a:schemeClr val="dk1"/>
              </a:solidFill>
            </a:endParaRPr>
          </a:p>
          <a:p>
            <a:pPr marL="0" lvl="0" indent="0" algn="l" rtl="0">
              <a:spcBef>
                <a:spcPts val="1200"/>
              </a:spcBef>
              <a:spcAft>
                <a:spcPts val="0"/>
              </a:spcAft>
              <a:buSzPts val="935"/>
              <a:buNone/>
            </a:pPr>
            <a:endParaRPr sz="1729">
              <a:solidFill>
                <a:schemeClr val="dk1"/>
              </a:solidFill>
            </a:endParaRPr>
          </a:p>
          <a:p>
            <a:pPr marL="457200" lvl="0" indent="-338455" algn="l" rtl="0">
              <a:spcBef>
                <a:spcPts val="1200"/>
              </a:spcBef>
              <a:spcAft>
                <a:spcPts val="0"/>
              </a:spcAft>
              <a:buClr>
                <a:schemeClr val="dk1"/>
              </a:buClr>
              <a:buSzPts val="1730"/>
              <a:buChar char="●"/>
            </a:pPr>
            <a:r>
              <a:rPr lang="en" sz="1729">
                <a:solidFill>
                  <a:schemeClr val="dk1"/>
                </a:solidFill>
              </a:rPr>
              <a:t>Home Athletic Events - we would love to have a student section </a:t>
            </a:r>
            <a:endParaRPr sz="1729">
              <a:solidFill>
                <a:schemeClr val="dk1"/>
              </a:solidFill>
            </a:endParaRPr>
          </a:p>
          <a:p>
            <a:pPr marL="914400" lvl="1" indent="-316865" algn="l" rtl="0">
              <a:spcBef>
                <a:spcPts val="0"/>
              </a:spcBef>
              <a:spcAft>
                <a:spcPts val="0"/>
              </a:spcAft>
              <a:buClr>
                <a:schemeClr val="dk1"/>
              </a:buClr>
              <a:buSzPts val="1390"/>
              <a:buChar char="○"/>
            </a:pPr>
            <a:r>
              <a:rPr lang="en" sz="1390">
                <a:solidFill>
                  <a:schemeClr val="dk1"/>
                </a:solidFill>
              </a:rPr>
              <a:t>Students who cannot act appropriately will be removed and not allowed to attend events</a:t>
            </a:r>
            <a:endParaRPr sz="1390">
              <a:solidFill>
                <a:schemeClr val="dk1"/>
              </a:solidFill>
            </a:endParaRPr>
          </a:p>
          <a:p>
            <a:pPr marL="0" lvl="0" indent="0" algn="l" rtl="0">
              <a:spcBef>
                <a:spcPts val="1200"/>
              </a:spcBef>
              <a:spcAft>
                <a:spcPts val="0"/>
              </a:spcAft>
              <a:buSzPts val="935"/>
              <a:buNone/>
            </a:pPr>
            <a:endParaRPr sz="1729">
              <a:solidFill>
                <a:schemeClr val="dk1"/>
              </a:solidFill>
            </a:endParaRPr>
          </a:p>
          <a:p>
            <a:pPr marL="457200" lvl="0" indent="-338455" algn="l" rtl="0">
              <a:spcBef>
                <a:spcPts val="1200"/>
              </a:spcBef>
              <a:spcAft>
                <a:spcPts val="0"/>
              </a:spcAft>
              <a:buClr>
                <a:schemeClr val="dk1"/>
              </a:buClr>
              <a:buSzPts val="1730"/>
              <a:buChar char="●"/>
            </a:pPr>
            <a:r>
              <a:rPr lang="en" sz="1729">
                <a:solidFill>
                  <a:schemeClr val="dk1"/>
                </a:solidFill>
              </a:rPr>
              <a:t>Panther Market - students earn Panther Dollars throughout the school year and can redeem them for items in our Panther Market - this is replacing our positive referrals from last year </a:t>
            </a:r>
            <a:endParaRPr sz="1729">
              <a:solidFill>
                <a:schemeClr val="dk1"/>
              </a:solidFill>
            </a:endParaRPr>
          </a:p>
          <a:p>
            <a:pPr marL="0" lvl="0" indent="0" algn="l" rtl="0">
              <a:spcBef>
                <a:spcPts val="1200"/>
              </a:spcBef>
              <a:spcAft>
                <a:spcPts val="0"/>
              </a:spcAft>
              <a:buSzPts val="935"/>
              <a:buNone/>
            </a:pPr>
            <a:endParaRPr sz="1729">
              <a:solidFill>
                <a:schemeClr val="dk1"/>
              </a:solidFill>
            </a:endParaRPr>
          </a:p>
          <a:p>
            <a:pPr marL="457200" lvl="0" indent="0" algn="l" rtl="0">
              <a:spcBef>
                <a:spcPts val="1200"/>
              </a:spcBef>
              <a:spcAft>
                <a:spcPts val="1200"/>
              </a:spcAft>
              <a:buSzPts val="935"/>
              <a:buNone/>
            </a:pPr>
            <a:endParaRPr sz="1729"/>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253250"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Daily Information Cont… </a:t>
            </a:r>
            <a:endParaRPr/>
          </a:p>
        </p:txBody>
      </p:sp>
      <p:sp>
        <p:nvSpPr>
          <p:cNvPr id="95" name="Google Shape;95;p19"/>
          <p:cNvSpPr txBox="1">
            <a:spLocks noGrp="1"/>
          </p:cNvSpPr>
          <p:nvPr>
            <p:ph type="body" idx="1"/>
          </p:nvPr>
        </p:nvSpPr>
        <p:spPr>
          <a:xfrm>
            <a:off x="0" y="649800"/>
            <a:ext cx="9144000" cy="44118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Clr>
                <a:schemeClr val="dk1"/>
              </a:buClr>
              <a:buSzPts val="1800"/>
              <a:buChar char="●"/>
            </a:pPr>
            <a:r>
              <a:rPr lang="en">
                <a:solidFill>
                  <a:schemeClr val="dk1"/>
                </a:solidFill>
              </a:rPr>
              <a:t>GOAL SETTING MONDAY - Monday, August 8th</a:t>
            </a:r>
            <a:endParaRPr>
              <a:solidFill>
                <a:schemeClr val="dk1"/>
              </a:solidFill>
            </a:endParaRPr>
          </a:p>
          <a:p>
            <a:pPr marL="457200" lvl="0" indent="0" algn="l" rtl="0">
              <a:spcBef>
                <a:spcPts val="1200"/>
              </a:spcBef>
              <a:spcAft>
                <a:spcPts val="0"/>
              </a:spcAft>
              <a:buNone/>
            </a:pPr>
            <a:endParaRPr>
              <a:solidFill>
                <a:schemeClr val="dk1"/>
              </a:solidFill>
            </a:endParaRPr>
          </a:p>
          <a:p>
            <a:pPr marL="457200" lvl="0" indent="-342900" algn="l" rtl="0">
              <a:spcBef>
                <a:spcPts val="1200"/>
              </a:spcBef>
              <a:spcAft>
                <a:spcPts val="0"/>
              </a:spcAft>
              <a:buClr>
                <a:schemeClr val="dk1"/>
              </a:buClr>
              <a:buSzPts val="1800"/>
              <a:buChar char="●"/>
            </a:pPr>
            <a:r>
              <a:rPr lang="en">
                <a:solidFill>
                  <a:schemeClr val="dk1"/>
                </a:solidFill>
              </a:rPr>
              <a:t>RTI</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Every student will have a 30-35 minute RTI daily </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Edgenuity - excellent rigorous program that meets students exactly where they are and adapts throughout the program to what they need </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Weekly completion goals</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If goals are met = Fun or Free Friday</a:t>
            </a:r>
            <a:endParaRPr>
              <a:solidFill>
                <a:schemeClr val="dk1"/>
              </a:solidFill>
            </a:endParaRPr>
          </a:p>
          <a:p>
            <a:pPr marL="457200" lvl="0" indent="0" algn="l" rtl="0">
              <a:spcBef>
                <a:spcPts val="1200"/>
              </a:spcBef>
              <a:spcAft>
                <a:spcPts val="0"/>
              </a:spcAft>
              <a:buNone/>
            </a:pPr>
            <a:endParaRPr>
              <a:solidFill>
                <a:schemeClr val="dk1"/>
              </a:solidFill>
            </a:endParaRPr>
          </a:p>
          <a:p>
            <a:pPr marL="457200" lvl="0" indent="-342900" algn="l" rtl="0">
              <a:spcBef>
                <a:spcPts val="1200"/>
              </a:spcBef>
              <a:spcAft>
                <a:spcPts val="0"/>
              </a:spcAft>
              <a:buClr>
                <a:schemeClr val="dk1"/>
              </a:buClr>
              <a:buSzPts val="1800"/>
              <a:buChar char="●"/>
            </a:pPr>
            <a:r>
              <a:rPr lang="en">
                <a:solidFill>
                  <a:schemeClr val="dk1"/>
                </a:solidFill>
              </a:rPr>
              <a:t>Nurse Services </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Tracie Smith - Director of Health Services, Nikki Logan and Kelly Hall - Nurse Assistants </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Provide basic First Aid </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All medications given must be approved by parents and controlled through the nurse’s office </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Medication Documentation - must be completed EACH YEAR! </a:t>
            </a:r>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0"/>
          <p:cNvSpPr txBox="1">
            <a:spLocks noGrp="1"/>
          </p:cNvSpPr>
          <p:nvPr>
            <p:ph type="ctrTitle"/>
          </p:nvPr>
        </p:nvSpPr>
        <p:spPr>
          <a:xfrm>
            <a:off x="374600" y="0"/>
            <a:ext cx="8520600" cy="502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2400"/>
              <a:t>Some of our Biggest Road Blocks…..</a:t>
            </a:r>
            <a:endParaRPr sz="2400"/>
          </a:p>
        </p:txBody>
      </p:sp>
      <p:sp>
        <p:nvSpPr>
          <p:cNvPr id="101" name="Google Shape;101;p20"/>
          <p:cNvSpPr txBox="1"/>
          <p:nvPr/>
        </p:nvSpPr>
        <p:spPr>
          <a:xfrm>
            <a:off x="23375" y="502500"/>
            <a:ext cx="9071400" cy="4802400"/>
          </a:xfrm>
          <a:prstGeom prst="rect">
            <a:avLst/>
          </a:prstGeom>
          <a:solidFill>
            <a:srgbClr val="00FFFF"/>
          </a:solidFill>
          <a:ln>
            <a:noFill/>
          </a:ln>
        </p:spPr>
        <p:txBody>
          <a:bodyPr spcFirstLastPara="1" wrap="square" lIns="91425" tIns="91425" rIns="91425" bIns="91425" anchor="t" anchorCtr="0">
            <a:spAutoFit/>
          </a:bodyPr>
          <a:lstStyle/>
          <a:p>
            <a:pPr marL="457200" lvl="0" indent="-336550" algn="l" rtl="0">
              <a:spcBef>
                <a:spcPts val="0"/>
              </a:spcBef>
              <a:spcAft>
                <a:spcPts val="0"/>
              </a:spcAft>
              <a:buSzPts val="1700"/>
              <a:buChar char="●"/>
            </a:pPr>
            <a:r>
              <a:rPr lang="en" sz="1700"/>
              <a:t>Social Media - Facebook, Instagram, Tiktock, Snap Chat, Discord, internet chat rooms, etc. </a:t>
            </a:r>
            <a:endParaRPr sz="1700"/>
          </a:p>
          <a:p>
            <a:pPr marL="914400" lvl="1" indent="-311150" algn="l" rtl="0">
              <a:spcBef>
                <a:spcPts val="0"/>
              </a:spcBef>
              <a:spcAft>
                <a:spcPts val="0"/>
              </a:spcAft>
              <a:buSzPts val="1300"/>
              <a:buChar char="○"/>
            </a:pPr>
            <a:r>
              <a:rPr lang="en" sz="1300"/>
              <a:t>Please monitor student usage of these platforms</a:t>
            </a:r>
            <a:endParaRPr sz="1300"/>
          </a:p>
          <a:p>
            <a:pPr marL="914400" lvl="1" indent="-311150" algn="l" rtl="0">
              <a:spcBef>
                <a:spcPts val="0"/>
              </a:spcBef>
              <a:spcAft>
                <a:spcPts val="0"/>
              </a:spcAft>
              <a:buSzPts val="1300"/>
              <a:buChar char="○"/>
            </a:pPr>
            <a:r>
              <a:rPr lang="en" sz="1300"/>
              <a:t>Cyber Bullying - the use of electronic communication to bully a person, typically by sending messages of an intimidating or threatening nature. </a:t>
            </a:r>
            <a:endParaRPr sz="1300"/>
          </a:p>
          <a:p>
            <a:pPr marL="914400" lvl="1" indent="-311150" algn="l" rtl="0">
              <a:spcBef>
                <a:spcPts val="0"/>
              </a:spcBef>
              <a:spcAft>
                <a:spcPts val="0"/>
              </a:spcAft>
              <a:buSzPts val="1300"/>
              <a:buChar char="○"/>
            </a:pPr>
            <a:r>
              <a:rPr lang="en" sz="1300"/>
              <a:t>It becomes a school issue, because it creates a disruption at school; ex. Devious Licks</a:t>
            </a:r>
            <a:endParaRPr sz="1300">
              <a:solidFill>
                <a:srgbClr val="202124"/>
              </a:solidFill>
              <a:highlight>
                <a:srgbClr val="FFFFFF"/>
              </a:highlight>
              <a:latin typeface="Roboto"/>
              <a:ea typeface="Roboto"/>
              <a:cs typeface="Roboto"/>
              <a:sym typeface="Roboto"/>
            </a:endParaRPr>
          </a:p>
          <a:p>
            <a:pPr marL="457200" lvl="0" indent="-336550" algn="l" rtl="0">
              <a:spcBef>
                <a:spcPts val="0"/>
              </a:spcBef>
              <a:spcAft>
                <a:spcPts val="0"/>
              </a:spcAft>
              <a:buSzPts val="1700"/>
              <a:buChar char="●"/>
            </a:pPr>
            <a:r>
              <a:rPr lang="en" sz="1700"/>
              <a:t>Vaping and Tobacco Products </a:t>
            </a:r>
            <a:endParaRPr sz="1700"/>
          </a:p>
          <a:p>
            <a:pPr marL="914400" lvl="1" indent="-311150" algn="l" rtl="0">
              <a:spcBef>
                <a:spcPts val="0"/>
              </a:spcBef>
              <a:spcAft>
                <a:spcPts val="0"/>
              </a:spcAft>
              <a:buSzPts val="1300"/>
              <a:buChar char="○"/>
            </a:pPr>
            <a:r>
              <a:rPr lang="en" sz="1300"/>
              <a:t>Unfortunately, this is becoming a major issues for schools across the country</a:t>
            </a:r>
            <a:endParaRPr sz="1300"/>
          </a:p>
          <a:p>
            <a:pPr marL="914400" lvl="1" indent="-311150" algn="l" rtl="0">
              <a:spcBef>
                <a:spcPts val="0"/>
              </a:spcBef>
              <a:spcAft>
                <a:spcPts val="0"/>
              </a:spcAft>
              <a:buSzPts val="1300"/>
              <a:buChar char="○"/>
            </a:pPr>
            <a:r>
              <a:rPr lang="en" sz="1300"/>
              <a:t>A common place of where they keep them are in their undergarments</a:t>
            </a:r>
            <a:endParaRPr sz="1300"/>
          </a:p>
          <a:p>
            <a:pPr marL="457200" lvl="0" indent="-336550" algn="l" rtl="0">
              <a:spcBef>
                <a:spcPts val="0"/>
              </a:spcBef>
              <a:spcAft>
                <a:spcPts val="0"/>
              </a:spcAft>
              <a:buSzPts val="1700"/>
              <a:buChar char="●"/>
            </a:pPr>
            <a:r>
              <a:rPr lang="en" sz="1700"/>
              <a:t>Student Conflicts </a:t>
            </a:r>
            <a:endParaRPr sz="1700"/>
          </a:p>
          <a:p>
            <a:pPr marL="914400" lvl="1" indent="-311150" algn="l" rtl="0">
              <a:spcBef>
                <a:spcPts val="0"/>
              </a:spcBef>
              <a:spcAft>
                <a:spcPts val="0"/>
              </a:spcAft>
              <a:buSzPts val="1300"/>
              <a:buChar char="○"/>
            </a:pPr>
            <a:r>
              <a:rPr lang="en" sz="1300"/>
              <a:t>Often times, friends get mad at each other, then argue, then are friends again, then argue again, and it is very difficult to monitor the situation </a:t>
            </a:r>
            <a:endParaRPr sz="1300"/>
          </a:p>
          <a:p>
            <a:pPr marL="914400" lvl="1" indent="-317500" algn="l" rtl="0">
              <a:spcBef>
                <a:spcPts val="0"/>
              </a:spcBef>
              <a:spcAft>
                <a:spcPts val="0"/>
              </a:spcAft>
              <a:buSzPts val="1400"/>
              <a:buChar char="○"/>
            </a:pPr>
            <a:r>
              <a:rPr lang="en" sz="1300"/>
              <a:t>2nd Hand Information - false rumors</a:t>
            </a:r>
            <a:r>
              <a:rPr lang="en"/>
              <a:t> </a:t>
            </a:r>
            <a:endParaRPr/>
          </a:p>
          <a:p>
            <a:pPr marL="457200" lvl="0" indent="-342900" algn="l" rtl="0">
              <a:spcBef>
                <a:spcPts val="0"/>
              </a:spcBef>
              <a:spcAft>
                <a:spcPts val="0"/>
              </a:spcAft>
              <a:buSzPts val="1800"/>
              <a:buChar char="●"/>
            </a:pPr>
            <a:r>
              <a:rPr lang="en" sz="1700"/>
              <a:t>Bullying</a:t>
            </a:r>
            <a:r>
              <a:rPr lang="en" sz="1800"/>
              <a:t> - </a:t>
            </a:r>
            <a:r>
              <a:rPr lang="en" sz="1300">
                <a:solidFill>
                  <a:schemeClr val="dk1"/>
                </a:solidFill>
              </a:rPr>
              <a:t>Bullying is defined as overt, repeated acts or gestures, including:</a:t>
            </a:r>
            <a:endParaRPr sz="1300">
              <a:solidFill>
                <a:schemeClr val="dk1"/>
              </a:solidFill>
            </a:endParaRPr>
          </a:p>
          <a:p>
            <a:pPr marL="914400" lvl="1" indent="-311150" algn="l" rtl="0">
              <a:spcBef>
                <a:spcPts val="0"/>
              </a:spcBef>
              <a:spcAft>
                <a:spcPts val="0"/>
              </a:spcAft>
              <a:buSzPts val="1300"/>
              <a:buChar char="○"/>
            </a:pPr>
            <a:r>
              <a:rPr lang="en" sz="1300">
                <a:solidFill>
                  <a:schemeClr val="dk1"/>
                </a:solidFill>
              </a:rPr>
              <a:t>a) verbal or written communication transmitted;</a:t>
            </a:r>
            <a:endParaRPr sz="1300">
              <a:solidFill>
                <a:schemeClr val="dk1"/>
              </a:solidFill>
            </a:endParaRPr>
          </a:p>
          <a:p>
            <a:pPr marL="914400" lvl="1" indent="-311150" algn="l" rtl="0">
              <a:spcBef>
                <a:spcPts val="0"/>
              </a:spcBef>
              <a:spcAft>
                <a:spcPts val="0"/>
              </a:spcAft>
              <a:buSzPts val="1300"/>
              <a:buChar char="○"/>
            </a:pPr>
            <a:r>
              <a:rPr lang="en" sz="1300">
                <a:solidFill>
                  <a:schemeClr val="dk1"/>
                </a:solidFill>
              </a:rPr>
              <a:t>b) physical acts committed; or</a:t>
            </a:r>
            <a:endParaRPr sz="1300">
              <a:solidFill>
                <a:schemeClr val="dk1"/>
              </a:solidFill>
            </a:endParaRPr>
          </a:p>
          <a:p>
            <a:pPr marL="914400" lvl="1" indent="-311150" algn="l" rtl="0">
              <a:spcBef>
                <a:spcPts val="0"/>
              </a:spcBef>
              <a:spcAft>
                <a:spcPts val="0"/>
              </a:spcAft>
              <a:buSzPts val="1300"/>
              <a:buChar char="○"/>
            </a:pPr>
            <a:r>
              <a:rPr lang="en" sz="1300">
                <a:solidFill>
                  <a:schemeClr val="dk1"/>
                </a:solidFill>
              </a:rPr>
              <a:t>c) any other behaviors committed; by a student or group of students against another student with the intent to harass, ridicule</a:t>
            </a:r>
            <a:endParaRPr sz="1300"/>
          </a:p>
          <a:p>
            <a:pPr marL="457200" lvl="0" indent="-342900" algn="l" rtl="0">
              <a:spcBef>
                <a:spcPts val="0"/>
              </a:spcBef>
              <a:spcAft>
                <a:spcPts val="0"/>
              </a:spcAft>
              <a:buSzPts val="1800"/>
              <a:buChar char="●"/>
            </a:pPr>
            <a:r>
              <a:rPr lang="en" sz="1700"/>
              <a:t>Bus Behavior</a:t>
            </a:r>
            <a:r>
              <a:rPr lang="en" sz="1800"/>
              <a:t> </a:t>
            </a:r>
            <a:endParaRPr sz="1800"/>
          </a:p>
          <a:p>
            <a:pPr marL="914400" lvl="1" indent="-311150" algn="l" rtl="0">
              <a:spcBef>
                <a:spcPts val="0"/>
              </a:spcBef>
              <a:spcAft>
                <a:spcPts val="0"/>
              </a:spcAft>
              <a:buSzPts val="1300"/>
              <a:buChar char="○"/>
            </a:pPr>
            <a:r>
              <a:rPr lang="en" sz="1300"/>
              <a:t>The bus ride is no different than sitting in the classroom - all school rules apply </a:t>
            </a:r>
            <a:endParaRPr sz="1300"/>
          </a:p>
          <a:p>
            <a:pPr marL="914400" lvl="1" indent="-311150" algn="l" rtl="0">
              <a:spcBef>
                <a:spcPts val="0"/>
              </a:spcBef>
              <a:spcAft>
                <a:spcPts val="0"/>
              </a:spcAft>
              <a:buSzPts val="1300"/>
              <a:buChar char="○"/>
            </a:pPr>
            <a:r>
              <a:rPr lang="en" sz="1300"/>
              <a:t>Very difficult for bus drivers to pay attention to the road and anyone causing issues on the bus</a:t>
            </a:r>
            <a:endParaRPr sz="13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1"/>
          <p:cNvSpPr txBox="1">
            <a:spLocks noGrp="1"/>
          </p:cNvSpPr>
          <p:nvPr>
            <p:ph type="ctrTitle"/>
          </p:nvPr>
        </p:nvSpPr>
        <p:spPr>
          <a:xfrm>
            <a:off x="272375" y="149450"/>
            <a:ext cx="8520600" cy="600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3600"/>
              <a:t>Extra Curricular Opportunities</a:t>
            </a:r>
            <a:endParaRPr sz="3600"/>
          </a:p>
        </p:txBody>
      </p:sp>
      <p:sp>
        <p:nvSpPr>
          <p:cNvPr id="107" name="Google Shape;107;p21"/>
          <p:cNvSpPr txBox="1"/>
          <p:nvPr/>
        </p:nvSpPr>
        <p:spPr>
          <a:xfrm>
            <a:off x="62925" y="825800"/>
            <a:ext cx="9005100" cy="2985402"/>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Char char="-"/>
            </a:pPr>
            <a:r>
              <a:rPr lang="en" dirty="0"/>
              <a:t>KIS offers students lots of opportunities to get involved:</a:t>
            </a:r>
            <a:endParaRPr dirty="0"/>
          </a:p>
          <a:p>
            <a:pPr marL="914400" lvl="1" indent="-317500" algn="l" rtl="0">
              <a:spcBef>
                <a:spcPts val="0"/>
              </a:spcBef>
              <a:spcAft>
                <a:spcPts val="0"/>
              </a:spcAft>
              <a:buSzPts val="1400"/>
              <a:buChar char="-"/>
            </a:pPr>
            <a:r>
              <a:rPr lang="en" dirty="0"/>
              <a:t>Student Council </a:t>
            </a:r>
            <a:endParaRPr dirty="0"/>
          </a:p>
          <a:p>
            <a:pPr marL="914400" lvl="1" indent="-317500" algn="l" rtl="0">
              <a:spcBef>
                <a:spcPts val="0"/>
              </a:spcBef>
              <a:spcAft>
                <a:spcPts val="0"/>
              </a:spcAft>
              <a:buSzPts val="1400"/>
              <a:buChar char="-"/>
            </a:pPr>
            <a:r>
              <a:rPr lang="en" dirty="0"/>
              <a:t>VOICE</a:t>
            </a:r>
            <a:endParaRPr dirty="0"/>
          </a:p>
          <a:p>
            <a:pPr marL="914400" lvl="1" indent="-317500" algn="l" rtl="0">
              <a:spcBef>
                <a:spcPts val="0"/>
              </a:spcBef>
              <a:spcAft>
                <a:spcPts val="0"/>
              </a:spcAft>
              <a:buSzPts val="1400"/>
              <a:buChar char="-"/>
            </a:pPr>
            <a:r>
              <a:rPr lang="en" dirty="0"/>
              <a:t>National Junior Honors Society </a:t>
            </a:r>
            <a:endParaRPr dirty="0"/>
          </a:p>
          <a:p>
            <a:pPr marL="914400" lvl="1" indent="-317500" algn="l" rtl="0">
              <a:spcBef>
                <a:spcPts val="0"/>
              </a:spcBef>
              <a:spcAft>
                <a:spcPts val="0"/>
              </a:spcAft>
              <a:buSzPts val="1400"/>
              <a:buChar char="-"/>
            </a:pPr>
            <a:r>
              <a:rPr lang="en" dirty="0"/>
              <a:t>Art Club</a:t>
            </a:r>
            <a:endParaRPr dirty="0"/>
          </a:p>
          <a:p>
            <a:pPr marL="914400" lvl="1" indent="-317500" algn="l" rtl="0">
              <a:spcBef>
                <a:spcPts val="0"/>
              </a:spcBef>
              <a:spcAft>
                <a:spcPts val="0"/>
              </a:spcAft>
              <a:buSzPts val="1400"/>
              <a:buChar char="-"/>
            </a:pPr>
            <a:r>
              <a:rPr lang="en" dirty="0"/>
              <a:t>Photography Club</a:t>
            </a:r>
            <a:endParaRPr dirty="0"/>
          </a:p>
          <a:p>
            <a:pPr marL="914400" lvl="1" indent="-317500" algn="l" rtl="0">
              <a:spcBef>
                <a:spcPts val="0"/>
              </a:spcBef>
              <a:spcAft>
                <a:spcPts val="0"/>
              </a:spcAft>
              <a:buSzPts val="1400"/>
              <a:buChar char="-"/>
            </a:pPr>
            <a:r>
              <a:rPr lang="en" dirty="0"/>
              <a:t>Science Master</a:t>
            </a:r>
            <a:endParaRPr dirty="0"/>
          </a:p>
          <a:p>
            <a:pPr marL="914400" lvl="1" indent="-317500" algn="l" rtl="0">
              <a:spcBef>
                <a:spcPts val="0"/>
              </a:spcBef>
              <a:spcAft>
                <a:spcPts val="0"/>
              </a:spcAft>
              <a:buSzPts val="1400"/>
              <a:buChar char="-"/>
            </a:pPr>
            <a:r>
              <a:rPr lang="en" dirty="0"/>
              <a:t>Academic Teams </a:t>
            </a:r>
            <a:endParaRPr dirty="0"/>
          </a:p>
          <a:p>
            <a:pPr marL="914400" lvl="1" indent="-317500" algn="l" rtl="0">
              <a:spcBef>
                <a:spcPts val="0"/>
              </a:spcBef>
              <a:spcAft>
                <a:spcPts val="0"/>
              </a:spcAft>
              <a:buSzPts val="1400"/>
              <a:buChar char="-"/>
            </a:pPr>
            <a:r>
              <a:rPr lang="en" dirty="0"/>
              <a:t>6-8th Drama Team </a:t>
            </a:r>
            <a:endParaRPr dirty="0"/>
          </a:p>
          <a:p>
            <a:pPr marL="914400" lvl="1" indent="-317500" algn="l" rtl="0">
              <a:spcBef>
                <a:spcPts val="0"/>
              </a:spcBef>
              <a:spcAft>
                <a:spcPts val="0"/>
              </a:spcAft>
              <a:buSzPts val="1400"/>
              <a:buChar char="-"/>
            </a:pPr>
            <a:r>
              <a:rPr lang="en" dirty="0"/>
              <a:t>5-4 Drama </a:t>
            </a:r>
            <a:r>
              <a:rPr lang="en" dirty="0" smtClean="0"/>
              <a:t>Team</a:t>
            </a:r>
          </a:p>
          <a:p>
            <a:pPr marL="914400" lvl="1" indent="-317500" algn="l" rtl="0">
              <a:spcBef>
                <a:spcPts val="0"/>
              </a:spcBef>
              <a:spcAft>
                <a:spcPts val="0"/>
              </a:spcAft>
              <a:buSzPts val="1400"/>
              <a:buChar char="-"/>
            </a:pPr>
            <a:r>
              <a:rPr lang="en" dirty="0" smtClean="0"/>
              <a:t>GSA – Gay Straight Alliance</a:t>
            </a:r>
            <a:r>
              <a:rPr lang="en" dirty="0" smtClean="0"/>
              <a:t> </a:t>
            </a:r>
            <a:endParaRPr dirty="0"/>
          </a:p>
          <a:p>
            <a:pPr marL="914400" lvl="1" indent="-317500" algn="l" rtl="0">
              <a:spcBef>
                <a:spcPts val="0"/>
              </a:spcBef>
              <a:spcAft>
                <a:spcPts val="0"/>
              </a:spcAft>
              <a:buSzPts val="1400"/>
              <a:buChar char="-"/>
            </a:pPr>
            <a:r>
              <a:rPr lang="en" dirty="0"/>
              <a:t>Student Athletics </a:t>
            </a:r>
            <a:endParaRPr dirty="0"/>
          </a:p>
          <a:p>
            <a:pPr marL="914400" lvl="1" indent="-317500" algn="l" rtl="0">
              <a:spcBef>
                <a:spcPts val="0"/>
              </a:spcBef>
              <a:spcAft>
                <a:spcPts val="0"/>
              </a:spcAft>
              <a:buSzPts val="1400"/>
              <a:buChar char="-"/>
            </a:pPr>
            <a:r>
              <a:rPr lang="en" dirty="0"/>
              <a:t>And more to come…. </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2"/>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Important Topics for 4/5th Graders </a:t>
            </a:r>
            <a:endParaRPr/>
          </a:p>
        </p:txBody>
      </p:sp>
      <p:sp>
        <p:nvSpPr>
          <p:cNvPr id="113" name="Google Shape;113;p22"/>
          <p:cNvSpPr txBox="1">
            <a:spLocks noGrp="1"/>
          </p:cNvSpPr>
          <p:nvPr>
            <p:ph type="body" idx="1"/>
          </p:nvPr>
        </p:nvSpPr>
        <p:spPr>
          <a:xfrm>
            <a:off x="0" y="572700"/>
            <a:ext cx="9094800" cy="45123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Clr>
                <a:schemeClr val="dk1"/>
              </a:buClr>
              <a:buSzPts val="1800"/>
              <a:buChar char="-"/>
            </a:pPr>
            <a:r>
              <a:rPr lang="en">
                <a:solidFill>
                  <a:schemeClr val="dk1"/>
                </a:solidFill>
              </a:rPr>
              <a:t>Chrome books will stay in the classroom unless a specific arrangement is made</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Lunches</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5th - 10:30-11:00 AM </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4th - 12:30-1:00 PM </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Snacks are encouraged </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Specials </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4th - Music, Band, Art, Media, PE</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5th - Music, Art, Keyboarding, Media, PE - option of Band </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4th Grade = traditional elementary classroom </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5th Grade = homerooms - RTI, Science/Social Studies, switch for math and ELA</a:t>
            </a:r>
            <a:endParaRPr>
              <a:solidFill>
                <a:schemeClr val="dk1"/>
              </a:solidFill>
            </a:endParaRPr>
          </a:p>
          <a:p>
            <a:pPr marL="457200" lvl="0" indent="0" algn="l" rtl="0">
              <a:spcBef>
                <a:spcPts val="1200"/>
              </a:spcBef>
              <a:spcAft>
                <a:spcPts val="0"/>
              </a:spcAft>
              <a:buNone/>
            </a:pPr>
            <a:endParaRPr>
              <a:solidFill>
                <a:schemeClr val="dk1"/>
              </a:solidFill>
            </a:endParaRPr>
          </a:p>
          <a:p>
            <a:pPr marL="457200" lvl="0" indent="-342900" algn="l" rtl="0">
              <a:spcBef>
                <a:spcPts val="1200"/>
              </a:spcBef>
              <a:spcAft>
                <a:spcPts val="0"/>
              </a:spcAft>
              <a:buClr>
                <a:schemeClr val="dk1"/>
              </a:buClr>
              <a:buSzPts val="1800"/>
              <a:buChar char="-"/>
            </a:pPr>
            <a:r>
              <a:rPr lang="en">
                <a:solidFill>
                  <a:schemeClr val="dk1"/>
                </a:solidFill>
              </a:rPr>
              <a:t>Father Daughter Dance - new tradition at KIS - 1st semester - TBD</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Our 4th and 5th Grade Teams are amazing - please feel free to contact them if you have any questions, issues, or concerns you may have.  </a:t>
            </a:r>
            <a:endParaRPr>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3"/>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Important Topics to Remember for Junior Highers</a:t>
            </a:r>
            <a:endParaRPr/>
          </a:p>
        </p:txBody>
      </p:sp>
      <p:sp>
        <p:nvSpPr>
          <p:cNvPr id="119" name="Google Shape;119;p23"/>
          <p:cNvSpPr txBox="1">
            <a:spLocks noGrp="1"/>
          </p:cNvSpPr>
          <p:nvPr>
            <p:ph type="body" idx="1"/>
          </p:nvPr>
        </p:nvSpPr>
        <p:spPr>
          <a:xfrm>
            <a:off x="0" y="617675"/>
            <a:ext cx="9099300" cy="45258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solidFill>
                  <a:schemeClr val="dk1"/>
                </a:solidFill>
              </a:rPr>
              <a:t>Late Work Policy</a:t>
            </a:r>
            <a:r>
              <a:rPr lang="en"/>
              <a:t> - </a:t>
            </a:r>
            <a:r>
              <a:rPr lang="en" sz="1400">
                <a:solidFill>
                  <a:schemeClr val="dk1"/>
                </a:solidFill>
              </a:rPr>
              <a:t>All work is expected to be turned in during the class period that it is due. All teachers accept late work within the following parameters, at teacher and administrators discretion: </a:t>
            </a:r>
            <a:endParaRPr sz="1400">
              <a:solidFill>
                <a:schemeClr val="dk1"/>
              </a:solidFill>
            </a:endParaRPr>
          </a:p>
          <a:p>
            <a:pPr marL="914400" lvl="1" indent="-330200" algn="l" rtl="0">
              <a:spcBef>
                <a:spcPts val="0"/>
              </a:spcBef>
              <a:spcAft>
                <a:spcPts val="0"/>
              </a:spcAft>
              <a:buSzPts val="1600"/>
              <a:buChar char="-"/>
            </a:pPr>
            <a:r>
              <a:rPr lang="en">
                <a:solidFill>
                  <a:schemeClr val="dk1"/>
                </a:solidFill>
              </a:rPr>
              <a:t>A week from due date- a student will not receive higher than a 75% on the assignment  </a:t>
            </a:r>
            <a:endParaRPr>
              <a:solidFill>
                <a:schemeClr val="dk1"/>
              </a:solidFill>
            </a:endParaRPr>
          </a:p>
          <a:p>
            <a:pPr marL="914400" lvl="1" indent="-330200" algn="l" rtl="0">
              <a:spcBef>
                <a:spcPts val="0"/>
              </a:spcBef>
              <a:spcAft>
                <a:spcPts val="0"/>
              </a:spcAft>
              <a:buSzPts val="1600"/>
              <a:buChar char="-"/>
            </a:pPr>
            <a:r>
              <a:rPr lang="en">
                <a:solidFill>
                  <a:schemeClr val="dk1"/>
                </a:solidFill>
              </a:rPr>
              <a:t>After the first week from the due date- a student will not receive higher than a 50% on the assignment.</a:t>
            </a:r>
            <a:endParaRPr>
              <a:solidFill>
                <a:schemeClr val="dk1"/>
              </a:solidFill>
            </a:endParaRPr>
          </a:p>
          <a:p>
            <a:pPr marL="914400" lvl="0" indent="0" algn="l" rtl="0">
              <a:spcBef>
                <a:spcPts val="1200"/>
              </a:spcBef>
              <a:spcAft>
                <a:spcPts val="0"/>
              </a:spcAft>
              <a:buNone/>
            </a:pPr>
            <a:endParaRPr>
              <a:solidFill>
                <a:schemeClr val="dk1"/>
              </a:solidFill>
            </a:endParaRPr>
          </a:p>
          <a:p>
            <a:pPr marL="457200" lvl="0" indent="-342900" algn="l" rtl="0">
              <a:spcBef>
                <a:spcPts val="1200"/>
              </a:spcBef>
              <a:spcAft>
                <a:spcPts val="0"/>
              </a:spcAft>
              <a:buClr>
                <a:schemeClr val="dk1"/>
              </a:buClr>
              <a:buSzPts val="1800"/>
              <a:buChar char="-"/>
            </a:pPr>
            <a:r>
              <a:rPr lang="en">
                <a:solidFill>
                  <a:schemeClr val="dk1"/>
                </a:solidFill>
              </a:rPr>
              <a:t>Cadet Teachers - 7/8th </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Option for all 7/8th students - IF - it can fit into their schedule and their supervising teacher agrees to having them as a cadet teacher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Please don’t drops students off before 7:30 </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Go to locker until bus students are released</a:t>
            </a:r>
            <a:endParaRPr>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Breakfast, 1st Period, Walk the Square - only time cell phones will be allowed</a:t>
            </a:r>
            <a:endParaRPr>
              <a:solidFill>
                <a:schemeClr val="dk1"/>
              </a:solidFill>
            </a:endParaRPr>
          </a:p>
          <a:p>
            <a:pPr marL="457200" lvl="0" indent="0" algn="ctr" rtl="0">
              <a:spcBef>
                <a:spcPts val="0"/>
              </a:spcBef>
              <a:spcAft>
                <a:spcPts val="0"/>
              </a:spcAft>
              <a:buNone/>
            </a:pPr>
            <a:r>
              <a:rPr lang="en">
                <a:solidFill>
                  <a:schemeClr val="dk1"/>
                </a:solidFill>
              </a:rPr>
              <a:t>WORK HARD and HAVE FUN! </a:t>
            </a:r>
            <a:endParaRPr>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1308</Words>
  <Application>Microsoft Office PowerPoint</Application>
  <PresentationFormat>On-screen Show (16:9)</PresentationFormat>
  <Paragraphs>125</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Georgia</vt:lpstr>
      <vt:lpstr>Roboto</vt:lpstr>
      <vt:lpstr>Simple Light</vt:lpstr>
      <vt:lpstr>PowerPoint Presentation</vt:lpstr>
      <vt:lpstr>We are here for our students and for you! </vt:lpstr>
      <vt:lpstr>Daily Information </vt:lpstr>
      <vt:lpstr>Daily Information cont….</vt:lpstr>
      <vt:lpstr>Daily Information, cont…</vt:lpstr>
      <vt:lpstr>Daily Information Cont.. </vt:lpstr>
      <vt:lpstr>Daily Information Cont… </vt:lpstr>
      <vt:lpstr>Some of our Biggest Road Blocks…..</vt:lpstr>
      <vt:lpstr>Extra Curricular Opportunities</vt:lpstr>
      <vt:lpstr>Important Topics for 4/5th Graders </vt:lpstr>
      <vt:lpstr>Important Topics to Remember for Junior Highers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Boyer</dc:creator>
  <cp:lastModifiedBy>John Boyer</cp:lastModifiedBy>
  <cp:revision>4</cp:revision>
  <dcterms:modified xsi:type="dcterms:W3CDTF">2022-08-25T14:36:04Z</dcterms:modified>
</cp:coreProperties>
</file>