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handoutMasterIdLst>
    <p:handoutMasterId r:id="rId17"/>
  </p:handoutMasterIdLst>
  <p:sldIdLst>
    <p:sldId id="256" r:id="rId9"/>
    <p:sldId id="257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285FC-558A-4867-8E87-AD629645E42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DE102-D097-46E6-9B51-7F43D1C1F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6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1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2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5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90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12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7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9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4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1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41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02BD4DC-8E65-4AA7-AAFC-F2F18F875EDE}" type="datetimeFigureOut">
              <a:rPr lang="en-US"/>
              <a:pPr/>
              <a:t>9/13/2016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7D9232-C843-468F-B6CF-78C1C0DADEC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9328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52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654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318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37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124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976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700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FF8600"/>
                </a:solidFill>
              </a:rPr>
              <a:pPr/>
              <a:t>9/13/2016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8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FF8600"/>
                </a:solidFill>
              </a:rPr>
              <a:pPr/>
              <a:t>‹#›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14578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1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709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02BD4DC-8E65-4AA7-AAFC-F2F18F875EDE}" type="datetimeFigureOut">
              <a:rPr lang="en-US"/>
              <a:pPr/>
              <a:t>9/13/2016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7D9232-C843-468F-B6CF-78C1C0DADEC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0241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29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21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5507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205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34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97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89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FF8600"/>
                </a:solidFill>
              </a:rPr>
              <a:pPr/>
              <a:t>9/13/2016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8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FF8600"/>
                </a:solidFill>
              </a:rPr>
              <a:pPr/>
              <a:t>‹#›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21995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870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978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02BD4DC-8E65-4AA7-AAFC-F2F18F875EDE}" type="datetimeFigureOut">
              <a:rPr lang="en-US"/>
              <a:pPr/>
              <a:t>9/13/2016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7D9232-C843-468F-B6CF-78C1C0DADEC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5609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6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091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618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15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460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025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451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FF8600"/>
                </a:solidFill>
              </a:rPr>
              <a:pPr/>
              <a:t>9/13/2016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8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FF8600"/>
                </a:solidFill>
              </a:rPr>
              <a:pPr/>
              <a:t>‹#›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75839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775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823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02BD4DC-8E65-4AA7-AAFC-F2F18F875EDE}" type="datetimeFigureOut">
              <a:rPr lang="en-US"/>
              <a:pPr/>
              <a:t>9/13/2016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7D9232-C843-468F-B6CF-78C1C0DADEC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8856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86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81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1980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5237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475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194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0059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FF8600"/>
                </a:solidFill>
              </a:rPr>
              <a:pPr/>
              <a:t>9/13/2016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8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FF8600"/>
                </a:solidFill>
              </a:rPr>
              <a:pPr/>
              <a:t>‹#›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41559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567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1520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02BD4DC-8E65-4AA7-AAFC-F2F18F875EDE}" type="datetimeFigureOut">
              <a:rPr lang="en-US"/>
              <a:pPr/>
              <a:t>9/13/2016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7D9232-C843-468F-B6CF-78C1C0DADEC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6053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529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90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5905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0207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2774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45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636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FF8600"/>
                </a:solidFill>
              </a:rPr>
              <a:pPr/>
              <a:t>9/13/2016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8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FF8600"/>
                </a:solidFill>
              </a:rPr>
              <a:pPr/>
              <a:t>‹#›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71591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736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593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02BD4DC-8E65-4AA7-AAFC-F2F18F875EDE}" type="datetimeFigureOut">
              <a:rPr lang="en-US"/>
              <a:pPr/>
              <a:t>9/13/2016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7D9232-C843-468F-B6CF-78C1C0DADEC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597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3952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5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5946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3500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758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4288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7498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FF8600"/>
                </a:solidFill>
              </a:rPr>
              <a:pPr/>
              <a:t>9/13/2016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8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FF8600"/>
                </a:solidFill>
              </a:rPr>
              <a:pPr/>
              <a:t>‹#›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98276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4934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110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02BD4DC-8E65-4AA7-AAFC-F2F18F875EDE}" type="datetimeFigureOut">
              <a:rPr lang="en-US"/>
              <a:pPr/>
              <a:t>9/13/2016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7D9232-C843-468F-B6CF-78C1C0DADEC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254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8124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87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701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6961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1337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132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38944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FF8600"/>
                </a:solidFill>
              </a:rPr>
              <a:pPr/>
              <a:t>9/13/2016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F8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FF8600"/>
                </a:solidFill>
              </a:rPr>
              <a:pPr/>
              <a:t>‹#›</a:t>
            </a:fld>
            <a:endParaRPr lang="en-US">
              <a:solidFill>
                <a:srgbClr val="FF8600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359147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8144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34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7A8CB-5320-46F2-997F-9F3F962D6C2F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0EBC7-8BEC-4379-BAC5-C8B16C19C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71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68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1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53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29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12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17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02BD4DC-8E65-4AA7-AAFC-F2F18F875EDE}" type="datetimeFigureOut">
              <a:rPr lang="en-US" smtClean="0">
                <a:solidFill>
                  <a:srgbClr val="283138"/>
                </a:solidFill>
              </a:rPr>
              <a:pPr/>
              <a:t>9/13/2016</a:t>
            </a:fld>
            <a:endParaRPr lang="en-US">
              <a:solidFill>
                <a:srgbClr val="28313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283138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17D9232-C843-468F-B6CF-78C1C0DADECB}" type="slidenum">
              <a:rPr lang="en-US" smtClean="0">
                <a:solidFill>
                  <a:srgbClr val="283138"/>
                </a:solidFill>
              </a:rPr>
              <a:pPr/>
              <a:t>‹#›</a:t>
            </a:fld>
            <a:endParaRPr lang="en-US">
              <a:solidFill>
                <a:srgbClr val="2831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8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Atoms, Elements, Molecules, Compounds and Mixtures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2015- Chemistry Part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87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Atom?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atom is the smallest stable unit of matter.</a:t>
            </a:r>
          </a:p>
          <a:p>
            <a:pPr lvl="1"/>
            <a:r>
              <a:rPr lang="en-US" dirty="0" smtClean="0"/>
              <a:t>It takes about 4 MILLION atoms to make the tip of your pencil! WOW!</a:t>
            </a:r>
          </a:p>
          <a:p>
            <a:pPr lvl="1"/>
            <a:r>
              <a:rPr lang="en-US" dirty="0" smtClean="0"/>
              <a:t>Atoms consist of several smaller parts.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solidFill>
                  <a:srgbClr val="00B050"/>
                </a:solidFill>
              </a:rPr>
              <a:t>proton </a:t>
            </a:r>
            <a:r>
              <a:rPr lang="en-US" dirty="0" smtClean="0"/>
              <a:t>which carries a </a:t>
            </a:r>
            <a:r>
              <a:rPr lang="en-US" dirty="0" smtClean="0">
                <a:solidFill>
                  <a:srgbClr val="00B050"/>
                </a:solidFill>
              </a:rPr>
              <a:t>positive</a:t>
            </a:r>
            <a:r>
              <a:rPr lang="en-US" dirty="0" smtClean="0"/>
              <a:t> charge and accounts for some of the mass of an atom</a:t>
            </a:r>
          </a:p>
          <a:p>
            <a:pPr lvl="2"/>
            <a:r>
              <a:rPr lang="en-US" dirty="0" smtClean="0"/>
              <a:t>The </a:t>
            </a:r>
            <a:r>
              <a:rPr lang="en-US" u="sng" dirty="0" smtClean="0"/>
              <a:t>neutron</a:t>
            </a:r>
            <a:r>
              <a:rPr lang="en-US" dirty="0" smtClean="0"/>
              <a:t> which </a:t>
            </a:r>
            <a:r>
              <a:rPr lang="en-US" u="sng" dirty="0" smtClean="0"/>
              <a:t>does not carry a charge </a:t>
            </a:r>
            <a:r>
              <a:rPr lang="en-US" dirty="0" smtClean="0"/>
              <a:t>but still   accounts for some of the mass of an atom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solidFill>
                  <a:schemeClr val="accent5"/>
                </a:solidFill>
              </a:rPr>
              <a:t>electron</a:t>
            </a:r>
            <a:r>
              <a:rPr lang="en-US" dirty="0" smtClean="0"/>
              <a:t> which carries a </a:t>
            </a:r>
            <a:r>
              <a:rPr lang="en-US" dirty="0" smtClean="0">
                <a:solidFill>
                  <a:schemeClr val="accent5"/>
                </a:solidFill>
              </a:rPr>
              <a:t>negative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charge but is has a very small amount of mass.</a:t>
            </a:r>
          </a:p>
          <a:p>
            <a:pPr lvl="2"/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Quarks</a:t>
            </a:r>
            <a:r>
              <a:rPr lang="en-US" dirty="0" smtClean="0"/>
              <a:t>- Quarks have only recently been discovered- not much is known about them other than they travel in pairs or trios and stay in the nucleus. </a:t>
            </a:r>
          </a:p>
          <a:p>
            <a:pPr lvl="2"/>
            <a:r>
              <a:rPr lang="en-US" dirty="0" smtClean="0"/>
              <a:t>Protons, neutrons and electrons are called </a:t>
            </a:r>
            <a:r>
              <a:rPr lang="en-US" dirty="0" smtClean="0">
                <a:solidFill>
                  <a:srgbClr val="00B0F0"/>
                </a:solidFill>
              </a:rPr>
              <a:t>subatomic particles. </a:t>
            </a:r>
          </a:p>
        </p:txBody>
      </p:sp>
      <p:pic>
        <p:nvPicPr>
          <p:cNvPr id="5123" name="Picture 3" descr="C:\Users\kbowman\AppData\Local\Microsoft\Windows\Temporary Internet Files\Content.IE5\4JGA1ZVA\MC9004231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086328"/>
            <a:ext cx="532943" cy="53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kbowman\AppData\Local\Microsoft\Windows\Temporary Internet Files\Content.IE5\JH9BLA3K\MC90043825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439" y="4191000"/>
            <a:ext cx="1421694" cy="94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41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how can you diagram something so small?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time many different models have come along to depict the atom.  Models range from a simple circle to intricate drawings displaying depth.  </a:t>
            </a:r>
          </a:p>
          <a:p>
            <a:r>
              <a:rPr lang="en-US" dirty="0" smtClean="0"/>
              <a:t>Most changes have happened in the diagrams due to new information becoming available.</a:t>
            </a:r>
          </a:p>
          <a:p>
            <a:r>
              <a:rPr lang="en-US" dirty="0" smtClean="0"/>
              <a:t>Today the 2 most common models are:</a:t>
            </a:r>
          </a:p>
          <a:p>
            <a:r>
              <a:rPr lang="en-US" dirty="0" smtClean="0"/>
              <a:t>The Bohr model and Electron cloud model					</a:t>
            </a:r>
            <a:endParaRPr lang="en-US" dirty="0"/>
          </a:p>
        </p:txBody>
      </p:sp>
      <p:pic>
        <p:nvPicPr>
          <p:cNvPr id="4" name="Picture 4" descr="rutherford_mod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181600"/>
            <a:ext cx="15462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ato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181600"/>
            <a:ext cx="219517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16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model will you use?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the electron cloud model is more accurate it is hard to illustrate because it is proposed that the electrons are moving around randomly.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FOR OUR PURPOSES WE WILL USE THE BOHR MODEL.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rutherford_mod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19600"/>
            <a:ext cx="2280444" cy="224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04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Atoms &amp; Molecules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restate; </a:t>
            </a:r>
            <a:r>
              <a:rPr lang="en-US" dirty="0" smtClean="0">
                <a:solidFill>
                  <a:srgbClr val="00B0F0"/>
                </a:solidFill>
              </a:rPr>
              <a:t>an atom is the smallest stable piece of matter than makes up other forms of matter.</a:t>
            </a:r>
            <a:r>
              <a:rPr lang="en-US" dirty="0" smtClean="0"/>
              <a:t> Atoms are made of protons, neutrons and electrons.  Protons and neutrons are in the middle of the atom (the nucleus) while electrons orbit the atoms. </a:t>
            </a:r>
          </a:p>
          <a:p>
            <a:r>
              <a:rPr lang="en-US" dirty="0" smtClean="0"/>
              <a:t>So then what is a molecule?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A molecule is 2 or more atoms that are being held together by a bond.  </a:t>
            </a:r>
            <a:r>
              <a:rPr lang="en-US" dirty="0" smtClean="0"/>
              <a:t>Molecules are usually electrically neutral. </a:t>
            </a:r>
            <a:endParaRPr lang="en-US" dirty="0"/>
          </a:p>
        </p:txBody>
      </p:sp>
      <p:pic>
        <p:nvPicPr>
          <p:cNvPr id="4098" name="Picture 2" descr="C:\Users\kbowman\AppData\Local\Microsoft\Windows\Temporary Internet Files\Content.IE5\4JGA1ZVA\MC90035197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52400"/>
            <a:ext cx="1680927" cy="17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00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and Compounds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many of the SAME atoms come together it forms an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element.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element </a:t>
            </a:r>
            <a:r>
              <a:rPr lang="en-US" dirty="0" smtClean="0"/>
              <a:t>is a collection of the same types of atoms.  In other words an element is a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pure </a:t>
            </a:r>
            <a:r>
              <a:rPr lang="en-US" dirty="0" smtClean="0"/>
              <a:t>substance.</a:t>
            </a:r>
          </a:p>
          <a:p>
            <a:r>
              <a:rPr lang="en-US" dirty="0" smtClean="0"/>
              <a:t>Examples of elements include: Hydrogen, gold, silver, aluminum, chlorine and sodium</a:t>
            </a:r>
            <a:endParaRPr lang="en-US" dirty="0"/>
          </a:p>
          <a:p>
            <a:r>
              <a:rPr lang="en-US" dirty="0" smtClean="0"/>
              <a:t>Compounds, on the other hand are </a:t>
            </a:r>
            <a:r>
              <a:rPr lang="en-US" dirty="0" smtClean="0">
                <a:solidFill>
                  <a:srgbClr val="00B050"/>
                </a:solidFill>
              </a:rPr>
              <a:t>not pure.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A compound is a combination of 2 or more different elements. </a:t>
            </a:r>
          </a:p>
          <a:p>
            <a:r>
              <a:rPr lang="en-US" dirty="0" smtClean="0"/>
              <a:t>Examples of </a:t>
            </a:r>
            <a:r>
              <a:rPr lang="en-US" dirty="0" err="1" smtClean="0"/>
              <a:t>compunds</a:t>
            </a:r>
            <a:r>
              <a:rPr lang="en-US" dirty="0" smtClean="0"/>
              <a:t> include: Salt, Calcium Carbonate, Iron Nitrate</a:t>
            </a:r>
            <a:endParaRPr lang="en-US" dirty="0"/>
          </a:p>
        </p:txBody>
      </p:sp>
      <p:pic>
        <p:nvPicPr>
          <p:cNvPr id="3074" name="Picture 2" descr="C:\Users\kbowman\AppData\Local\Microsoft\Windows\Temporary Internet Files\Content.IE5\Z834H5MI\MC90023794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273" y="3962400"/>
            <a:ext cx="2203010" cy="182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bowman\AppData\Local\Microsoft\Windows\Temporary Internet Files\Content.IE5\Z834H5MI\MP90038769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43000"/>
            <a:ext cx="1602336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18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Mixtures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Compounds VS. Mixtures</a:t>
            </a:r>
          </a:p>
          <a:p>
            <a:r>
              <a:rPr lang="en-US" dirty="0" smtClean="0"/>
              <a:t>As stated before a compound is when two or  more substance are chemically combined- they have undergone a chemical change and it is impossible to reverse the compound by physical means.</a:t>
            </a:r>
          </a:p>
          <a:p>
            <a:r>
              <a:rPr lang="en-US" dirty="0"/>
              <a:t>A mixture is when </a:t>
            </a:r>
            <a:r>
              <a:rPr lang="en-US" dirty="0">
                <a:solidFill>
                  <a:srgbClr val="0070C0"/>
                </a:solidFill>
              </a:rPr>
              <a:t>two or more substances have been combined physically and can be the combination can be reversed. </a:t>
            </a:r>
            <a:r>
              <a:rPr lang="en-US" dirty="0"/>
              <a:t> Examples include: Hot chocolate; cereal; cookie dough, etc…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C:\Users\kbowman\AppData\Local\Microsoft\Windows\Temporary Internet Files\Content.IE5\JH9BLA3K\MM900283877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1059"/>
            <a:ext cx="2057400" cy="1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bowman\AppData\Local\Microsoft\Windows\Temporary Internet Files\Content.IE5\Z834H5MI\MC90036183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035601"/>
            <a:ext cx="1595628" cy="182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9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Mixtures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Mixtures </a:t>
            </a:r>
            <a:r>
              <a:rPr lang="en-US" dirty="0"/>
              <a:t>can be well mixed together where everything looks the same.  This is called </a:t>
            </a:r>
            <a:r>
              <a:rPr lang="en-US" dirty="0">
                <a:solidFill>
                  <a:srgbClr val="0070C0"/>
                </a:solidFill>
              </a:rPr>
              <a:t>homogenous.  </a:t>
            </a:r>
            <a:r>
              <a:rPr lang="en-US" dirty="0"/>
              <a:t>Ex. </a:t>
            </a:r>
            <a:r>
              <a:rPr lang="en-US" dirty="0" smtClean="0"/>
              <a:t>Milk</a:t>
            </a:r>
            <a:endParaRPr lang="en-US" dirty="0"/>
          </a:p>
          <a:p>
            <a:r>
              <a:rPr lang="en-US" dirty="0"/>
              <a:t>OR</a:t>
            </a:r>
          </a:p>
          <a:p>
            <a:r>
              <a:rPr lang="en-US" dirty="0"/>
              <a:t>Mixtures can be roughly mixed together where you can still tell what the mixture is made from.  This is called </a:t>
            </a:r>
            <a:r>
              <a:rPr lang="en-US" dirty="0">
                <a:solidFill>
                  <a:srgbClr val="0070C0"/>
                </a:solidFill>
              </a:rPr>
              <a:t>heterogeneous.</a:t>
            </a:r>
            <a:r>
              <a:rPr lang="en-US" dirty="0"/>
              <a:t> </a:t>
            </a:r>
            <a:r>
              <a:rPr lang="en-US" dirty="0" smtClean="0"/>
              <a:t>Ex. Chex mix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C:\Users\kbowman\AppData\Local\Microsoft\Windows\Temporary Internet Files\Content.IE5\Z834H5MI\MP90031431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8306">
            <a:off x="7388578" y="1761067"/>
            <a:ext cx="150876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bowman\AppData\Local\Microsoft\Windows\Temporary Internet Files\Content.IE5\S3XK8HEN\MP9003996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953000"/>
            <a:ext cx="2496312" cy="15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bowman\AppData\Local\Microsoft\Windows\Temporary Internet Files\Content.IE5\4JGA1ZVA\MP900422837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65192" flipV="1">
            <a:off x="1398446" y="5350469"/>
            <a:ext cx="1681112" cy="125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7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pulent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pulent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pulent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pulent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pulent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pulent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pulent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537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Trebuchet MS</vt:lpstr>
      <vt:lpstr>Wingdings</vt:lpstr>
      <vt:lpstr>Wingdings 2</vt:lpstr>
      <vt:lpstr>Office Theme</vt:lpstr>
      <vt:lpstr>Opulent</vt:lpstr>
      <vt:lpstr>1_Opulent</vt:lpstr>
      <vt:lpstr>2_Opulent</vt:lpstr>
      <vt:lpstr>3_Opulent</vt:lpstr>
      <vt:lpstr>4_Opulent</vt:lpstr>
      <vt:lpstr>5_Opulent</vt:lpstr>
      <vt:lpstr>6_Opulent</vt:lpstr>
      <vt:lpstr>Atoms, Elements, Molecules, Compounds and Mixtures </vt:lpstr>
      <vt:lpstr>What is an Atom?</vt:lpstr>
      <vt:lpstr>So how can you diagram something so small?</vt:lpstr>
      <vt:lpstr>Which model will you use? </vt:lpstr>
      <vt:lpstr>Atoms &amp; Molecules</vt:lpstr>
      <vt:lpstr>Elements and Compounds</vt:lpstr>
      <vt:lpstr>Mixtures </vt:lpstr>
      <vt:lpstr>Mixtures Continued…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Elements, Molecules, Compounds and Mixtures</dc:title>
  <dc:creator>Bowman, Kristy - WJMS Teacher</dc:creator>
  <cp:lastModifiedBy>Simpson, Deanna - WJMS Teacher</cp:lastModifiedBy>
  <cp:revision>11</cp:revision>
  <cp:lastPrinted>2014-09-29T21:57:25Z</cp:lastPrinted>
  <dcterms:created xsi:type="dcterms:W3CDTF">2014-09-29T21:54:21Z</dcterms:created>
  <dcterms:modified xsi:type="dcterms:W3CDTF">2016-09-13T18:21:53Z</dcterms:modified>
</cp:coreProperties>
</file>