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media/image5.PNG" ContentType="image/jpeg"/>
  <Override PartName="/ppt/media/image8.png" ContentType="image/jpeg"/>
  <Override PartName="/ppt/media/image10.png" ContentType="image/jpeg"/>
  <Override PartName="/ppt/media/image11.png" ContentType="image/jpeg"/>
  <Override PartName="/ppt/media/image12.PNG" ContentType="image/jpeg"/>
  <Override PartName="/ppt/media/image13.png" ContentType="image/jpeg"/>
  <Override PartName="/ppt/media/image14.png" ContentType="image/jpeg"/>
  <Override PartName="/ppt/media/image23.PN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62" r:id="rId2"/>
    <p:sldId id="261" r:id="rId3"/>
    <p:sldId id="259" r:id="rId4"/>
    <p:sldId id="263" r:id="rId5"/>
    <p:sldId id="264" r:id="rId6"/>
    <p:sldId id="266" r:id="rId7"/>
    <p:sldId id="268" r:id="rId8"/>
    <p:sldId id="267" r:id="rId9"/>
    <p:sldId id="272" r:id="rId10"/>
    <p:sldId id="273" r:id="rId11"/>
    <p:sldId id="274" r:id="rId12"/>
    <p:sldId id="283" r:id="rId13"/>
    <p:sldId id="277" r:id="rId14"/>
    <p:sldId id="275" r:id="rId15"/>
    <p:sldId id="279" r:id="rId16"/>
    <p:sldId id="276" r:id="rId17"/>
    <p:sldId id="280" r:id="rId18"/>
    <p:sldId id="278" r:id="rId19"/>
    <p:sldId id="292" r:id="rId20"/>
    <p:sldId id="294" r:id="rId21"/>
    <p:sldId id="295" r:id="rId22"/>
    <p:sldId id="296" r:id="rId23"/>
    <p:sldId id="297" r:id="rId24"/>
    <p:sldId id="281" r:id="rId25"/>
    <p:sldId id="269" r:id="rId26"/>
    <p:sldId id="286" r:id="rId27"/>
    <p:sldId id="287" r:id="rId28"/>
    <p:sldId id="288" r:id="rId29"/>
    <p:sldId id="299" r:id="rId30"/>
    <p:sldId id="300" r:id="rId31"/>
    <p:sldId id="301" r:id="rId32"/>
    <p:sldId id="302" r:id="rId33"/>
    <p:sldId id="303" r:id="rId34"/>
    <p:sldId id="306" r:id="rId35"/>
    <p:sldId id="304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469"/>
    <a:srgbClr val="19BDD4"/>
    <a:srgbClr val="F3695F"/>
    <a:srgbClr val="8BC63E"/>
    <a:srgbClr val="A6A6AF"/>
    <a:srgbClr val="21376C"/>
    <a:srgbClr val="FFB633"/>
    <a:srgbClr val="F2695D"/>
    <a:srgbClr val="8BC73E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3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32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E7D6A-07AE-4A65-9887-360D9EB26EEB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F995E-A6EC-4EC5-BFE5-A22A75308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27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Driving at 16</a:t>
            </a:r>
            <a:r>
              <a:rPr lang="en-US" baseline="0" dirty="0" smtClean="0"/>
              <a:t> vs. driving now. The new information is no longer new and has become an automatic process. </a:t>
            </a:r>
            <a:endParaRPr lang="en-US" dirty="0" smtClean="0"/>
          </a:p>
          <a:p>
            <a:r>
              <a:rPr lang="en-US" dirty="0" smtClean="0"/>
              <a:t>Obstacles -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F995E-A6EC-4EC5-BFE5-A22A7530805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65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op Ba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37049"/>
            <a:ext cx="7772400" cy="780404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D94E46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453009"/>
            <a:ext cx="7772400" cy="35145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text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039066" y="1527712"/>
            <a:ext cx="4647734" cy="2138799"/>
          </a:xfrm>
          <a:prstGeom prst="rect">
            <a:avLst/>
          </a:prstGeom>
        </p:spPr>
        <p:txBody>
          <a:bodyPr vert="horz"/>
          <a:lstStyle>
            <a:lvl1pPr algn="l">
              <a:defRPr b="1" i="0">
                <a:solidFill>
                  <a:srgbClr val="D94E46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3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anel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122400" y="1179248"/>
            <a:ext cx="5335799" cy="780404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D94E46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2400" y="2453009"/>
            <a:ext cx="5335799" cy="35145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5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>
          <a:xfrm>
            <a:off x="533400" y="6416675"/>
            <a:ext cx="2133600" cy="365125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5949" y="1066800"/>
            <a:ext cx="7899400" cy="939800"/>
          </a:xfrm>
          <a:prstGeom prst="rect">
            <a:avLst/>
          </a:prstGeom>
        </p:spPr>
        <p:txBody>
          <a:bodyPr vert="horz" rtlCol="0" anchor="b"/>
          <a:lstStyle>
            <a:lvl1pPr lvl="0" algn="l">
              <a:lnSpc>
                <a:spcPts val="2750"/>
              </a:lnSpc>
              <a:defRPr lang="en-US" sz="2200" cap="all" spc="150" dirty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15949" y="2145792"/>
            <a:ext cx="7924800" cy="37808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lvl="0">
              <a:defRPr lang="en-US" sz="180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lvl="1">
              <a:defRPr lang="en-US" sz="140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lvl="2">
              <a:defRPr lang="en-US" sz="12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defRPr lang="en-US" sz="120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defRPr lang="en-US" sz="12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>
              <a:lnSpc>
                <a:spcPts val="1740"/>
              </a:lnSpc>
            </a:pPr>
            <a:r>
              <a:rPr lang="en-US" dirty="0"/>
              <a:t>Second level</a:t>
            </a:r>
          </a:p>
          <a:p>
            <a:pPr lvl="2">
              <a:lnSpc>
                <a:spcPts val="1200"/>
              </a:lnSpc>
            </a:pPr>
            <a:r>
              <a:rPr lang="en-US" dirty="0"/>
              <a:t>Third level</a:t>
            </a:r>
          </a:p>
          <a:p>
            <a:pPr lvl="3">
              <a:lnSpc>
                <a:spcPts val="1200"/>
              </a:lnSpc>
            </a:pPr>
            <a:r>
              <a:rPr lang="en-US" dirty="0"/>
              <a:t>Fourth level</a:t>
            </a:r>
          </a:p>
          <a:p>
            <a:pPr lvl="4">
              <a:lnSpc>
                <a:spcPts val="1200"/>
              </a:lnSpc>
              <a:buFont typeface="Arial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3959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fKLmqpjfW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https://pixabay.com/static/uploads/photo/2016/03/21/21/43/struggle-1271657_960_720.png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https://pixabay.com/static/uploads/photo/2014/04/02/10/20/skeleton-key-303535_960_720.png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https://c1.staticflickr.com/5/4034/4503022936_fb79e59f89_z.jpg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https://pixabay.com/static/uploads/photo/2015/11/06/13/24/juggle-1027845_960_720.jpg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https://pixabay.com/static/uploads/photo/2015/03/30/13/19/ipad-698934_960_720.jpg" TargetMode="External"/><Relationship Id="rId2" Type="http://schemas.openxmlformats.org/officeDocument/2006/relationships/image" Target="https://pixabay.com/static/uploads/photo/2013/07/12/12/45/organizer-146189_960_720.pn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https://pixabay.com/static/uploads/photo/2015/11/17/02/18/hourglass-1046841_960_720.png" TargetMode="External"/><Relationship Id="rId4" Type="http://schemas.openxmlformats.org/officeDocument/2006/relationships/image" Target="https://pixabay.com/static/uploads/photo/2014/03/05/07/53/elephant-279901_960_720.jpg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025" y="346358"/>
            <a:ext cx="5895975" cy="145386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600" b="1" dirty="0" smtClean="0"/>
              <a:t>Executive Functioning Strategies</a:t>
            </a:r>
            <a:endParaRPr lang="en-US" sz="3600" b="1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4039066" y="1680416"/>
            <a:ext cx="4295309" cy="145330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Anna Carlisle, Ed.S.</a:t>
            </a:r>
          </a:p>
          <a:p>
            <a:r>
              <a:rPr lang="en-US" sz="2000" dirty="0" smtClean="0"/>
              <a:t>Mountain Brook Elementary School, 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34" y="3133725"/>
            <a:ext cx="3516371" cy="36570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725" y="4095750"/>
            <a:ext cx="3257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 err="1">
                <a:solidFill>
                  <a:schemeClr val="bg1"/>
                </a:solidFill>
              </a:rPr>
              <a:t>mbecounselor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carlislea@mtnbrook.k12.al.us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https://</a:t>
            </a:r>
            <a:r>
              <a:rPr lang="en-US" b="1" dirty="0" smtClean="0">
                <a:solidFill>
                  <a:schemeClr val="bg1"/>
                </a:solidFill>
              </a:rPr>
              <a:t>tinyurl.com/m6x7ksc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55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2400" y="2453010"/>
            <a:ext cx="5335799" cy="528316"/>
          </a:xfrm>
        </p:spPr>
        <p:txBody>
          <a:bodyPr/>
          <a:lstStyle/>
          <a:p>
            <a:r>
              <a:rPr lang="en-US" b="1" dirty="0" smtClean="0"/>
              <a:t>https</a:t>
            </a:r>
            <a:r>
              <a:rPr lang="en-US" b="1" dirty="0"/>
              <a:t>://tinyurl.com/mphbn6n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660" t="3300" r="430" b="7300"/>
          <a:stretch>
            <a:fillRect/>
          </a:stretch>
        </p:blipFill>
        <p:spPr>
          <a:xfrm>
            <a:off x="3454367" y="573040"/>
            <a:ext cx="4671863" cy="1479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223" y="3095625"/>
            <a:ext cx="348615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8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>
                <a:solidFill>
                  <a:srgbClr val="002060"/>
                </a:solidFill>
              </a:rPr>
              <a:t>Explain </a:t>
            </a:r>
            <a:r>
              <a:rPr lang="en-US" dirty="0">
                <a:solidFill>
                  <a:srgbClr val="002060"/>
                </a:solidFill>
              </a:rPr>
              <a:t>how executive functioning skills support student </a:t>
            </a:r>
            <a:r>
              <a:rPr lang="en-US" dirty="0" smtClean="0">
                <a:solidFill>
                  <a:srgbClr val="002060"/>
                </a:solidFill>
              </a:rPr>
              <a:t>success </a:t>
            </a:r>
            <a:endParaRPr lang="en-US" dirty="0">
              <a:solidFill>
                <a:srgbClr val="002060"/>
              </a:solidFill>
            </a:endParaRPr>
          </a:p>
          <a:p>
            <a:pPr marL="514350" indent="-514350">
              <a:buAutoNum type="arabicParenR"/>
            </a:pPr>
            <a:r>
              <a:rPr lang="en-US" dirty="0" smtClean="0">
                <a:solidFill>
                  <a:srgbClr val="002060"/>
                </a:solidFill>
              </a:rPr>
              <a:t>Identify </a:t>
            </a:r>
            <a:r>
              <a:rPr lang="en-US" dirty="0">
                <a:solidFill>
                  <a:srgbClr val="002060"/>
                </a:solidFill>
              </a:rPr>
              <a:t>symptoms of weakness in executive functioning </a:t>
            </a:r>
            <a:r>
              <a:rPr lang="en-US" dirty="0" smtClean="0">
                <a:solidFill>
                  <a:srgbClr val="002060"/>
                </a:solidFill>
              </a:rPr>
              <a:t>skills </a:t>
            </a:r>
          </a:p>
          <a:p>
            <a:pPr marL="514350" indent="-514350">
              <a:buAutoNum type="arabicParenR"/>
            </a:pPr>
            <a:r>
              <a:rPr lang="en-US" dirty="0" smtClean="0">
                <a:solidFill>
                  <a:srgbClr val="002060"/>
                </a:solidFill>
              </a:rPr>
              <a:t>Strategize </a:t>
            </a:r>
            <a:r>
              <a:rPr lang="en-US" dirty="0">
                <a:solidFill>
                  <a:srgbClr val="002060"/>
                </a:solidFill>
              </a:rPr>
              <a:t>ways to </a:t>
            </a:r>
            <a:r>
              <a:rPr lang="en-US" dirty="0" smtClean="0">
                <a:solidFill>
                  <a:srgbClr val="002060"/>
                </a:solidFill>
              </a:rPr>
              <a:t>support executive functioning development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2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fKLmqpjfW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2243" y="1470991"/>
            <a:ext cx="8175118" cy="4598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744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6198" t="6338" r="5311" b="4974"/>
          <a:stretch/>
        </p:blipFill>
        <p:spPr>
          <a:xfrm>
            <a:off x="0" y="911884"/>
            <a:ext cx="9144000" cy="59436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202" y="2126427"/>
            <a:ext cx="3839901" cy="351451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diverse group of cognitive processes that act in a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Oswald"/>
              </a:rPr>
              <a:t>coordinated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way to direct perception, emotion, thought and action</a:t>
            </a:r>
          </a:p>
          <a:p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78101" y="2453008"/>
            <a:ext cx="3839901" cy="3514513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55892" y="2101510"/>
            <a:ext cx="37743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a set of cognitive abilities that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Oswald"/>
              </a:rPr>
              <a:t>contro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Oswald"/>
              </a:rPr>
              <a:t>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and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Oswald"/>
              </a:rPr>
              <a:t>regulate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other abilities and behaviors and are necessary for goal-directed behavior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02552" y="2101510"/>
            <a:ext cx="23149" cy="3766855"/>
          </a:xfrm>
          <a:prstGeom prst="line">
            <a:avLst/>
          </a:prstGeom>
          <a:ln>
            <a:solidFill>
              <a:srgbClr val="203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3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133" y="1656522"/>
            <a:ext cx="4691270" cy="4777731"/>
          </a:xfrm>
        </p:spPr>
        <p:txBody>
          <a:bodyPr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Emotional Control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Impulse Control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Self-Monitoring</a:t>
            </a:r>
          </a:p>
          <a:p>
            <a:pPr marL="457200" indent="-457200" algn="l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Flexibility</a:t>
            </a:r>
          </a:p>
          <a:p>
            <a:pPr marL="457200" indent="-457200" algn="l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Organization</a:t>
            </a:r>
            <a:endParaRPr lang="en-US" dirty="0">
              <a:solidFill>
                <a:srgbClr val="21376C"/>
              </a:solidFill>
            </a:endParaRPr>
          </a:p>
          <a:p>
            <a:pPr marL="457200" indent="-457200" algn="l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Problem Solving</a:t>
            </a:r>
          </a:p>
          <a:p>
            <a:pPr algn="l">
              <a:buFont typeface="Source Sans Pro"/>
              <a:buChar char="★"/>
            </a:pPr>
            <a:endParaRPr lang="en-US" sz="2800" dirty="0">
              <a:solidFill>
                <a:srgbClr val="C0504D"/>
              </a:solidFill>
            </a:endParaRPr>
          </a:p>
          <a:p>
            <a:pPr algn="l">
              <a:buFont typeface="Source Sans Pro"/>
              <a:buChar char="★"/>
            </a:pPr>
            <a:endParaRPr lang="en-US" sz="28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701" y="5763701"/>
            <a:ext cx="2598567" cy="880264"/>
          </a:xfrm>
          <a:prstGeom prst="rect">
            <a:avLst/>
          </a:prstGeom>
          <a:ln w="3175">
            <a:solidFill>
              <a:srgbClr val="20366B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106" y="3949420"/>
            <a:ext cx="1723924" cy="1424111"/>
          </a:xfrm>
          <a:prstGeom prst="rect">
            <a:avLst/>
          </a:prstGeom>
          <a:ln w="15875">
            <a:solidFill>
              <a:srgbClr val="20366B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80" y="2413110"/>
            <a:ext cx="2041976" cy="1146141"/>
          </a:xfrm>
          <a:prstGeom prst="rect">
            <a:avLst/>
          </a:prstGeom>
          <a:ln>
            <a:solidFill>
              <a:srgbClr val="20366B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5579165" y="1656522"/>
            <a:ext cx="35648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1376C"/>
                </a:solidFill>
              </a:rPr>
              <a:t>Working Memory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 smtClean="0">
                <a:solidFill>
                  <a:srgbClr val="F3695F"/>
                </a:solidFill>
              </a:rPr>
              <a:t>Metacognition</a:t>
            </a:r>
            <a:endParaRPr lang="en-US" sz="3200" dirty="0">
              <a:solidFill>
                <a:srgbClr val="F3695F"/>
              </a:solidFill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 smtClean="0">
                <a:solidFill>
                  <a:srgbClr val="21376C"/>
                </a:solidFill>
              </a:rPr>
              <a:t>Planning/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21376C"/>
                </a:solidFill>
              </a:rPr>
              <a:t>     Prioritizing</a:t>
            </a:r>
            <a:endParaRPr lang="en-US" sz="3200" dirty="0">
              <a:solidFill>
                <a:srgbClr val="21376C"/>
              </a:solidFill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1376C"/>
                </a:solidFill>
              </a:rPr>
              <a:t>Task Initiation</a:t>
            </a:r>
          </a:p>
        </p:txBody>
      </p:sp>
    </p:spTree>
    <p:extLst>
      <p:ext uri="{BB962C8B-B14F-4D97-AF65-F5344CB8AC3E}">
        <p14:creationId xmlns:p14="http://schemas.microsoft.com/office/powerpoint/2010/main" val="154462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122400" y="649357"/>
            <a:ext cx="5335799" cy="1310295"/>
          </a:xfrm>
        </p:spPr>
        <p:txBody>
          <a:bodyPr/>
          <a:lstStyle/>
          <a:p>
            <a:pPr algn="ctr"/>
            <a:r>
              <a:rPr lang="en-US" dirty="0" smtClean="0"/>
              <a:t>Cognitive Processes and Executive Functioning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122400" y="3538330"/>
            <a:ext cx="5335799" cy="2429192"/>
          </a:xfrm>
        </p:spPr>
        <p:txBody>
          <a:bodyPr/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If we have some knowledge of how the brain works, we can better identify accommodations. </a:t>
            </a:r>
          </a:p>
          <a:p>
            <a:pPr lvl="1" algn="l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02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Top-Down Approaches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026" y="2258567"/>
            <a:ext cx="6347792" cy="3510468"/>
          </a:xfrm>
          <a:noFill/>
        </p:spPr>
        <p:txBody>
          <a:bodyPr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What is top-down processing?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External strategies to calm emotions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BC6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Intentional, explicit </a:t>
            </a:r>
            <a:r>
              <a:rPr lang="en-US" dirty="0">
                <a:solidFill>
                  <a:srgbClr val="21376C"/>
                </a:solidFill>
              </a:rPr>
              <a:t>instruction of top-down strategies can improve: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Emotional Control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Impulse Control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Self-Monitoring</a:t>
            </a:r>
          </a:p>
          <a:p>
            <a:pPr algn="l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234" y="4341868"/>
            <a:ext cx="2974837" cy="2516132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6944704" y="4479234"/>
            <a:ext cx="903111" cy="1461164"/>
          </a:xfrm>
          <a:prstGeom prst="downArrow">
            <a:avLst/>
          </a:prstGeom>
          <a:solidFill>
            <a:srgbClr val="8BC63E"/>
          </a:solidFill>
          <a:effectLst>
            <a:outerShdw>
              <a:srgbClr val="FFFFFF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How are Top-Down Strategies Implemented?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0990" y="2835965"/>
            <a:ext cx="6987209" cy="3131557"/>
          </a:xfrm>
        </p:spPr>
        <p:txBody>
          <a:bodyPr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Identify a strategy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Teach, Model, Practice, Repeat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US" dirty="0">
              <a:solidFill>
                <a:srgbClr val="21376C"/>
              </a:solidFill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Reduces arousal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Improves affect and motivation</a:t>
            </a:r>
          </a:p>
        </p:txBody>
      </p:sp>
    </p:spTree>
    <p:extLst>
      <p:ext uri="{BB962C8B-B14F-4D97-AF65-F5344CB8AC3E}">
        <p14:creationId xmlns:p14="http://schemas.microsoft.com/office/powerpoint/2010/main" val="30835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Top-Down Examples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6051" y="2757809"/>
            <a:ext cx="5738191" cy="3514513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Progressive Muscle Relaxation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Breathing Exercises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Bubbles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Water</a:t>
            </a:r>
          </a:p>
          <a:p>
            <a:endParaRPr lang="en-US" dirty="0">
              <a:solidFill>
                <a:srgbClr val="21376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2260"/>
          <a:stretch>
            <a:fillRect/>
          </a:stretch>
        </p:blipFill>
        <p:spPr>
          <a:xfrm>
            <a:off x="200641" y="3392557"/>
            <a:ext cx="2318918" cy="20427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20130"/>
          <a:stretch>
            <a:fillRect/>
          </a:stretch>
        </p:blipFill>
        <p:spPr>
          <a:xfrm>
            <a:off x="6650733" y="3418243"/>
            <a:ext cx="2292626" cy="199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2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Bottom-Up Processes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2400" y="2849217"/>
            <a:ext cx="5335799" cy="3118305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Our brain’s natural ability to: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Reduce sensory input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Attend to a task 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Ignore distractions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074" y="169744"/>
            <a:ext cx="169443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1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Signs of Bottom-Up  Deficits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2400" y="2943225"/>
            <a:ext cx="5335799" cy="3024297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Emotional/Impulse control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Inattention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Self-Monitoring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Working Memory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Planning</a:t>
            </a:r>
            <a:endParaRPr lang="en-US" dirty="0">
              <a:solidFill>
                <a:srgbClr val="2137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87" y="3245264"/>
            <a:ext cx="7995214" cy="27083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046847"/>
            <a:ext cx="7772400" cy="780404"/>
          </a:xfrm>
        </p:spPr>
        <p:txBody>
          <a:bodyPr/>
          <a:lstStyle/>
          <a:p>
            <a:r>
              <a:rPr lang="en-US" dirty="0"/>
              <a:t>Get out your Math journal and homework folder.</a:t>
            </a:r>
          </a:p>
        </p:txBody>
      </p:sp>
      <p:sp>
        <p:nvSpPr>
          <p:cNvPr id="9" name="Oval Callout 8"/>
          <p:cNvSpPr/>
          <p:nvPr/>
        </p:nvSpPr>
        <p:spPr>
          <a:xfrm flipV="1">
            <a:off x="1902719" y="5116459"/>
            <a:ext cx="2464904" cy="1614969"/>
          </a:xfrm>
          <a:prstGeom prst="wedgeEllipseCallout">
            <a:avLst/>
          </a:prstGeom>
          <a:solidFill>
            <a:srgbClr val="FFB633"/>
          </a:solidFill>
          <a:ln w="38100">
            <a:solidFill>
              <a:srgbClr val="8BC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Callout 4"/>
          <p:cNvSpPr/>
          <p:nvPr/>
        </p:nvSpPr>
        <p:spPr>
          <a:xfrm flipH="1">
            <a:off x="462987" y="2465408"/>
            <a:ext cx="2500132" cy="1435260"/>
          </a:xfrm>
          <a:prstGeom prst="wedgeEllipseCallout">
            <a:avLst/>
          </a:prstGeom>
          <a:solidFill>
            <a:srgbClr val="8BC63E"/>
          </a:solidFill>
          <a:ln w="38100">
            <a:solidFill>
              <a:srgbClr val="FFB6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1" y="2639028"/>
            <a:ext cx="19995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 can’t find my journal!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84117" y="5255378"/>
            <a:ext cx="2054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Oh, look! Here’s my library book…</a:t>
            </a:r>
            <a:endParaRPr lang="en-US" sz="2400" dirty="0"/>
          </a:p>
        </p:txBody>
      </p:sp>
      <p:sp>
        <p:nvSpPr>
          <p:cNvPr id="3" name="Oval Callout 2"/>
          <p:cNvSpPr/>
          <p:nvPr/>
        </p:nvSpPr>
        <p:spPr>
          <a:xfrm>
            <a:off x="6819900" y="3314288"/>
            <a:ext cx="2209800" cy="1409097"/>
          </a:xfrm>
          <a:prstGeom prst="wedgeEllipseCallout">
            <a:avLst/>
          </a:prstGeom>
          <a:solidFill>
            <a:srgbClr val="19BDD4"/>
          </a:solidFill>
          <a:ln w="38100">
            <a:solidFill>
              <a:srgbClr val="F369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96112" y="3418671"/>
            <a:ext cx="1857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What are we supposed to be getting?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617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3093"/>
          <a:stretch/>
        </p:blipFill>
        <p:spPr>
          <a:xfrm>
            <a:off x="3097793" y="1443483"/>
            <a:ext cx="5669280" cy="437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680" y="556591"/>
            <a:ext cx="6051662" cy="36583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4797848" y="4457700"/>
            <a:ext cx="22193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9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219" y="1430593"/>
            <a:ext cx="6375781" cy="47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148" y="1468966"/>
            <a:ext cx="5316173" cy="39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0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2400" y="403919"/>
            <a:ext cx="5595573" cy="780404"/>
          </a:xfrm>
        </p:spPr>
        <p:txBody>
          <a:bodyPr/>
          <a:lstStyle/>
          <a:p>
            <a:r>
              <a:rPr lang="en-US" dirty="0" smtClean="0"/>
              <a:t>Environmental Accommodations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2400" y="1963882"/>
            <a:ext cx="5335799" cy="4457699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Remove distracting materials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Reduce visual stimuli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Larger font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Fewer items on a page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Reduce the number of problems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Provide a checklist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21376C"/>
                </a:solidFill>
              </a:rPr>
              <a:t>Use reminders</a:t>
            </a:r>
          </a:p>
        </p:txBody>
      </p:sp>
    </p:spTree>
    <p:extLst>
      <p:ext uri="{BB962C8B-B14F-4D97-AF65-F5344CB8AC3E}">
        <p14:creationId xmlns:p14="http://schemas.microsoft.com/office/powerpoint/2010/main" val="219967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152524"/>
            <a:ext cx="7162799" cy="543819"/>
          </a:xfrm>
        </p:spPr>
        <p:txBody>
          <a:bodyPr/>
          <a:lstStyle/>
          <a:p>
            <a:r>
              <a:rPr lang="en-US" sz="3000" dirty="0" smtClean="0"/>
              <a:t>Environmental Accommodations to </a:t>
            </a:r>
            <a:r>
              <a:rPr lang="en-US" sz="3000" dirty="0"/>
              <a:t> </a:t>
            </a:r>
            <a:r>
              <a:rPr lang="en-US" sz="3000" dirty="0" smtClean="0"/>
              <a:t>Improve Organization</a:t>
            </a:r>
            <a:endParaRPr lang="en-US" sz="3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8224" y="2152650"/>
            <a:ext cx="7419975" cy="3043319"/>
          </a:xfrm>
        </p:spPr>
        <p:txBody>
          <a:bodyPr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rgbClr val="002060"/>
                </a:solidFill>
              </a:rPr>
              <a:t>Organize Materials </a:t>
            </a:r>
            <a:endParaRPr lang="en-US" sz="2800" dirty="0">
              <a:solidFill>
                <a:srgbClr val="002060"/>
              </a:solidFill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3-ring binder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Use dividers with labels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Reinforced Paper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3-hole punch all worksheets 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Writing materials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Minimize</a:t>
            </a:r>
            <a:r>
              <a:rPr lang="en-US" sz="2000" dirty="0" smtClean="0">
                <a:solidFill>
                  <a:srgbClr val="002060"/>
                </a:solidFill>
              </a:rPr>
              <a:t>!</a:t>
            </a:r>
            <a:endParaRPr lang="en-US" sz="2000" dirty="0">
              <a:solidFill>
                <a:srgbClr val="002060"/>
              </a:solidFill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Organize Actions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Provide a list for: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Class Routines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Homework 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325" y="3869974"/>
            <a:ext cx="3426249" cy="2651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791" y="4155833"/>
            <a:ext cx="1172284" cy="93593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217920" y="4803006"/>
            <a:ext cx="5005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060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484" y="1437049"/>
            <a:ext cx="8919514" cy="2047296"/>
          </a:xfrm>
        </p:spPr>
        <p:txBody>
          <a:bodyPr vert="horz" rtlCol="0"/>
          <a:lstStyle/>
          <a:p>
            <a:r>
              <a:rPr lang="en-US" sz="3200" dirty="0"/>
              <a:t>Impulse Control  </a:t>
            </a:r>
            <a:r>
              <a:rPr lang="en-US" sz="3200" dirty="0" smtClean="0"/>
              <a:t>   </a:t>
            </a:r>
            <a:r>
              <a:rPr lang="en-US" sz="3200" dirty="0"/>
              <a:t>Emotional Control  </a:t>
            </a:r>
          </a:p>
          <a:p>
            <a:r>
              <a:rPr lang="en-US" sz="3200" dirty="0"/>
              <a:t>Planning     </a:t>
            </a:r>
            <a:r>
              <a:rPr lang="en-US" sz="3200" dirty="0" smtClean="0"/>
              <a:t>Prioritizing     </a:t>
            </a:r>
            <a:br>
              <a:rPr lang="en-US" sz="3200" dirty="0" smtClean="0"/>
            </a:br>
            <a:r>
              <a:rPr lang="en-US" sz="3200" dirty="0" smtClean="0"/>
              <a:t>Task </a:t>
            </a:r>
            <a:r>
              <a:rPr lang="en-US" sz="3200" dirty="0"/>
              <a:t>Initiation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47484" y="2453009"/>
            <a:ext cx="8919514" cy="3514513"/>
          </a:xfrm>
        </p:spPr>
        <p:txBody>
          <a:bodyPr vert="horz" rtlCol="0"/>
          <a:lstStyle/>
          <a:p>
            <a:pPr marL="0" indent="0">
              <a:buNone/>
            </a:pPr>
            <a:endParaRPr dirty="0"/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Cue student randomly to identify if they are on task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Provide limited number of opportunities in a class for </a:t>
            </a:r>
            <a:r>
              <a:rPr lang="en-US" sz="2800" dirty="0" smtClean="0">
                <a:solidFill>
                  <a:srgbClr val="002060"/>
                </a:solidFill>
              </a:rPr>
              <a:t>     questions</a:t>
            </a:r>
            <a:endParaRPr lang="en-US" sz="2800" dirty="0">
              <a:solidFill>
                <a:srgbClr val="002060"/>
              </a:solidFill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Provide only enough support for success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Utilize rubrics to break down large assignments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SBI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Source Sans Pro"/>
              <a:buChar char="★"/>
            </a:pPr>
            <a:endParaRPr lang="en-US" dirty="0" err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6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613" y="1286477"/>
            <a:ext cx="7772400" cy="780404"/>
          </a:xfrm>
        </p:spPr>
        <p:txBody>
          <a:bodyPr vert="horz" rtlCol="0"/>
          <a:lstStyle/>
          <a:p>
            <a:r>
              <a:rPr lang="en-US" dirty="0"/>
              <a:t>Objectives of </a:t>
            </a:r>
            <a:r>
              <a:rPr lang="en-US" dirty="0" err="1"/>
              <a:t>SBI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27819" y="3057832"/>
            <a:ext cx="5119808" cy="2909690"/>
          </a:xfrm>
        </p:spPr>
        <p:txBody>
          <a:bodyPr vert="horz" rtlCol="0"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rgbClr val="002060"/>
                </a:solidFill>
              </a:rPr>
              <a:t>Specific </a:t>
            </a:r>
            <a:r>
              <a:rPr lang="en-US" sz="3000" dirty="0" smtClean="0">
                <a:solidFill>
                  <a:srgbClr val="002060"/>
                </a:solidFill>
              </a:rPr>
              <a:t>behavioral </a:t>
            </a:r>
            <a:r>
              <a:rPr lang="en-US" sz="3000" dirty="0" smtClean="0">
                <a:solidFill>
                  <a:schemeClr val="accent3"/>
                </a:solidFill>
              </a:rPr>
              <a:t>strategy</a:t>
            </a:r>
            <a:endParaRPr lang="en-US" sz="3000" dirty="0">
              <a:solidFill>
                <a:schemeClr val="accent3"/>
              </a:solidFill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rgbClr val="002060"/>
                </a:solidFill>
              </a:rPr>
              <a:t>What was the </a:t>
            </a:r>
            <a:r>
              <a:rPr lang="en-US" sz="3000" dirty="0">
                <a:solidFill>
                  <a:schemeClr val="accent2"/>
                </a:solidFill>
              </a:rPr>
              <a:t>feeling/goal</a:t>
            </a:r>
            <a:r>
              <a:rPr lang="en-US" sz="3000" dirty="0"/>
              <a:t>? </a:t>
            </a:r>
          </a:p>
          <a:p>
            <a:pPr marL="457200" indent="-457200" algn="l">
              <a:buClr>
                <a:srgbClr val="A8977D"/>
              </a:buClr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chemeClr val="accent6"/>
                </a:solidFill>
              </a:rPr>
              <a:t>Motivational level</a:t>
            </a:r>
            <a:r>
              <a:rPr lang="en-US" sz="3000" dirty="0"/>
              <a:t> </a:t>
            </a:r>
            <a:r>
              <a:rPr lang="en-US" sz="3000" dirty="0">
                <a:solidFill>
                  <a:srgbClr val="002060"/>
                </a:solidFill>
              </a:rPr>
              <a:t>on a scale from 1 - 10?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627" y="2133600"/>
            <a:ext cx="3790853" cy="432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64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6449" y="887765"/>
            <a:ext cx="7772400" cy="780404"/>
          </a:xfrm>
        </p:spPr>
        <p:txBody>
          <a:bodyPr vert="horz" rtlCol="0"/>
          <a:lstStyle/>
          <a:p>
            <a:r>
              <a:rPr lang="en-US" dirty="0"/>
              <a:t>Assumptions of </a:t>
            </a:r>
            <a:r>
              <a:rPr lang="en-US" dirty="0" err="1"/>
              <a:t>SBI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14632" y="1755788"/>
            <a:ext cx="7183448" cy="3514513"/>
          </a:xfrm>
        </p:spPr>
        <p:txBody>
          <a:bodyPr vert="horz" rtlCol="0"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Everybody is doing the best they can.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Behavior is not incomprehensible or random.</a:t>
            </a:r>
          </a:p>
          <a:p>
            <a:pPr algn="l"/>
            <a:endParaRPr lang="en-US" dirty="0" smtClean="0">
              <a:solidFill>
                <a:srgbClr val="002060"/>
              </a:solidFill>
            </a:endParaRPr>
          </a:p>
          <a:p>
            <a:pPr algn="l"/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“Behavior </a:t>
            </a:r>
            <a:r>
              <a:rPr lang="en-US" dirty="0">
                <a:solidFill>
                  <a:srgbClr val="002060"/>
                </a:solidFill>
              </a:rPr>
              <a:t>follows patterns, which reveal themselves </a:t>
            </a:r>
            <a:r>
              <a:rPr lang="en-US" dirty="0" smtClean="0">
                <a:solidFill>
                  <a:srgbClr val="002060"/>
                </a:solidFill>
              </a:rPr>
              <a:t>to </a:t>
            </a:r>
            <a:r>
              <a:rPr lang="en-US" dirty="0">
                <a:solidFill>
                  <a:srgbClr val="002060"/>
                </a:solidFill>
              </a:rPr>
              <a:t>the curious observer </a:t>
            </a:r>
            <a:r>
              <a:rPr lang="en-US" dirty="0" smtClean="0">
                <a:solidFill>
                  <a:srgbClr val="002060"/>
                </a:solidFill>
              </a:rPr>
              <a:t>      free </a:t>
            </a:r>
            <a:r>
              <a:rPr lang="en-US" dirty="0">
                <a:solidFill>
                  <a:srgbClr val="002060"/>
                </a:solidFill>
              </a:rPr>
              <a:t>of prejudice or blame or theory</a:t>
            </a:r>
            <a:r>
              <a:rPr lang="en-US" dirty="0" smtClean="0">
                <a:solidFill>
                  <a:srgbClr val="002060"/>
                </a:solidFill>
              </a:rPr>
              <a:t>.”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 flipH="1">
            <a:off x="5862563" y="2503395"/>
            <a:ext cx="3454316" cy="314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19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9777" y="505479"/>
            <a:ext cx="5335799" cy="780404"/>
          </a:xfrm>
        </p:spPr>
        <p:txBody>
          <a:bodyPr vert="horz" rtlCol="0"/>
          <a:lstStyle/>
          <a:p>
            <a:r>
              <a:rPr lang="en-US" dirty="0" smtClean="0"/>
              <a:t>SBI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189777" y="1357109"/>
            <a:ext cx="5684716" cy="5373857"/>
          </a:xfrm>
        </p:spPr>
        <p:txBody>
          <a:bodyPr vert="horz" rtlCol="0"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rgbClr val="002060"/>
                </a:solidFill>
              </a:rPr>
              <a:t>"How exactly did you do that?"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rgbClr val="002060"/>
                </a:solidFill>
              </a:rPr>
              <a:t>"How did you know it was time to ____?"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rgbClr val="002060"/>
                </a:solidFill>
              </a:rPr>
              <a:t>"How long had you been thinking about ___?"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>
              <a:buFont typeface="Source Sans Pro"/>
              <a:buChar char="★"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Font typeface="Source Sans Pro"/>
              <a:buChar char="★"/>
            </a:pPr>
            <a:endParaRPr lang="en-US" dirty="0">
              <a:solidFill>
                <a:srgbClr val="00206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NOTE: We are asking "HOW?" not "WHY?"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link="rId2">
            <a:duotone>
              <a:schemeClr val="accent5">
                <a:shade val="45000"/>
                <a:satMod val="135000"/>
              </a:schemeClr>
              <a:srgbClr val="FFFFFF"/>
            </a:duotone>
          </a:blip>
          <a:stretch>
            <a:fillRect/>
          </a:stretch>
        </p:blipFill>
        <p:spPr>
          <a:xfrm>
            <a:off x="6519416" y="4177387"/>
            <a:ext cx="2540077" cy="23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SBI Strategies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Body double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Give </a:t>
            </a:r>
            <a:r>
              <a:rPr lang="en-US" dirty="0">
                <a:solidFill>
                  <a:srgbClr val="21376C"/>
                </a:solidFill>
              </a:rPr>
              <a:t>one direction at a </a:t>
            </a:r>
            <a:r>
              <a:rPr lang="en-US" dirty="0" smtClean="0">
                <a:solidFill>
                  <a:srgbClr val="21376C"/>
                </a:solidFill>
              </a:rPr>
              <a:t>time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Utilize </a:t>
            </a:r>
            <a:r>
              <a:rPr lang="en-US" dirty="0" smtClean="0">
                <a:solidFill>
                  <a:srgbClr val="21376C"/>
                </a:solidFill>
              </a:rPr>
              <a:t>technology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Time timer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Random cues</a:t>
            </a:r>
            <a:endParaRPr lang="en-US" dirty="0">
              <a:solidFill>
                <a:srgbClr val="21376C"/>
              </a:solidFill>
            </a:endParaRPr>
          </a:p>
          <a:p>
            <a:r>
              <a:rPr lang="en-US" sz="2400" dirty="0" smtClean="0">
                <a:solidFill>
                  <a:srgbClr val="21376C"/>
                </a:solidFill>
              </a:rPr>
              <a:t>Each designed to increase self-awareness </a:t>
            </a:r>
          </a:p>
          <a:p>
            <a:endParaRPr lang="en-US" dirty="0">
              <a:solidFill>
                <a:srgbClr val="21376C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1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534"/>
            <a:ext cx="7772400" cy="839427"/>
          </a:xfrm>
        </p:spPr>
        <p:txBody>
          <a:bodyPr/>
          <a:lstStyle/>
          <a:p>
            <a:r>
              <a:rPr lang="en-US" dirty="0" smtClean="0"/>
              <a:t>Right to Left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372" y="1506454"/>
            <a:ext cx="8253205" cy="2796040"/>
          </a:xfrm>
        </p:spPr>
        <p:txBody>
          <a:bodyPr/>
          <a:lstStyle/>
          <a:p>
            <a:r>
              <a:rPr lang="en-US" b="1" dirty="0" smtClean="0">
                <a:solidFill>
                  <a:srgbClr val="21376C"/>
                </a:solidFill>
              </a:rPr>
              <a:t>New to old information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Reduce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 Novelty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21376C"/>
                </a:solidFill>
              </a:rPr>
              <a:t> Need for Flexibility</a:t>
            </a:r>
            <a:endParaRPr lang="en-US" dirty="0">
              <a:solidFill>
                <a:srgbClr val="21376C"/>
              </a:solidFill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21376C"/>
                </a:solidFill>
              </a:rPr>
              <a:t>Ability to revise plans in the face </a:t>
            </a:r>
            <a:r>
              <a:rPr lang="en-US" dirty="0" smtClean="0">
                <a:solidFill>
                  <a:srgbClr val="21376C"/>
                </a:solidFill>
              </a:rPr>
              <a:t>of:  </a:t>
            </a:r>
            <a:endParaRPr lang="en-US" dirty="0">
              <a:solidFill>
                <a:srgbClr val="21376C"/>
              </a:solidFill>
            </a:endParaRPr>
          </a:p>
          <a:p>
            <a:pPr algn="l"/>
            <a:endParaRPr lang="en-US" b="1" dirty="0" smtClean="0">
              <a:solidFill>
                <a:srgbClr val="21376C"/>
              </a:solidFill>
            </a:endParaRPr>
          </a:p>
          <a:p>
            <a:pPr algn="l"/>
            <a:endParaRPr lang="en-US" b="1" dirty="0" smtClean="0">
              <a:solidFill>
                <a:srgbClr val="21376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5397" y="4302494"/>
            <a:ext cx="8253205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1376C"/>
                </a:solidFill>
              </a:rPr>
              <a:t>Obstacles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1376C"/>
                </a:solidFill>
              </a:rPr>
              <a:t>Set backs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1376C"/>
                </a:solidFill>
              </a:rPr>
              <a:t>New information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1376C"/>
                </a:solidFill>
              </a:rPr>
              <a:t>Mistakes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1376C"/>
                </a:solidFill>
              </a:rPr>
              <a:t>Changing conditions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Accommodations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Advance familiarization/Pre-teaching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Provide </a:t>
            </a:r>
            <a:r>
              <a:rPr lang="en-US" dirty="0">
                <a:solidFill>
                  <a:srgbClr val="002060"/>
                </a:solidFill>
              </a:rPr>
              <a:t>experiences in smaller structured setting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Role play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Advance warnings  (fire drills, tests, being called on in class) </a:t>
            </a:r>
          </a:p>
          <a:p>
            <a:pPr marL="1257300" lvl="2" indent="-3429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Systematic, gradual exposure to new </a:t>
            </a:r>
            <a:r>
              <a:rPr lang="en-US" dirty="0" smtClean="0">
                <a:solidFill>
                  <a:srgbClr val="002060"/>
                </a:solidFill>
              </a:rPr>
              <a:t>situations 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23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rcRect b="51280"/>
          <a:stretch>
            <a:fillRect/>
          </a:stretch>
        </p:blipFill>
        <p:spPr>
          <a:xfrm>
            <a:off x="2063402" y="917354"/>
            <a:ext cx="4789785" cy="173916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9784" y="2453009"/>
            <a:ext cx="7168415" cy="3514513"/>
          </a:xfrm>
        </p:spPr>
        <p:txBody>
          <a:bodyPr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Help the child reframe the situation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Modify the nature of the task: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Mental effort (3/10)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Decrease speed, volume or complexity of information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Break down tasks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Make tasks close ended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</a:rPr>
              <a:t>Provide templates and rubrics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300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665171"/>
            <a:ext cx="7772400" cy="4302351"/>
          </a:xfrm>
        </p:spPr>
        <p:txBody>
          <a:bodyPr/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Help the child understand inflexibility 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Teach them to recognize when they are inflexible 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Teach coping strategies (top down processes)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Use relaxation strategies, scaling, thought stopping, or attention diversion 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Plans or rules for specific situations that arise frequently </a:t>
            </a:r>
            <a:r>
              <a:rPr lang="en-US" sz="2400" dirty="0" smtClean="0">
                <a:solidFill>
                  <a:srgbClr val="002060"/>
                </a:solidFill>
              </a:rPr>
              <a:t>	(Social Stories)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Develop default strategies that they can fall back on 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Use scripts in problem situations 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Teach them that people make mistakes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1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 flipH="1">
            <a:off x="6916941" y="4187201"/>
            <a:ext cx="2670799" cy="2670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7284"/>
            <a:ext cx="7772400" cy="780404"/>
          </a:xfrm>
        </p:spPr>
        <p:txBody>
          <a:bodyPr vert="horz" rtlCol="0"/>
          <a:lstStyle/>
          <a:p>
            <a:r>
              <a:rPr lang="en-US" dirty="0"/>
              <a:t>Working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80975" y="1809549"/>
            <a:ext cx="7772400" cy="4157973"/>
          </a:xfrm>
        </p:spPr>
        <p:txBody>
          <a:bodyPr vert="horz" rtlCol="0"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Ability to hold information in the mind while performing complex tasks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Teacher provides </a:t>
            </a:r>
            <a:r>
              <a:rPr lang="en-US" sz="2400" dirty="0" err="1">
                <a:solidFill>
                  <a:srgbClr val="002060"/>
                </a:solidFill>
              </a:rPr>
              <a:t>multi-step</a:t>
            </a:r>
            <a:r>
              <a:rPr lang="en-US" sz="2400" dirty="0">
                <a:solidFill>
                  <a:srgbClr val="002060"/>
                </a:solidFill>
              </a:rPr>
              <a:t> instructions together, then student is able to break them part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Copying information from </a:t>
            </a:r>
            <a:r>
              <a:rPr lang="en-US" sz="2400" dirty="0" smtClean="0">
                <a:solidFill>
                  <a:srgbClr val="002060"/>
                </a:solidFill>
              </a:rPr>
              <a:t>the board</a:t>
            </a:r>
            <a:endParaRPr lang="en-US" sz="2400" dirty="0">
              <a:solidFill>
                <a:srgbClr val="002060"/>
              </a:solidFill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Thinking of homework list and deciding which materials are needed to complete each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Incorporates the ability to draw on past learning or experiences </a:t>
            </a:r>
          </a:p>
        </p:txBody>
      </p:sp>
    </p:spTree>
    <p:extLst>
      <p:ext uri="{BB962C8B-B14F-4D97-AF65-F5344CB8AC3E}">
        <p14:creationId xmlns:p14="http://schemas.microsoft.com/office/powerpoint/2010/main" val="373874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9733"/>
            <a:ext cx="7772400" cy="780404"/>
          </a:xfrm>
        </p:spPr>
        <p:txBody>
          <a:bodyPr vert="horz" rtlCol="0"/>
          <a:lstStyle/>
          <a:p>
            <a:r>
              <a:rPr lang="en-US" dirty="0"/>
              <a:t>Working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57377" y="1865632"/>
            <a:ext cx="7772400" cy="4032909"/>
          </a:xfrm>
        </p:spPr>
        <p:txBody>
          <a:bodyPr vert="horz" rtlCol="0"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Cuing Devices (Time Timer):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Arrange for verbal/auditory reminders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Visual cues prominently displayed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Naturally occurring cues 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Storage Devices: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Agenda books or calendars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Notebooks or binders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Electronic device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5756546" y="2810402"/>
            <a:ext cx="1806184" cy="15103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link="rId3"/>
          <a:srcRect l="22430" r="18940"/>
          <a:stretch>
            <a:fillRect/>
          </a:stretch>
        </p:blipFill>
        <p:spPr>
          <a:xfrm rot="120000">
            <a:off x="5381546" y="3972130"/>
            <a:ext cx="1233094" cy="14898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link="rId4"/>
          <a:stretch>
            <a:fillRect/>
          </a:stretch>
        </p:blipFill>
        <p:spPr>
          <a:xfrm>
            <a:off x="6659638" y="4509140"/>
            <a:ext cx="1967294" cy="13894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link="rId5"/>
          <a:stretch>
            <a:fillRect/>
          </a:stretch>
        </p:blipFill>
        <p:spPr>
          <a:xfrm>
            <a:off x="6971077" y="1309935"/>
            <a:ext cx="2317400" cy="327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69158"/>
            <a:ext cx="7772400" cy="780404"/>
          </a:xfrm>
        </p:spPr>
        <p:txBody>
          <a:bodyPr vert="horz" rtlCol="0"/>
          <a:lstStyle/>
          <a:p>
            <a:r>
              <a:rPr lang="en-US" dirty="0"/>
              <a:t>M</a:t>
            </a:r>
            <a:r>
              <a:rPr lang="en-US" dirty="0" smtClean="0"/>
              <a:t>etacognition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85800" y="1876927"/>
            <a:ext cx="7772400" cy="4090596"/>
          </a:xfrm>
        </p:spPr>
        <p:txBody>
          <a:bodyPr vert="horz" rtlCol="0"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Take a bird’s eye view of oneself in a situation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Allows you to observe how you problem solve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 err="1">
                <a:solidFill>
                  <a:srgbClr val="002060"/>
                </a:solidFill>
              </a:rPr>
              <a:t>Self-monitor</a:t>
            </a:r>
            <a:r>
              <a:rPr lang="en-US" sz="2800" dirty="0">
                <a:solidFill>
                  <a:srgbClr val="002060"/>
                </a:solidFill>
              </a:rPr>
              <a:t> or </a:t>
            </a:r>
            <a:r>
              <a:rPr lang="en-US" sz="2800" dirty="0" err="1">
                <a:solidFill>
                  <a:srgbClr val="002060"/>
                </a:solidFill>
              </a:rPr>
              <a:t>self-evaluate</a:t>
            </a:r>
            <a:r>
              <a:rPr lang="en-US" sz="2800" dirty="0">
                <a:solidFill>
                  <a:srgbClr val="002060"/>
                </a:solidFill>
              </a:rPr>
              <a:t> through self-talk, either aloud or silently, to help focus on the task at hand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Very broad skill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Several of the strategies we have discussed will help to develop </a:t>
            </a:r>
            <a:r>
              <a:rPr lang="en-US" sz="2800" dirty="0" err="1">
                <a:solidFill>
                  <a:srgbClr val="002060"/>
                </a:solidFill>
              </a:rPr>
              <a:t>metacognition</a:t>
            </a:r>
            <a:r>
              <a:rPr lang="en-US" sz="2800" dirty="0">
                <a:solidFill>
                  <a:srgbClr val="002060"/>
                </a:solidFill>
              </a:rPr>
              <a:t>, specifically </a:t>
            </a:r>
            <a:r>
              <a:rPr lang="en-US" sz="2800" dirty="0" err="1">
                <a:solidFill>
                  <a:srgbClr val="002060"/>
                </a:solidFill>
              </a:rPr>
              <a:t>SBI</a:t>
            </a:r>
            <a:r>
              <a:rPr lang="en-US" sz="2800" dirty="0">
                <a:solidFill>
                  <a:srgbClr val="002060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490816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24025"/>
            <a:ext cx="7772400" cy="1293428"/>
          </a:xfrm>
        </p:spPr>
        <p:txBody>
          <a:bodyPr vert="horz" rtlCol="0"/>
          <a:lstStyle/>
          <a:p>
            <a:r>
              <a:rPr lang="en-US" dirty="0"/>
              <a:t>Strategies for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 vert="horz" rtlCol="0"/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Review upcoming and </a:t>
            </a:r>
            <a:r>
              <a:rPr lang="en-US" sz="2400" dirty="0" smtClean="0">
                <a:solidFill>
                  <a:srgbClr val="002060"/>
                </a:solidFill>
              </a:rPr>
              <a:t>long-term </a:t>
            </a:r>
            <a:r>
              <a:rPr lang="en-US" sz="2400" dirty="0">
                <a:solidFill>
                  <a:srgbClr val="002060"/>
                </a:solidFill>
              </a:rPr>
              <a:t>assignments at the beginning of each week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Schedule a time for homework each day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Consider using mornings for homework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Physical space should reflect school work environment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Estimate time required 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Not enough time? What is priority?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</a:rPr>
              <a:t>Extra time? What will you do now?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 err="1" smtClean="0">
                <a:solidFill>
                  <a:srgbClr val="002060"/>
                </a:solidFill>
              </a:rPr>
              <a:t>Pomodoros</a:t>
            </a:r>
            <a:r>
              <a:rPr lang="en-US" sz="2400" dirty="0" smtClean="0">
                <a:solidFill>
                  <a:srgbClr val="002060"/>
                </a:solidFill>
              </a:rPr>
              <a:t> (specified work time followed by short break)</a:t>
            </a:r>
            <a:endParaRPr lang="en-US" sz="2400" dirty="0">
              <a:solidFill>
                <a:srgbClr val="002060"/>
              </a:solidFill>
            </a:endParaRPr>
          </a:p>
          <a:p>
            <a:pPr algn="l"/>
            <a:endParaRPr lang="en-US" sz="2400" dirty="0" err="1"/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1654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079500"/>
            <a:ext cx="7162800" cy="627814"/>
          </a:xfrm>
        </p:spPr>
        <p:txBody>
          <a:bodyPr vert="horz" rtlCol="0"/>
          <a:lstStyle/>
          <a:p>
            <a:r>
              <a:rPr lang="en-US" sz="3600" dirty="0" smtClean="0"/>
              <a:t>Online Tools and Support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86038" y="2000251"/>
            <a:ext cx="7072162" cy="3967272"/>
          </a:xfrm>
        </p:spPr>
        <p:txBody>
          <a:bodyPr vert="horz" rtlCol="0"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educationtothecore.com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2060"/>
                </a:solidFill>
              </a:rPr>
              <a:t>Graphic Organizers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inspiration.com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powertyping.com 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readwritethink.org</a:t>
            </a:r>
            <a:endParaRPr lang="en-US" sz="2400" dirty="0">
              <a:solidFill>
                <a:srgbClr val="002060"/>
              </a:solidFill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typingclub.com                           </a:t>
            </a:r>
            <a:endParaRPr lang="en-US" sz="2400" dirty="0">
              <a:solidFill>
                <a:srgbClr val="002060"/>
              </a:solidFill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2800" dirty="0" err="1" smtClean="0">
                <a:solidFill>
                  <a:srgbClr val="002060"/>
                </a:solidFill>
              </a:rPr>
              <a:t>literacymathideas.blogspot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435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Online Tools and </a:t>
            </a:r>
            <a:r>
              <a:rPr lang="en-US" sz="3200" dirty="0" smtClean="0"/>
              <a:t>Support, cont.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Understood.org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Go to link School &amp; Learning </a:t>
            </a:r>
            <a:r>
              <a:rPr lang="en-US" sz="2400" dirty="0">
                <a:solidFill>
                  <a:srgbClr val="002060"/>
                </a:solidFill>
                <a:sym typeface="Wingdings" panose="05000000000000000000" pitchFamily="2" charset="2"/>
              </a:rPr>
              <a:t> Learning at Home for links to tools for use at home and school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https</a:t>
            </a:r>
            <a:r>
              <a:rPr lang="en-US" dirty="0">
                <a:solidFill>
                  <a:srgbClr val="002060"/>
                </a:solidFill>
              </a:rPr>
              <a:t>://www.understood.org/~/</a:t>
            </a:r>
            <a:r>
              <a:rPr lang="en-US" dirty="0" smtClean="0">
                <a:solidFill>
                  <a:srgbClr val="002060"/>
                </a:solidFill>
              </a:rPr>
              <a:t>media/040bfb1894284d019bf78ac01a5f1513.pdf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worksheetworks.com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50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7285"/>
            <a:ext cx="7772400" cy="780404"/>
          </a:xfrm>
        </p:spPr>
        <p:txBody>
          <a:bodyPr vert="horz" rtlCol="0"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17635" y="1697689"/>
            <a:ext cx="8576108" cy="4269833"/>
          </a:xfrm>
        </p:spPr>
        <p:txBody>
          <a:bodyPr vert="horz" rtlCol="0"/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2060"/>
                </a:solidFill>
              </a:rPr>
              <a:t>Barkley, R.A</a:t>
            </a:r>
            <a:r>
              <a:rPr lang="en-US" sz="2400" dirty="0" smtClean="0">
                <a:solidFill>
                  <a:srgbClr val="002060"/>
                </a:solidFill>
              </a:rPr>
              <a:t>. (2012). </a:t>
            </a:r>
            <a:r>
              <a:rPr lang="en-US" sz="2400" i="1" dirty="0" smtClean="0">
                <a:solidFill>
                  <a:srgbClr val="002060"/>
                </a:solidFill>
              </a:rPr>
              <a:t>Executive </a:t>
            </a:r>
            <a:r>
              <a:rPr lang="en-US" sz="2400" i="1" dirty="0">
                <a:solidFill>
                  <a:srgbClr val="002060"/>
                </a:solidFill>
              </a:rPr>
              <a:t>Functions. </a:t>
            </a:r>
            <a:endParaRPr lang="en-US" sz="2400" i="1" dirty="0" smtClean="0">
              <a:solidFill>
                <a:srgbClr val="002060"/>
              </a:solidFill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</a:rPr>
              <a:t>www.RussellBarkley.org </a:t>
            </a:r>
            <a:r>
              <a:rPr lang="en-US" sz="1600" dirty="0">
                <a:solidFill>
                  <a:srgbClr val="002060"/>
                </a:solidFill>
              </a:rPr>
              <a:t>for videos on ADHD and EF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1E3469"/>
                </a:solidFill>
              </a:rPr>
              <a:t>Dawson</a:t>
            </a:r>
            <a:r>
              <a:rPr lang="en-US" sz="2400" dirty="0">
                <a:solidFill>
                  <a:srgbClr val="1E3469"/>
                </a:solidFill>
              </a:rPr>
              <a:t>, P., &amp; </a:t>
            </a:r>
            <a:r>
              <a:rPr lang="en-US" sz="2400" dirty="0" err="1">
                <a:solidFill>
                  <a:srgbClr val="1E3469"/>
                </a:solidFill>
              </a:rPr>
              <a:t>Guare</a:t>
            </a:r>
            <a:r>
              <a:rPr lang="en-US" sz="2400" dirty="0">
                <a:solidFill>
                  <a:srgbClr val="1E3469"/>
                </a:solidFill>
              </a:rPr>
              <a:t>, R. (2009). </a:t>
            </a:r>
            <a:r>
              <a:rPr lang="en-US" sz="2400" i="1" dirty="0">
                <a:solidFill>
                  <a:srgbClr val="1E3469"/>
                </a:solidFill>
              </a:rPr>
              <a:t>Smart but scattered: The revolutionary "executive skills" approach to helping kids reach their potential</a:t>
            </a:r>
            <a:r>
              <a:rPr lang="en-US" sz="2400" dirty="0">
                <a:solidFill>
                  <a:srgbClr val="1E3469"/>
                </a:solidFill>
              </a:rPr>
              <a:t>.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DrNowell.com </a:t>
            </a:r>
            <a:r>
              <a:rPr lang="en-US" sz="2400" dirty="0" smtClean="0">
                <a:solidFill>
                  <a:srgbClr val="002060"/>
                </a:solidFill>
              </a:rPr>
              <a:t>- Executive Functioning: Practical Strategies for Students with ADHD, Presentation by Dr. David </a:t>
            </a:r>
            <a:r>
              <a:rPr lang="en-US" sz="2400" dirty="0" err="1" smtClean="0">
                <a:solidFill>
                  <a:srgbClr val="002060"/>
                </a:solidFill>
              </a:rPr>
              <a:t>Nowell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2060"/>
                </a:solidFill>
              </a:rPr>
              <a:t>Go </a:t>
            </a:r>
            <a:r>
              <a:rPr lang="en-US" sz="2000" dirty="0" smtClean="0">
                <a:solidFill>
                  <a:srgbClr val="002060"/>
                </a:solidFill>
              </a:rPr>
              <a:t>to link School &amp; Learning </a:t>
            </a:r>
            <a:r>
              <a:rPr lang="en-US" sz="2000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Learning at Home for links to tools for use at home and </a:t>
            </a:r>
            <a:r>
              <a:rPr lang="en-US" sz="2000" dirty="0" smtClean="0">
                <a:solidFill>
                  <a:srgbClr val="002060"/>
                </a:solidFill>
                <a:sym typeface="Wingdings" panose="05000000000000000000" pitchFamily="2" charset="2"/>
              </a:rPr>
              <a:t>school</a:t>
            </a:r>
            <a:endParaRPr lang="en-US" sz="20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dirty="0" err="1" smtClean="0">
                <a:solidFill>
                  <a:srgbClr val="002060"/>
                </a:solidFill>
              </a:rPr>
              <a:t>Moyes</a:t>
            </a:r>
            <a:r>
              <a:rPr lang="en-US" sz="2400" dirty="0">
                <a:solidFill>
                  <a:srgbClr val="002060"/>
                </a:solidFill>
              </a:rPr>
              <a:t>, R.A. (2014</a:t>
            </a:r>
            <a:r>
              <a:rPr lang="en-US" sz="2400" dirty="0" smtClean="0">
                <a:solidFill>
                  <a:srgbClr val="002060"/>
                </a:solidFill>
              </a:rPr>
              <a:t>). </a:t>
            </a:r>
            <a:r>
              <a:rPr lang="en-US" sz="2400" i="1" dirty="0">
                <a:solidFill>
                  <a:srgbClr val="002060"/>
                </a:solidFill>
              </a:rPr>
              <a:t>Executive Dysfunction: Strategies for Educators and Parents</a:t>
            </a:r>
          </a:p>
          <a:p>
            <a:pPr marL="685800" lvl="1" algn="l">
              <a:buFont typeface="Source Sans Pro"/>
              <a:buChar char="☆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4146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915</Words>
  <Application>Microsoft Office PowerPoint</Application>
  <PresentationFormat>On-screen Show (4:3)</PresentationFormat>
  <Paragraphs>198</Paragraphs>
  <Slides>35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Courier New</vt:lpstr>
      <vt:lpstr>Oswald</vt:lpstr>
      <vt:lpstr>Source Sans Pro</vt:lpstr>
      <vt:lpstr>Verdana</vt:lpstr>
      <vt:lpstr>Wingdings</vt:lpstr>
      <vt:lpstr>Office Theme</vt:lpstr>
      <vt:lpstr>Executive Functioning Strategies</vt:lpstr>
      <vt:lpstr>PowerPoint Presentation</vt:lpstr>
      <vt:lpstr>Learning Objectives</vt:lpstr>
      <vt:lpstr>PowerPoint Presentation</vt:lpstr>
      <vt:lpstr>PowerPoint Presentation</vt:lpstr>
      <vt:lpstr>PowerPoint Presentation</vt:lpstr>
      <vt:lpstr>Cognitive Processes and Executive Functioning</vt:lpstr>
      <vt:lpstr>Top-Down Approaches</vt:lpstr>
      <vt:lpstr>How are Top-Down Strategies Implemented?</vt:lpstr>
      <vt:lpstr>Top-Down Examples</vt:lpstr>
      <vt:lpstr>Bottom-Up Processes</vt:lpstr>
      <vt:lpstr>Signs of Bottom-Up  Deficits</vt:lpstr>
      <vt:lpstr>Get out your Math journal and homework folder.</vt:lpstr>
      <vt:lpstr>PowerPoint Presentation</vt:lpstr>
      <vt:lpstr>PowerPoint Presentation</vt:lpstr>
      <vt:lpstr>PowerPoint Presentation</vt:lpstr>
      <vt:lpstr>PowerPoint Presentation</vt:lpstr>
      <vt:lpstr>Environmental Accommodations</vt:lpstr>
      <vt:lpstr>Environmental Accommodations to  Improve Organization</vt:lpstr>
      <vt:lpstr>Impulse Control     Emotional Control   Planning     Prioritizing      Task Initiation</vt:lpstr>
      <vt:lpstr>Objectives of SBI</vt:lpstr>
      <vt:lpstr>Assumptions of SBI</vt:lpstr>
      <vt:lpstr>SBI Strategies</vt:lpstr>
      <vt:lpstr>SBI Strategies</vt:lpstr>
      <vt:lpstr>Right to Left</vt:lpstr>
      <vt:lpstr>Accommodations</vt:lpstr>
      <vt:lpstr>PowerPoint Presentation</vt:lpstr>
      <vt:lpstr>PowerPoint Presentation</vt:lpstr>
      <vt:lpstr>Working Memory</vt:lpstr>
      <vt:lpstr>Working Memory</vt:lpstr>
      <vt:lpstr>Metacognition</vt:lpstr>
      <vt:lpstr>Strategies for Homework</vt:lpstr>
      <vt:lpstr>Online Tools and Support</vt:lpstr>
      <vt:lpstr>Online Tools and Support, cont.</vt:lpstr>
      <vt:lpstr>Sources</vt:lpstr>
    </vt:vector>
  </TitlesOfParts>
  <Company>Bussolati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Workstation 10</dc:creator>
  <cp:lastModifiedBy>CARLISLE, ANNA</cp:lastModifiedBy>
  <cp:revision>48</cp:revision>
  <dcterms:created xsi:type="dcterms:W3CDTF">2015-03-18T16:44:03Z</dcterms:created>
  <dcterms:modified xsi:type="dcterms:W3CDTF">2017-05-26T15:19:31Z</dcterms:modified>
</cp:coreProperties>
</file>