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72" r:id="rId10"/>
    <p:sldId id="265" r:id="rId11"/>
    <p:sldId id="266" r:id="rId12"/>
    <p:sldId id="267" r:id="rId13"/>
    <p:sldId id="273" r:id="rId14"/>
    <p:sldId id="270" r:id="rId15"/>
    <p:sldId id="268" r:id="rId16"/>
    <p:sldId id="269" r:id="rId17"/>
    <p:sldId id="271" r:id="rId18"/>
    <p:sldId id="274" r:id="rId19"/>
    <p:sldId id="275" r:id="rId20"/>
    <p:sldId id="28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EC76D-C26D-479F-BF8A-CFD5905316B6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744F4-4383-42EB-94C7-651048656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91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44F4-4383-42EB-94C7-6510486560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4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44F4-4383-42EB-94C7-6510486560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1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44F4-4383-42EB-94C7-6510486560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27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44F4-4383-42EB-94C7-6510486560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62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4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1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3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5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4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9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72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7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9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20360-1D7B-499D-9428-EA7A109BFCA7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C46CF-3DF2-4ABA-BD14-9D27FF55A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8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1.doc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Bookman Old Style" pitchFamily="18" charset="0"/>
              </a:rPr>
              <a:t>TRACK AND FIELD</a:t>
            </a:r>
            <a:br>
              <a:rPr lang="en-US" b="1" dirty="0" smtClean="0">
                <a:latin typeface="Bookman Old Style" pitchFamily="18" charset="0"/>
              </a:rPr>
            </a:br>
            <a:r>
              <a:rPr lang="en-US" b="1" dirty="0" smtClean="0">
                <a:latin typeface="Bookman Old Style" pitchFamily="18" charset="0"/>
              </a:rPr>
              <a:t>ELEMENTARY SCHOOL PHYSICAL EDUCATION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:\MBE pe class pictures\MBE pe class pictures 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895600"/>
            <a:ext cx="4290290" cy="321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MBE pe class pictures\MBE pe class pictures 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90" y="2895600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0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87362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Track and Field</a:t>
            </a:r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4038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Intro to Track and Field</a:t>
            </a:r>
          </a:p>
          <a:p>
            <a:pPr marL="0" indent="0">
              <a:buNone/>
            </a:pPr>
            <a:r>
              <a:rPr lang="en-US" sz="2000" dirty="0" smtClean="0"/>
              <a:t>Expectations</a:t>
            </a:r>
          </a:p>
          <a:p>
            <a:pPr marL="0" indent="0">
              <a:buNone/>
            </a:pPr>
            <a:r>
              <a:rPr lang="en-US" sz="2000" dirty="0" smtClean="0"/>
              <a:t>Safety Issues</a:t>
            </a:r>
          </a:p>
          <a:p>
            <a:pPr marL="0" indent="0">
              <a:buNone/>
            </a:pPr>
            <a:r>
              <a:rPr lang="en-US" sz="2000" dirty="0" smtClean="0"/>
              <a:t>Overview of unit</a:t>
            </a:r>
          </a:p>
          <a:p>
            <a:pPr marL="0" indent="0">
              <a:buNone/>
            </a:pPr>
            <a:r>
              <a:rPr lang="en-US" sz="2000" dirty="0" smtClean="0"/>
              <a:t>Skill and Events</a:t>
            </a:r>
          </a:p>
          <a:p>
            <a:pPr marL="0" indent="0">
              <a:buNone/>
            </a:pPr>
            <a:r>
              <a:rPr lang="en-US" sz="2000" dirty="0" smtClean="0"/>
              <a:t>Rotation of Skill </a:t>
            </a:r>
            <a:r>
              <a:rPr lang="en-US" sz="2000" dirty="0"/>
              <a:t>L</a:t>
            </a:r>
            <a:r>
              <a:rPr lang="en-US" sz="2000" dirty="0" smtClean="0"/>
              <a:t>earning </a:t>
            </a:r>
            <a:r>
              <a:rPr lang="en-US" sz="2000" smtClean="0"/>
              <a:t>and </a:t>
            </a:r>
            <a:r>
              <a:rPr lang="en-US" sz="2000" smtClean="0"/>
              <a:t>Practicing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Options for Sick and Injured</a:t>
            </a:r>
          </a:p>
          <a:p>
            <a:pPr marL="0" indent="0">
              <a:buNone/>
            </a:pPr>
            <a:r>
              <a:rPr lang="en-US" sz="2000" dirty="0" smtClean="0"/>
              <a:t>____________________________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100 Meter Trials to determine practice groups</a:t>
            </a:r>
          </a:p>
          <a:p>
            <a:pPr marL="0" indent="0">
              <a:buNone/>
            </a:pPr>
            <a:r>
              <a:rPr lang="en-US" sz="2000" dirty="0" smtClean="0"/>
              <a:t>(Motivates students to perform to “be with friends”)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114800" cy="52578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Dynamic Warm Ups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Form running</a:t>
            </a:r>
          </a:p>
          <a:p>
            <a:r>
              <a:rPr lang="en-US" sz="1600" dirty="0" smtClean="0"/>
              <a:t>   High knees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Bootie Kicks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High Knee Skips</a:t>
            </a:r>
          </a:p>
          <a:p>
            <a:r>
              <a:rPr lang="en-US" sz="1600" dirty="0" smtClean="0"/>
              <a:t>  Basketball Slides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Carioca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50% Sprints</a:t>
            </a:r>
          </a:p>
          <a:p>
            <a:r>
              <a:rPr lang="en-US" sz="1600" dirty="0" smtClean="0"/>
              <a:t>   100% Sprints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  <p:pic>
        <p:nvPicPr>
          <p:cNvPr id="3074" name="Picture 2" descr="F:\MBE pe class pictures\MBE pe class pictures 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3523053" cy="264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72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Divide for instruction</a:t>
            </a:r>
            <a:endParaRPr lang="en-US" sz="1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Warm-ups</a:t>
            </a:r>
          </a:p>
          <a:p>
            <a:pPr marL="0" indent="0">
              <a:buNone/>
            </a:pPr>
            <a:r>
              <a:rPr lang="en-US" sz="1800" dirty="0" smtClean="0"/>
              <a:t>Relay Hand-Offs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“Go  Stick”</a:t>
            </a:r>
          </a:p>
          <a:p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97398" y="685800"/>
            <a:ext cx="4038600" cy="5879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Warm-ups</a:t>
            </a:r>
          </a:p>
          <a:p>
            <a:pPr marL="0" indent="0">
              <a:buNone/>
            </a:pPr>
            <a:r>
              <a:rPr lang="en-US" sz="1800" dirty="0" smtClean="0"/>
              <a:t>Running Long Jumps</a:t>
            </a:r>
          </a:p>
          <a:p>
            <a:pPr marL="0" indent="0">
              <a:buNone/>
            </a:pPr>
            <a:r>
              <a:rPr lang="en-US" sz="1800" dirty="0" smtClean="0"/>
              <a:t>Shot Put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098" name="Picture 2" descr="F:\MBE pe class pictures\MBE pe class pictures 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18" y="1828799"/>
            <a:ext cx="2789382" cy="209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MBE pe class pictures\MBE pe class pictures 0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MBE pe class pictures\MBE pe class pictures 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54" y="1600200"/>
            <a:ext cx="2914691" cy="21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MBE pe class pictures\MBE pe class pictures 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45" y="4343400"/>
            <a:ext cx="314959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MBE pe class pictures\MBE pe class pictures 0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3082944" cy="231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09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Instruction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09600"/>
            <a:ext cx="40386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</a:t>
            </a:r>
          </a:p>
          <a:p>
            <a:pPr marL="0" indent="0">
              <a:buNone/>
            </a:pPr>
            <a:r>
              <a:rPr lang="en-US" sz="1800" dirty="0" smtClean="0"/>
              <a:t>Fast Standing Starts</a:t>
            </a:r>
          </a:p>
          <a:p>
            <a:pPr marL="0" indent="0">
              <a:buNone/>
            </a:pPr>
            <a:r>
              <a:rPr lang="en-US" sz="1800" dirty="0" smtClean="0"/>
              <a:t>Running techniques</a:t>
            </a:r>
          </a:p>
          <a:p>
            <a:pPr marL="0" indent="0">
              <a:buNone/>
            </a:pPr>
            <a:r>
              <a:rPr lang="en-US" sz="1800" dirty="0" smtClean="0"/>
              <a:t>Running through finish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0"/>
            <a:ext cx="40386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</a:t>
            </a:r>
          </a:p>
          <a:p>
            <a:pPr marL="0" indent="0">
              <a:buNone/>
            </a:pPr>
            <a:r>
              <a:rPr lang="en-US" sz="1800" dirty="0" smtClean="0"/>
              <a:t>High Jump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122" name="Picture 2" descr="F:\MBE pe class pictures\MBE pe class pictures 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3429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MBE pe class pictures\MBE pe class pictures 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27" y="1295400"/>
            <a:ext cx="3352800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MBE pe class pictures\MBE pe class pictures 0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90" y="3276600"/>
            <a:ext cx="3193474" cy="239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MBE pe class pictures\MBE pe class pictures 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38600"/>
            <a:ext cx="3168690" cy="237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0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Instruction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</a:t>
            </a:r>
          </a:p>
          <a:p>
            <a:pPr marL="0" indent="0">
              <a:buNone/>
            </a:pPr>
            <a:r>
              <a:rPr lang="en-US" sz="1800" dirty="0" smtClean="0"/>
              <a:t>Hurdles</a:t>
            </a:r>
          </a:p>
          <a:p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85800"/>
            <a:ext cx="4038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Dynamic Warm-Up</a:t>
            </a:r>
          </a:p>
          <a:p>
            <a:pPr marL="0" indent="0">
              <a:buNone/>
            </a:pPr>
            <a:r>
              <a:rPr lang="en-US" sz="1800" dirty="0" smtClean="0"/>
              <a:t>High Jump</a:t>
            </a:r>
          </a:p>
          <a:p>
            <a:pPr marL="0" indent="0">
              <a:buNone/>
            </a:pPr>
            <a:r>
              <a:rPr lang="en-US" sz="1800" dirty="0" smtClean="0"/>
              <a:t>Long Jump</a:t>
            </a:r>
          </a:p>
          <a:p>
            <a:pPr marL="0" indent="0">
              <a:buNone/>
            </a:pPr>
            <a:r>
              <a:rPr lang="en-US" sz="1800" dirty="0" smtClean="0"/>
              <a:t>Shot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146" name="Picture 2" descr="F:\MBE pe class pictures\MBE pe class pictures 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4" y="1349200"/>
            <a:ext cx="3219491" cy="241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MBE pe class pictures\MBE pe class pictures 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473" y="2877648"/>
            <a:ext cx="3173536" cy="238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MBE pe class pictures\MBE pe class pictures 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4" y="4648200"/>
            <a:ext cx="2813091" cy="210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MBE pe class pictures\MBE pe class pictures 0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26409"/>
            <a:ext cx="32004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:\MBE pe class pictures\MBE pe class pictures 0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67200"/>
            <a:ext cx="2930545" cy="219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Track and Field Station Rotation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Relays 					</a:t>
            </a:r>
          </a:p>
          <a:p>
            <a:pPr marL="0" indent="0">
              <a:buNone/>
            </a:pPr>
            <a:r>
              <a:rPr lang="en-US" sz="2400" dirty="0" smtClean="0"/>
              <a:t>50 Meter</a:t>
            </a:r>
          </a:p>
          <a:p>
            <a:pPr marL="0" indent="0">
              <a:buNone/>
            </a:pPr>
            <a:r>
              <a:rPr lang="en-US" sz="2400" dirty="0" smtClean="0"/>
              <a:t>100 Meter</a:t>
            </a:r>
          </a:p>
          <a:p>
            <a:pPr marL="0" indent="0">
              <a:buNone/>
            </a:pPr>
            <a:r>
              <a:rPr lang="en-US" sz="2400" dirty="0" smtClean="0"/>
              <a:t>400 Meters</a:t>
            </a:r>
          </a:p>
          <a:p>
            <a:pPr marL="0" indent="0">
              <a:buNone/>
            </a:pPr>
            <a:r>
              <a:rPr lang="en-US" sz="2400" dirty="0" smtClean="0"/>
              <a:t>Hurdles</a:t>
            </a:r>
          </a:p>
          <a:p>
            <a:pPr marL="0" indent="0">
              <a:buNone/>
            </a:pPr>
            <a:r>
              <a:rPr lang="en-US" sz="2400" dirty="0" smtClean="0"/>
              <a:t>Shot Put</a:t>
            </a:r>
          </a:p>
          <a:p>
            <a:pPr marL="0" indent="0">
              <a:buNone/>
            </a:pPr>
            <a:r>
              <a:rPr lang="en-US" sz="2400" dirty="0" smtClean="0"/>
              <a:t>Running Long Jump</a:t>
            </a:r>
          </a:p>
          <a:p>
            <a:pPr marL="0" indent="0">
              <a:buNone/>
            </a:pPr>
            <a:r>
              <a:rPr lang="en-US" sz="2400" dirty="0" smtClean="0"/>
              <a:t>High Jump</a:t>
            </a:r>
          </a:p>
          <a:p>
            <a:pPr marL="0" indent="0">
              <a:buNone/>
            </a:pPr>
            <a:r>
              <a:rPr lang="en-US" sz="2400" dirty="0" smtClean="0"/>
              <a:t>Tandem Pulls</a:t>
            </a:r>
          </a:p>
          <a:p>
            <a:pPr marL="0" indent="0">
              <a:buNone/>
            </a:pPr>
            <a:r>
              <a:rPr lang="en-US" sz="2400" dirty="0" smtClean="0"/>
              <a:t>Parachute Runs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7170" name="Picture 2" descr="F:\MBE pe class pictures\MBE pe class pictures 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182" y="4629871"/>
            <a:ext cx="2508291" cy="188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MBE pe class pictures\MBE pe class pictures 0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3149599" cy="236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MBE pe class pictures\MBE pe class pictures 0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791" y="2895600"/>
            <a:ext cx="3263900" cy="244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Track and Field Station Rotation Check List </a:t>
            </a:r>
            <a:endParaRPr lang="en-US" sz="1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34400" cy="403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9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Track and Field Sign-up Day</a:t>
            </a:r>
            <a:endParaRPr lang="en-US" sz="1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010400" cy="51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88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Day of Track Meet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Teachers are encouraged to attend and possibly assist with wayward students.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Students know which events they have chosen.</a:t>
            </a:r>
          </a:p>
          <a:p>
            <a:pPr marL="0" indent="0">
              <a:buNone/>
            </a:pPr>
            <a:r>
              <a:rPr lang="en-US" sz="1800" dirty="0" smtClean="0"/>
              <a:t>Matt watches and scores high jump, long jump, shot put</a:t>
            </a:r>
          </a:p>
          <a:p>
            <a:pPr marL="0" indent="0">
              <a:buNone/>
            </a:pPr>
            <a:r>
              <a:rPr lang="en-US" sz="1800" dirty="0" smtClean="0"/>
              <a:t>Cherry watches and scores hurdles, 4X100 Relays, 100 Meter or 50 Meter Runs.</a:t>
            </a:r>
          </a:p>
          <a:p>
            <a:pPr marL="0" indent="0">
              <a:buNone/>
            </a:pPr>
            <a:r>
              <a:rPr lang="en-US" sz="1800" dirty="0" smtClean="0"/>
              <a:t>Students assist in recording results on prepared forms.</a:t>
            </a:r>
          </a:p>
          <a:p>
            <a:pPr marL="0" indent="0">
              <a:buNone/>
            </a:pPr>
            <a:r>
              <a:rPr lang="en-US" sz="1800" dirty="0" smtClean="0"/>
              <a:t>Students not presently competing practice their events, watch the others compete or assist with recording and competition.</a:t>
            </a:r>
          </a:p>
          <a:p>
            <a:pPr marL="0" indent="0">
              <a:buNone/>
            </a:pPr>
            <a:r>
              <a:rPr lang="en-US" sz="1800" dirty="0" smtClean="0"/>
              <a:t>No more than 12 students are competing in each event (2 relay teams per homeroom).</a:t>
            </a:r>
          </a:p>
          <a:p>
            <a:pPr marL="0" indent="0">
              <a:buNone/>
            </a:pPr>
            <a:r>
              <a:rPr lang="en-US" sz="1800" dirty="0" smtClean="0"/>
              <a:t>After class, all result forms are collected and transferred to overall grade level score sheets.</a:t>
            </a:r>
          </a:p>
          <a:p>
            <a:pPr marL="0" indent="0">
              <a:buNone/>
            </a:pPr>
            <a:r>
              <a:rPr lang="en-US" sz="1800" dirty="0" smtClean="0"/>
              <a:t>Certificates are printed and presented at the next class.</a:t>
            </a:r>
          </a:p>
          <a:p>
            <a:pPr marL="0" indent="0">
              <a:buNone/>
            </a:pPr>
            <a:r>
              <a:rPr lang="en-US" sz="1800" dirty="0" smtClean="0"/>
              <a:t>Teachers have kept their class certificates for years.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3526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Score Sheets During Event</a:t>
            </a:r>
            <a:endParaRPr lang="en-US" sz="1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5800"/>
            <a:ext cx="731519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7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Final Score Sheets</a:t>
            </a:r>
            <a:endParaRPr lang="en-US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101726"/>
            <a:ext cx="8763000" cy="423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46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Awards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16563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843226"/>
              </p:ext>
            </p:extLst>
          </p:nvPr>
        </p:nvGraphicFramePr>
        <p:xfrm>
          <a:off x="457200" y="1038225"/>
          <a:ext cx="8237538" cy="581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Document" r:id="rId4" imgW="8236942" imgH="5820038" progId="Word.Document.12">
                  <p:embed/>
                </p:oleObj>
              </mc:Choice>
              <mc:Fallback>
                <p:oleObj name="Document" r:id="rId4" imgW="8236942" imgH="5820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038225"/>
                        <a:ext cx="8237538" cy="581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268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Group Testing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7410" name="Picture 2" descr="F:\MBE pe class pictures\MBE pe class pictures 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467600" cy="449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Study Guide</a:t>
            </a:r>
            <a:endParaRPr lang="en-US" sz="18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746759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7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On The Sidelines</a:t>
            </a:r>
            <a:endParaRPr lang="en-US" sz="18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Skill Analysis</a:t>
            </a:r>
            <a:endParaRPr lang="en-US" sz="1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229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5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Track and Field E-Day</a:t>
            </a:r>
            <a:endParaRPr lang="en-US" sz="1800" dirty="0"/>
          </a:p>
        </p:txBody>
      </p:sp>
      <p:pic>
        <p:nvPicPr>
          <p:cNvPr id="16396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76962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Autofit/>
          </a:bodyPr>
          <a:lstStyle/>
          <a:p>
            <a:r>
              <a:rPr lang="en-US" sz="1800" dirty="0" smtClean="0"/>
              <a:t>Cue Cards</a:t>
            </a:r>
            <a:endParaRPr lang="en-US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Standing Start</a:t>
            </a:r>
          </a:p>
          <a:p>
            <a:pPr marL="0" indent="0">
              <a:buNone/>
            </a:pPr>
            <a:r>
              <a:rPr lang="en-US" sz="2000" dirty="0" smtClean="0"/>
              <a:t> Feet Shoulder Width Apart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Favorite foot back</a:t>
            </a:r>
          </a:p>
          <a:p>
            <a:pPr marL="0" indent="0">
              <a:buNone/>
            </a:pPr>
            <a:r>
              <a:rPr lang="en-US" sz="2000" dirty="0" smtClean="0"/>
              <a:t>Toes pointed forward</a:t>
            </a:r>
          </a:p>
          <a:p>
            <a:pPr marL="0" indent="0">
              <a:buNone/>
            </a:pPr>
            <a:r>
              <a:rPr lang="en-US" sz="2000" dirty="0" smtClean="0"/>
              <a:t>Weight down </a:t>
            </a:r>
          </a:p>
          <a:p>
            <a:pPr marL="0" indent="0">
              <a:buNone/>
            </a:pPr>
            <a:r>
              <a:rPr lang="en-US" sz="2000" dirty="0" smtClean="0"/>
              <a:t>Body lean Forward Arms bend 90 degrees, same side foot forward</a:t>
            </a:r>
          </a:p>
          <a:p>
            <a:pPr marL="0" indent="0">
              <a:buNone/>
            </a:pPr>
            <a:r>
              <a:rPr lang="en-US" sz="2000" dirty="0" smtClean="0"/>
              <a:t>Head up</a:t>
            </a:r>
          </a:p>
          <a:p>
            <a:pPr marL="0" indent="0">
              <a:buNone/>
            </a:pPr>
            <a:r>
              <a:rPr lang="en-US" sz="2000" dirty="0" smtClean="0"/>
              <a:t>Eyes focused 30 feet ahead</a:t>
            </a:r>
          </a:p>
          <a:p>
            <a:pPr marL="0" indent="0">
              <a:buNone/>
            </a:pPr>
            <a:r>
              <a:rPr lang="en-US" sz="2000" dirty="0" smtClean="0"/>
              <a:t>Power low to high</a:t>
            </a:r>
          </a:p>
          <a:p>
            <a:pPr marL="0" indent="0">
              <a:buNone/>
            </a:pPr>
            <a:r>
              <a:rPr lang="en-US" sz="2000" dirty="0" smtClean="0"/>
              <a:t>Explode forward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685800"/>
            <a:ext cx="4038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Running</a:t>
            </a:r>
          </a:p>
          <a:p>
            <a:pPr marL="0" indent="0">
              <a:buNone/>
            </a:pPr>
            <a:r>
              <a:rPr lang="en-US" sz="2000" dirty="0" smtClean="0"/>
              <a:t>Eyes focused 30 feet ahead</a:t>
            </a:r>
          </a:p>
          <a:p>
            <a:pPr marL="0" indent="0">
              <a:buNone/>
            </a:pPr>
            <a:r>
              <a:rPr lang="en-US" sz="2000" dirty="0" smtClean="0"/>
              <a:t>Run on balls of feet </a:t>
            </a:r>
          </a:p>
          <a:p>
            <a:pPr marL="0" indent="0">
              <a:buNone/>
            </a:pPr>
            <a:r>
              <a:rPr lang="en-US" sz="2000" dirty="0" smtClean="0"/>
              <a:t>Pose, Fall, Pull</a:t>
            </a:r>
          </a:p>
          <a:p>
            <a:pPr marL="0" indent="0">
              <a:buNone/>
            </a:pPr>
            <a:r>
              <a:rPr lang="en-US" sz="2000" dirty="0" smtClean="0"/>
              <a:t>Body is lined up over plant foot</a:t>
            </a:r>
          </a:p>
          <a:p>
            <a:pPr marL="0" indent="0">
              <a:buNone/>
            </a:pPr>
            <a:r>
              <a:rPr lang="en-US" sz="2000" dirty="0" smtClean="0"/>
              <a:t>Forward lean from ball of foot</a:t>
            </a:r>
          </a:p>
          <a:p>
            <a:pPr marL="0" indent="0">
              <a:buNone/>
            </a:pPr>
            <a:r>
              <a:rPr lang="en-US" sz="2000" dirty="0" smtClean="0"/>
              <a:t>Pull trail foot up and forward</a:t>
            </a:r>
          </a:p>
          <a:p>
            <a:pPr marL="0" indent="0">
              <a:buNone/>
            </a:pPr>
            <a:r>
              <a:rPr lang="en-US" sz="2000" dirty="0" smtClean="0"/>
              <a:t>Hands relaxed</a:t>
            </a:r>
          </a:p>
          <a:p>
            <a:pPr marL="0" indent="0">
              <a:buNone/>
            </a:pPr>
            <a:r>
              <a:rPr lang="en-US" sz="2000" dirty="0" smtClean="0"/>
              <a:t>Cheek to cheek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69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RELAY HAND-OFF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Approach Receiver with baton in right hand</a:t>
            </a:r>
          </a:p>
          <a:p>
            <a:pPr marL="0" indent="0">
              <a:buNone/>
            </a:pPr>
            <a:r>
              <a:rPr lang="en-US" sz="2800" dirty="0" smtClean="0"/>
              <a:t>Say “GO” about 15 feet back</a:t>
            </a:r>
          </a:p>
          <a:p>
            <a:pPr marL="0" indent="0">
              <a:buNone/>
            </a:pPr>
            <a:r>
              <a:rPr lang="en-US" sz="2800" dirty="0" smtClean="0"/>
              <a:t>Receiver begins running</a:t>
            </a:r>
          </a:p>
          <a:p>
            <a:pPr marL="0" indent="0">
              <a:buNone/>
            </a:pPr>
            <a:r>
              <a:rPr lang="en-US" sz="2800" dirty="0" smtClean="0"/>
              <a:t>Run to catch up with receiver</a:t>
            </a:r>
          </a:p>
          <a:p>
            <a:pPr marL="0" indent="0">
              <a:buNone/>
            </a:pPr>
            <a:r>
              <a:rPr lang="en-US" sz="2800" dirty="0" smtClean="0"/>
              <a:t>Say “STICK” when close enough to reach receiver's palm</a:t>
            </a:r>
          </a:p>
          <a:p>
            <a:pPr marL="0" indent="0">
              <a:buNone/>
            </a:pPr>
            <a:r>
              <a:rPr lang="en-US" sz="2800" dirty="0" smtClean="0"/>
              <a:t>Receiver sticks hand back, palm up</a:t>
            </a:r>
          </a:p>
          <a:p>
            <a:pPr marL="0" indent="0">
              <a:buNone/>
            </a:pPr>
            <a:r>
              <a:rPr lang="en-US" sz="2800" dirty="0" smtClean="0"/>
              <a:t>Receiver grasps baton when felt and sprints ahead</a:t>
            </a:r>
          </a:p>
          <a:p>
            <a:pPr marL="0" indent="0">
              <a:buNone/>
            </a:pPr>
            <a:r>
              <a:rPr lang="en-US" sz="2800" dirty="0" smtClean="0"/>
              <a:t>DO NOT LOOK BACK-FOCUS DOWN THE TRACK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6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RELAY HAND 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990600"/>
            <a:ext cx="8458201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Right way				Wrong way</a:t>
            </a:r>
            <a:endParaRPr lang="en-US" sz="2800" dirty="0"/>
          </a:p>
        </p:txBody>
      </p:sp>
      <p:pic>
        <p:nvPicPr>
          <p:cNvPr id="19458" name="Picture 2" descr="F:\MBE pe class pictures\MBE pe class pictures 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1764"/>
            <a:ext cx="4165599" cy="31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F:\MBE pe class pictures\MBE pe class pictures 0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41764"/>
            <a:ext cx="4165599" cy="31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80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SHOT PUT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Hold shot in palm with thumb, pointer and middle fingers</a:t>
            </a:r>
          </a:p>
          <a:p>
            <a:pPr marL="0" indent="0">
              <a:buNone/>
            </a:pPr>
            <a:r>
              <a:rPr lang="en-US" sz="2800" dirty="0" smtClean="0"/>
              <a:t>Tuck ball under chin beneath ear</a:t>
            </a:r>
          </a:p>
          <a:p>
            <a:pPr marL="0" indent="0">
              <a:buNone/>
            </a:pPr>
            <a:r>
              <a:rPr lang="en-US" sz="2800" dirty="0" smtClean="0"/>
              <a:t>Opposite arm bent at elbow and held at shoulder level</a:t>
            </a:r>
          </a:p>
          <a:p>
            <a:pPr marL="0" indent="0">
              <a:buNone/>
            </a:pPr>
            <a:r>
              <a:rPr lang="en-US" sz="2800" dirty="0" smtClean="0"/>
              <a:t>Stand back in the circle sideways to direction of put</a:t>
            </a:r>
          </a:p>
          <a:p>
            <a:pPr marL="0" indent="0">
              <a:buNone/>
            </a:pPr>
            <a:r>
              <a:rPr lang="en-US" sz="2800" dirty="0" smtClean="0"/>
              <a:t>Squat down for explosive force</a:t>
            </a:r>
          </a:p>
          <a:p>
            <a:pPr marL="0" indent="0">
              <a:buNone/>
            </a:pPr>
            <a:r>
              <a:rPr lang="en-US" sz="2800" dirty="0" smtClean="0"/>
              <a:t>Weight is on back foot</a:t>
            </a:r>
          </a:p>
          <a:p>
            <a:pPr marL="0" indent="0">
              <a:buNone/>
            </a:pPr>
            <a:r>
              <a:rPr lang="en-US" sz="2800" dirty="0" smtClean="0"/>
              <a:t>Explode into crow-hop(step, slide, step)</a:t>
            </a:r>
          </a:p>
          <a:p>
            <a:pPr marL="0" indent="0">
              <a:buNone/>
            </a:pPr>
            <a:r>
              <a:rPr lang="en-US" sz="2800" dirty="0" smtClean="0"/>
              <a:t>Explosive force begins with hips</a:t>
            </a:r>
          </a:p>
          <a:p>
            <a:pPr marL="0" indent="0">
              <a:buNone/>
            </a:pPr>
            <a:r>
              <a:rPr lang="en-US" sz="2800" dirty="0" smtClean="0"/>
              <a:t>When weight has shifted forward, push ball above head (up and out at 45 degree angle)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46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SHOT 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F:\MBE pe class pictures\MBE pe class pictures 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470690" cy="485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87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RUNNING LONG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Begin </a:t>
            </a:r>
            <a:r>
              <a:rPr lang="en-US" dirty="0"/>
              <a:t>10-16 strides from takeoff</a:t>
            </a:r>
          </a:p>
          <a:p>
            <a:pPr marL="0" indent="0">
              <a:buNone/>
            </a:pPr>
            <a:r>
              <a:rPr lang="en-US" dirty="0"/>
              <a:t>Sprint</a:t>
            </a:r>
          </a:p>
          <a:p>
            <a:pPr marL="0" indent="0">
              <a:buNone/>
            </a:pPr>
            <a:r>
              <a:rPr lang="en-US" dirty="0"/>
              <a:t>Stride long-short just before take-off</a:t>
            </a:r>
          </a:p>
          <a:p>
            <a:pPr marL="0" indent="0">
              <a:buNone/>
            </a:pPr>
            <a:r>
              <a:rPr lang="en-US" dirty="0"/>
              <a:t>Drive body up and forward </a:t>
            </a:r>
          </a:p>
          <a:p>
            <a:pPr marL="0" indent="0">
              <a:buNone/>
            </a:pPr>
            <a:r>
              <a:rPr lang="en-US" dirty="0"/>
              <a:t>Point chest to the sky</a:t>
            </a:r>
          </a:p>
          <a:p>
            <a:pPr marL="0" indent="0">
              <a:buNone/>
            </a:pPr>
            <a:r>
              <a:rPr lang="en-US" dirty="0"/>
              <a:t>Drive arms up, then forward</a:t>
            </a:r>
          </a:p>
          <a:p>
            <a:pPr marL="0" indent="0">
              <a:buNone/>
            </a:pPr>
            <a:r>
              <a:rPr lang="en-US" dirty="0"/>
              <a:t>Land on both feet</a:t>
            </a:r>
          </a:p>
          <a:p>
            <a:pPr marL="0" indent="0">
              <a:buNone/>
            </a:pPr>
            <a:r>
              <a:rPr lang="en-US" dirty="0"/>
              <a:t>	 legs in front</a:t>
            </a:r>
          </a:p>
          <a:p>
            <a:pPr marL="0" indent="0">
              <a:buNone/>
            </a:pPr>
            <a:r>
              <a:rPr lang="en-US" dirty="0"/>
              <a:t>	land on heels</a:t>
            </a:r>
          </a:p>
          <a:p>
            <a:pPr marL="0" indent="0">
              <a:buNone/>
            </a:pPr>
            <a:r>
              <a:rPr lang="en-US" dirty="0"/>
              <a:t>	reach forward </a:t>
            </a:r>
          </a:p>
          <a:p>
            <a:pPr marL="0" indent="0">
              <a:buNone/>
            </a:pPr>
            <a:r>
              <a:rPr lang="en-US" dirty="0"/>
              <a:t>	weight moves forward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7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RUNNING LONG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F:\MBE pe class pictures\MBE pe class pictures 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66868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Start </a:t>
            </a:r>
            <a:r>
              <a:rPr lang="en-US" dirty="0"/>
              <a:t>from 8-12 strides away</a:t>
            </a:r>
          </a:p>
          <a:p>
            <a:pPr marL="0" indent="0">
              <a:buNone/>
            </a:pPr>
            <a:r>
              <a:rPr lang="en-US" dirty="0"/>
              <a:t>Use J-Curve to approach mat</a:t>
            </a:r>
          </a:p>
          <a:p>
            <a:pPr marL="0" indent="0">
              <a:buNone/>
            </a:pPr>
            <a:r>
              <a:rPr lang="en-US" dirty="0"/>
              <a:t>Accelerate at J-Curve</a:t>
            </a:r>
          </a:p>
          <a:p>
            <a:pPr marL="0" indent="0">
              <a:buNone/>
            </a:pPr>
            <a:r>
              <a:rPr lang="en-US" dirty="0"/>
              <a:t>Plant outside foot/inside foot (heel) parallel and 3-4 feet away from mat</a:t>
            </a:r>
          </a:p>
          <a:p>
            <a:pPr marL="0" indent="0">
              <a:buNone/>
            </a:pPr>
            <a:r>
              <a:rPr lang="en-US" dirty="0"/>
              <a:t>Rotate force to toe of outside foot</a:t>
            </a:r>
          </a:p>
          <a:p>
            <a:pPr marL="0" indent="0">
              <a:buNone/>
            </a:pPr>
            <a:r>
              <a:rPr lang="en-US" dirty="0"/>
              <a:t>Thrust inside knee up and across body at take-off</a:t>
            </a:r>
          </a:p>
          <a:p>
            <a:pPr marL="0" indent="0">
              <a:buNone/>
            </a:pPr>
            <a:r>
              <a:rPr lang="en-US" dirty="0"/>
              <a:t>Thrust both arms upward once your back is to the bar</a:t>
            </a:r>
          </a:p>
          <a:p>
            <a:pPr marL="0" indent="0">
              <a:buNone/>
            </a:pPr>
            <a:r>
              <a:rPr lang="en-US" dirty="0"/>
              <a:t>After hips clear, drop hips and lift arms and legs to clear bar</a:t>
            </a:r>
          </a:p>
          <a:p>
            <a:pPr marL="0" indent="0">
              <a:buNone/>
            </a:pPr>
            <a:r>
              <a:rPr lang="en-US" dirty="0"/>
              <a:t>Land on shoulders and 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7410" name="Picture 2" descr="F:\MBE pe class pictures\MBE pe class pictures 0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620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99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HURDLES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Sprint </a:t>
            </a:r>
            <a:r>
              <a:rPr lang="en-US" dirty="0"/>
              <a:t>start</a:t>
            </a:r>
          </a:p>
          <a:p>
            <a:pPr marL="0" indent="0">
              <a:buNone/>
            </a:pPr>
            <a:r>
              <a:rPr lang="en-US" dirty="0"/>
              <a:t>Lead leg in front</a:t>
            </a:r>
          </a:p>
          <a:p>
            <a:pPr marL="0" indent="0">
              <a:buNone/>
            </a:pPr>
            <a:r>
              <a:rPr lang="en-US" dirty="0"/>
              <a:t>8 strides to 1</a:t>
            </a:r>
            <a:r>
              <a:rPr lang="en-US" baseline="30000" dirty="0"/>
              <a:t>st</a:t>
            </a:r>
            <a:r>
              <a:rPr lang="en-US" dirty="0"/>
              <a:t> hurdle</a:t>
            </a:r>
          </a:p>
          <a:p>
            <a:pPr marL="0" indent="0">
              <a:buNone/>
            </a:pPr>
            <a:r>
              <a:rPr lang="en-US" dirty="0"/>
              <a:t>Lead leg lifted from hip, toe up</a:t>
            </a:r>
          </a:p>
          <a:p>
            <a:pPr marL="0" indent="0">
              <a:buNone/>
            </a:pPr>
            <a:r>
              <a:rPr lang="en-US" dirty="0"/>
              <a:t>Trail leg driven up and around, toes pointed out</a:t>
            </a:r>
          </a:p>
          <a:p>
            <a:pPr marL="0" indent="0">
              <a:buNone/>
            </a:pPr>
            <a:r>
              <a:rPr lang="en-US" dirty="0"/>
              <a:t>Drive lead arm forward at shoulder level</a:t>
            </a:r>
          </a:p>
          <a:p>
            <a:pPr marL="0" indent="0">
              <a:buNone/>
            </a:pPr>
            <a:r>
              <a:rPr lang="en-US" dirty="0"/>
              <a:t>Lean forward after clearing hurdle</a:t>
            </a:r>
          </a:p>
          <a:p>
            <a:pPr marL="0" indent="0">
              <a:buNone/>
            </a:pPr>
            <a:r>
              <a:rPr lang="en-US" dirty="0"/>
              <a:t>Use 5-7 strides between hurdles</a:t>
            </a:r>
          </a:p>
          <a:p>
            <a:pPr marL="0" indent="0">
              <a:buNone/>
            </a:pPr>
            <a:r>
              <a:rPr lang="en-US" dirty="0"/>
              <a:t>Best to use same leg as lead leg</a:t>
            </a:r>
          </a:p>
          <a:p>
            <a:pPr marL="0" indent="0">
              <a:buNone/>
            </a:pPr>
            <a:r>
              <a:rPr lang="en-US" dirty="0"/>
              <a:t>Sprint through finish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HURDLES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8434" name="Picture 2" descr="F:\MBE pe class pictures\MBE pe class pictures 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308891" cy="54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05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Elementary Track and Field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Cherry Thomas</a:t>
            </a:r>
          </a:p>
          <a:p>
            <a:pPr marL="0" indent="0">
              <a:buNone/>
            </a:pPr>
            <a:r>
              <a:rPr lang="en-US" sz="2400" dirty="0" smtClean="0"/>
              <a:t>Matt Cain</a:t>
            </a:r>
          </a:p>
          <a:p>
            <a:pPr marL="0" indent="0">
              <a:buNone/>
            </a:pPr>
            <a:r>
              <a:rPr lang="en-US" sz="2400" dirty="0" smtClean="0"/>
              <a:t>Mountain Brook Elementary School</a:t>
            </a:r>
          </a:p>
          <a:p>
            <a:pPr marL="0" indent="0">
              <a:buNone/>
            </a:pPr>
            <a:r>
              <a:rPr lang="en-US" sz="2400" dirty="0" smtClean="0"/>
              <a:t>ASAHPERD FALL CONFERENCE 2011</a:t>
            </a:r>
            <a:endParaRPr lang="en-US" sz="2400" dirty="0"/>
          </a:p>
        </p:txBody>
      </p:sp>
      <p:pic>
        <p:nvPicPr>
          <p:cNvPr id="15362" name="Picture 2" descr="F:\MBE pe class pictures\MBE pe class pictures 0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F:\MBE pe class pictures\MBE pe class pictures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38600"/>
            <a:ext cx="3219491" cy="241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F:\MBE pe class pictures\MBE pe class pictures 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55" y="1371600"/>
            <a:ext cx="3079790" cy="23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242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721</Words>
  <Application>Microsoft Office PowerPoint</Application>
  <PresentationFormat>On-screen Show (4:3)</PresentationFormat>
  <Paragraphs>169</Paragraphs>
  <Slides>29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Document</vt:lpstr>
      <vt:lpstr>TRACK AND FIELD ELEMENTARY SCHOOL PHYSICAL EDUCATION</vt:lpstr>
      <vt:lpstr>Track and Field</vt:lpstr>
      <vt:lpstr>Divide for instruction</vt:lpstr>
      <vt:lpstr>Instruction</vt:lpstr>
      <vt:lpstr>Instruction</vt:lpstr>
      <vt:lpstr>Track and Field Station Rotation</vt:lpstr>
      <vt:lpstr>Track and Field Station Rotation Check List </vt:lpstr>
      <vt:lpstr>Track and Field Sign-up Day</vt:lpstr>
      <vt:lpstr>Day of Track Meet</vt:lpstr>
      <vt:lpstr>Score Sheets During Event</vt:lpstr>
      <vt:lpstr>Final Score Sheets</vt:lpstr>
      <vt:lpstr>Awards</vt:lpstr>
      <vt:lpstr>Group Testing</vt:lpstr>
      <vt:lpstr>Study Guide</vt:lpstr>
      <vt:lpstr>On The Sidelines</vt:lpstr>
      <vt:lpstr>Skill Analysis</vt:lpstr>
      <vt:lpstr>Track and Field E-Day</vt:lpstr>
      <vt:lpstr>Cue Cards</vt:lpstr>
      <vt:lpstr>RELAY HAND-OFF</vt:lpstr>
      <vt:lpstr>RELAY HAND OFF</vt:lpstr>
      <vt:lpstr>SHOT PUT</vt:lpstr>
      <vt:lpstr>SHOT PUT</vt:lpstr>
      <vt:lpstr>RUNNING LONG JUMP</vt:lpstr>
      <vt:lpstr>RUNNING LONG JUMP</vt:lpstr>
      <vt:lpstr>HIGH JUMP</vt:lpstr>
      <vt:lpstr>HIGH JUMP</vt:lpstr>
      <vt:lpstr>HURDLES</vt:lpstr>
      <vt:lpstr>HURDLES</vt:lpstr>
      <vt:lpstr>Elementary Track and Field</vt:lpstr>
    </vt:vector>
  </TitlesOfParts>
  <Company>Mountain Brook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 AND FIELD ELEMENTARY SCHOOL PHYSICAL EDUCATION</dc:title>
  <dc:creator>User</dc:creator>
  <cp:lastModifiedBy>Administrator</cp:lastModifiedBy>
  <cp:revision>30</cp:revision>
  <dcterms:created xsi:type="dcterms:W3CDTF">2011-11-08T22:31:49Z</dcterms:created>
  <dcterms:modified xsi:type="dcterms:W3CDTF">2014-10-20T11:48:10Z</dcterms:modified>
</cp:coreProperties>
</file>