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25"/>
  </p:handout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84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 of World Flower Exports by Country</c:v>
                </c:pt>
              </c:strCache>
            </c:strRef>
          </c:tx>
          <c:dLbls>
            <c:showVal val="1"/>
            <c:showLeaderLines val="1"/>
          </c:dLbls>
          <c:cat>
            <c:strRef>
              <c:f>Sheet1!$A$2:$A$8</c:f>
              <c:strCache>
                <c:ptCount val="7"/>
                <c:pt idx="0">
                  <c:v>Holland</c:v>
                </c:pt>
                <c:pt idx="1">
                  <c:v>Columbia</c:v>
                </c:pt>
                <c:pt idx="2">
                  <c:v>Italy</c:v>
                </c:pt>
                <c:pt idx="3">
                  <c:v>Israel</c:v>
                </c:pt>
                <c:pt idx="4">
                  <c:v>Spain</c:v>
                </c:pt>
                <c:pt idx="5">
                  <c:v>Kenya</c:v>
                </c:pt>
                <c:pt idx="6">
                  <c:v>Other 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0.59</c:v>
                </c:pt>
                <c:pt idx="1">
                  <c:v>0.1</c:v>
                </c:pt>
                <c:pt idx="2">
                  <c:v>0.06</c:v>
                </c:pt>
                <c:pt idx="3">
                  <c:v>0.04</c:v>
                </c:pt>
                <c:pt idx="4">
                  <c:v>0.02</c:v>
                </c:pt>
                <c:pt idx="5">
                  <c:v>0.01</c:v>
                </c:pt>
                <c:pt idx="6">
                  <c:v>0.18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F41A48-9016-44D7-BB3B-A48CC09A5388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1FEC3-48B9-4C65-9DB4-10B5905693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1E8FB-4348-4B6A-945D-1DF5C9A9BD1B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4F6BD67-E311-470B-90EA-0D6AE32308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51E8FB-4348-4B6A-945D-1DF5C9A9BD1B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F6BD67-E311-470B-90EA-0D6AE32308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1E8FB-4348-4B6A-945D-1DF5C9A9BD1B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24F6BD67-E311-470B-90EA-0D6AE32308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51E8FB-4348-4B6A-945D-1DF5C9A9BD1B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F6BD67-E311-470B-90EA-0D6AE32308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51E8FB-4348-4B6A-945D-1DF5C9A9BD1B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F6BD67-E311-470B-90EA-0D6AE32308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51E8FB-4348-4B6A-945D-1DF5C9A9BD1B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F6BD67-E311-470B-90EA-0D6AE32308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1E8FB-4348-4B6A-945D-1DF5C9A9BD1B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F6BD67-E311-470B-90EA-0D6AE32308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51E8FB-4348-4B6A-945D-1DF5C9A9BD1B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F6BD67-E311-470B-90EA-0D6AE32308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51E8FB-4348-4B6A-945D-1DF5C9A9BD1B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F6BD67-E311-470B-90EA-0D6AE32308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51E8FB-4348-4B6A-945D-1DF5C9A9BD1B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F6BD67-E311-470B-90EA-0D6AE32308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7251E8FB-4348-4B6A-945D-1DF5C9A9BD1B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4F6BD67-E311-470B-90EA-0D6AE32308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251E8FB-4348-4B6A-945D-1DF5C9A9BD1B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4F6BD67-E311-470B-90EA-0D6AE32308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.jpeg"/><Relationship Id="rId2" Type="http://schemas.openxmlformats.org/officeDocument/2006/relationships/hyperlink" Target="http://www.google.com/imgres?imgurl=http://www.how-to-draw-cartoons-online.com/image-files/cartoon_sun.gif&amp;imgrefurl=http://www.how-to-draw-cartoons-online.com/cartoon-sun.html&amp;h=226&amp;w=250&amp;sz=14&amp;tbnid=4r8l-TRwWf2ryM:&amp;tbnh=90&amp;tbnw=100&amp;prev=/search?q=cartoon+sun&amp;tbm=isch&amp;tbo=u&amp;zoom=1&amp;q=cartoon+sun&amp;usg=__c_R-LcVXrnSnRFIAV8jf3NfAcQg=&amp;sa=X&amp;ei=ruMyULuNEIS0qQHqjYHIDw&amp;ved=0CBsQ9QEwA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imgres?imgurl=http://www.dreamstime.com/cartoon-moving-truck-thumb12978217.jpg&amp;imgrefurl=http://www.dreamstime.com/royalty-free-stock-photography-cartoon-moving-truck-image12978217&amp;usg=__YS_ObC8CcCS7gAC8PGM-rtFgj1M=&amp;h=298&amp;w=400&amp;sz=28&amp;hl=en&amp;start=1&amp;zoom=1&amp;tbnid=s21MUDUk1iAdOM:&amp;tbnh=92&amp;tbnw=124&amp;ei=--MyUKLkJIigrAH7w4DwBg&amp;prev=/search?q=cartoon+moving+truck&amp;um=1&amp;hl=en&amp;rlz=1T4ADFA_enUS348US348&amp;tbm=isch&amp;um=1&amp;itbs=1" TargetMode="External"/><Relationship Id="rId5" Type="http://schemas.openxmlformats.org/officeDocument/2006/relationships/image" Target="../media/image5.jpeg"/><Relationship Id="rId4" Type="http://schemas.openxmlformats.org/officeDocument/2006/relationships/hyperlink" Target="http://www.google.com/imgres?imgurl=http://www.onefrugalmomma.com/wp-content/uploads/2011/09/dollar-sign.jpg&amp;imgrefurl=http://www.onefrugalmomma.com/2011/09/adventures-consigning-dollar-signs-day-1/&amp;h=505&amp;w=352&amp;sz=79&amp;tbnid=a6G1OPUhwRjroM:&amp;tbnh=88&amp;tbnw=61&amp;prev=/search?q=money+signs&amp;tbm=isch&amp;tbo=u&amp;zoom=1&amp;q=money+signs&amp;usg=__EfkD4LRSUgHvbSZGf5BUGO2S1DI=&amp;sa=X&amp;ei=f-MyUNijBI7rqAHczIGgAw&amp;ved=0CCoQ9QEwBA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imgres?imgurl=http://images.yourdictionary.com/images/main/A4philod.jpg&amp;imgrefurl=http://images.yourdictionary.com/philodendron&amp;usg=__XglaxlNYW2Yisc8283xaJsSN0pQ=&amp;h=366&amp;w=375&amp;sz=21&amp;hl=en&amp;start=1&amp;zoom=1&amp;tbnid=luqRl6gUDBOieM:&amp;tbnh=119&amp;tbnw=122&amp;ei=quQyUP34L4jaqgGG84HIBQ&amp;prev=/search?q=philodendron&amp;um=1&amp;hl=en&amp;rlz=1T4ADFA_enUS348US348&amp;tbm=isch&amp;um=1&amp;itbs=1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304800"/>
            <a:ext cx="6705600" cy="810768"/>
          </a:xfrm>
        </p:spPr>
        <p:txBody>
          <a:bodyPr/>
          <a:lstStyle/>
          <a:p>
            <a:pPr algn="l"/>
            <a:r>
              <a:rPr lang="en-US" sz="3800" dirty="0" smtClean="0"/>
              <a:t>Careers in Floral Design</a:t>
            </a:r>
            <a:endParaRPr lang="en-US" sz="3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0" y="990600"/>
            <a:ext cx="5114778" cy="110124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Unit 1</a:t>
            </a:r>
            <a:endParaRPr lang="en-US" sz="3600" dirty="0"/>
          </a:p>
        </p:txBody>
      </p:sp>
      <p:pic>
        <p:nvPicPr>
          <p:cNvPr id="20482" name="Picture 2" descr="http://www.picgifs.com/clip-art/flowers-and-plants/florists/clip-art-florists-3602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1676400"/>
            <a:ext cx="3966949" cy="487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floral design?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Floral design</a:t>
            </a:r>
          </a:p>
          <a:p>
            <a:pPr lvl="1"/>
            <a:r>
              <a:rPr lang="en-US" sz="2800" dirty="0" smtClean="0"/>
              <a:t>is the art of using plant materials and flowers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800" dirty="0" smtClean="0"/>
              <a:t>to create a pleasing and balanced composition.</a:t>
            </a:r>
            <a:endParaRPr lang="en-US" sz="2800" dirty="0"/>
          </a:p>
        </p:txBody>
      </p:sp>
      <p:pic>
        <p:nvPicPr>
          <p:cNvPr id="19458" name="Picture 2" descr="http://0.tqn.com/d/webclipart/1/0/f/-/1/sflow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52906"/>
            <a:ext cx="3276600" cy="34050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Floriculture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800" dirty="0" smtClean="0"/>
              <a:t>“culture of flowers”</a:t>
            </a:r>
          </a:p>
          <a:p>
            <a:pPr lvl="1"/>
            <a:r>
              <a:rPr lang="en-US" sz="2800" dirty="0" smtClean="0"/>
              <a:t>The art and science of growing flowers</a:t>
            </a:r>
          </a:p>
          <a:p>
            <a:pPr lvl="1"/>
            <a:r>
              <a:rPr lang="en-US" sz="2800" dirty="0" smtClean="0"/>
              <a:t>An international, multibillion dollar industry based on flowering and foliage plants.</a:t>
            </a:r>
          </a:p>
        </p:txBody>
      </p:sp>
      <p:pic>
        <p:nvPicPr>
          <p:cNvPr id="19458" name="Picture 2" descr="http://0.tqn.com/d/webclipart/1/0/f/-/1/sflow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52906"/>
            <a:ext cx="3276600" cy="34050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Floriculture business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800" dirty="0" smtClean="0"/>
              <a:t>Production of floral crops</a:t>
            </a:r>
          </a:p>
          <a:p>
            <a:pPr lvl="1"/>
            <a:r>
              <a:rPr lang="en-US" sz="2800" dirty="0" smtClean="0"/>
              <a:t>Distribution of crops from grower to consumer</a:t>
            </a:r>
          </a:p>
          <a:p>
            <a:pPr lvl="1"/>
            <a:r>
              <a:rPr lang="en-US" sz="2800" dirty="0" smtClean="0"/>
              <a:t>Processing of crops before sale</a:t>
            </a:r>
          </a:p>
        </p:txBody>
      </p:sp>
      <p:pic>
        <p:nvPicPr>
          <p:cNvPr id="19458" name="Picture 2" descr="http://0.tqn.com/d/webclipart/1/0/f/-/1/sflow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52906"/>
            <a:ext cx="3276600" cy="34050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Common Floral businesses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ctr"/>
            <a:r>
              <a:rPr lang="en-US" sz="2800" dirty="0" smtClean="0"/>
              <a:t>Floral Shops</a:t>
            </a:r>
          </a:p>
          <a:p>
            <a:pPr lvl="1" algn="ctr"/>
            <a:endParaRPr lang="en-US" sz="2800" dirty="0" smtClean="0"/>
          </a:p>
          <a:p>
            <a:pPr lvl="1" algn="ctr"/>
            <a:r>
              <a:rPr lang="en-US" sz="2800" dirty="0" smtClean="0"/>
              <a:t>Floral Supply Companies</a:t>
            </a:r>
          </a:p>
          <a:p>
            <a:pPr lvl="1" algn="ctr"/>
            <a:endParaRPr lang="en-US" sz="2800" dirty="0" smtClean="0"/>
          </a:p>
          <a:p>
            <a:pPr lvl="1" algn="ctr"/>
            <a:r>
              <a:rPr lang="en-US" sz="2800" dirty="0" smtClean="0"/>
              <a:t>Production Greenhouses</a:t>
            </a:r>
          </a:p>
        </p:txBody>
      </p:sp>
      <p:pic>
        <p:nvPicPr>
          <p:cNvPr id="19458" name="Picture 2" descr="http://0.tqn.com/d/webclipart/1/0/f/-/1/sflow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52906"/>
            <a:ext cx="3276600" cy="34050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Ornamental horticulture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800" dirty="0" smtClean="0"/>
              <a:t>The practice of growing and using plants for decorative purposes</a:t>
            </a:r>
          </a:p>
          <a:p>
            <a:pPr lvl="1"/>
            <a:r>
              <a:rPr lang="en-US" sz="2800" dirty="0" smtClean="0"/>
              <a:t>Floriculture is a major part of this industry</a:t>
            </a:r>
          </a:p>
          <a:p>
            <a:pPr lvl="1"/>
            <a:r>
              <a:rPr lang="en-US" sz="2800" dirty="0" smtClean="0"/>
              <a:t>Nursery/landscape is another major part</a:t>
            </a:r>
          </a:p>
        </p:txBody>
      </p:sp>
      <p:pic>
        <p:nvPicPr>
          <p:cNvPr id="19458" name="Picture 2" descr="http://0.tqn.com/d/webclipart/1/0/f/-/1/sflow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52906"/>
            <a:ext cx="3276600" cy="34050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Floral production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800" dirty="0" smtClean="0"/>
              <a:t>Involves the growing of flowering or foliage crops to sale size or maturity</a:t>
            </a:r>
          </a:p>
        </p:txBody>
      </p:sp>
      <p:pic>
        <p:nvPicPr>
          <p:cNvPr id="19458" name="Picture 2" descr="http://0.tqn.com/d/webclipart/1/0/f/-/1/sflow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52906"/>
            <a:ext cx="3276600" cy="34050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Factors influencing production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800" dirty="0" smtClean="0"/>
              <a:t>Profit</a:t>
            </a:r>
          </a:p>
          <a:p>
            <a:pPr lvl="1"/>
            <a:endParaRPr lang="en-US" sz="2800" dirty="0" smtClean="0"/>
          </a:p>
          <a:p>
            <a:pPr lvl="1"/>
            <a:r>
              <a:rPr lang="en-US" sz="2800" dirty="0" smtClean="0"/>
              <a:t>Climate</a:t>
            </a:r>
          </a:p>
          <a:p>
            <a:pPr lvl="2"/>
            <a:r>
              <a:rPr lang="en-US" sz="2500" dirty="0" smtClean="0"/>
              <a:t>Amount of sunlight</a:t>
            </a:r>
          </a:p>
          <a:p>
            <a:pPr lvl="2"/>
            <a:r>
              <a:rPr lang="en-US" sz="2500" dirty="0" smtClean="0"/>
              <a:t>Average temperature</a:t>
            </a:r>
          </a:p>
          <a:p>
            <a:pPr lvl="2"/>
            <a:endParaRPr lang="en-US" sz="2500" dirty="0" smtClean="0"/>
          </a:p>
          <a:p>
            <a:pPr lvl="1"/>
            <a:r>
              <a:rPr lang="en-US" sz="2800" dirty="0" smtClean="0"/>
              <a:t>Nearness of the market</a:t>
            </a:r>
          </a:p>
          <a:p>
            <a:pPr lvl="2"/>
            <a:r>
              <a:rPr lang="en-US" sz="2500" dirty="0" smtClean="0"/>
              <a:t>Cut flowers can be far from market </a:t>
            </a:r>
          </a:p>
          <a:p>
            <a:pPr lvl="2"/>
            <a:r>
              <a:rPr lang="en-US" sz="2500" dirty="0" smtClean="0"/>
              <a:t>Potted/bedding plants must be very close to market</a:t>
            </a:r>
          </a:p>
          <a:p>
            <a:pPr lvl="7"/>
            <a:endParaRPr lang="en-US" sz="2100" dirty="0" smtClean="0"/>
          </a:p>
        </p:txBody>
      </p:sp>
      <p:pic>
        <p:nvPicPr>
          <p:cNvPr id="12292" name="Picture 4" descr="http://www.google.com/images?q=tbn:ANd9GcQ0BElWXQMDI3d7k7Cnq6uXfq43_r_5GyhuHhXQY1CrPB4-Tb3zrN5kPwc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7834" y="2419349"/>
            <a:ext cx="1799166" cy="1619251"/>
          </a:xfrm>
          <a:prstGeom prst="rect">
            <a:avLst/>
          </a:prstGeom>
          <a:noFill/>
        </p:spPr>
      </p:pic>
      <p:pic>
        <p:nvPicPr>
          <p:cNvPr id="12290" name="Picture 2" descr="http://www.google.com/images?q=tbn:ANd9GcRCjQXIhMGhC7Lho0Wa0jd0dKidNwhNWdUUFYQ9SihDYUfg4oKw7mZn18Q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408473">
            <a:off x="3716985" y="1534912"/>
            <a:ext cx="1170918" cy="1689195"/>
          </a:xfrm>
          <a:prstGeom prst="rect">
            <a:avLst/>
          </a:prstGeom>
          <a:noFill/>
        </p:spPr>
      </p:pic>
      <p:pic>
        <p:nvPicPr>
          <p:cNvPr id="12294" name="Picture 6" descr="http://t0.gstatic.com/images?q=tbn:ANd9GcRWmcg_j5DIDPXYtNpaI6o_Co6p597usCdgkKtk4m_v-Dm33NG2kRsjv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30787" y="3695700"/>
            <a:ext cx="1489213" cy="1104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Floriculture crops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800" dirty="0" smtClean="0"/>
              <a:t>Cut flowers and foliage</a:t>
            </a:r>
          </a:p>
          <a:p>
            <a:pPr lvl="1"/>
            <a:r>
              <a:rPr lang="en-US" sz="2800" dirty="0" smtClean="0"/>
              <a:t>Potted flowering plants</a:t>
            </a:r>
          </a:p>
          <a:p>
            <a:pPr lvl="1"/>
            <a:r>
              <a:rPr lang="en-US" sz="2800" dirty="0" smtClean="0"/>
              <a:t>Foliage plants</a:t>
            </a:r>
          </a:p>
          <a:p>
            <a:pPr lvl="1"/>
            <a:r>
              <a:rPr lang="en-US" sz="2800" dirty="0" smtClean="0"/>
              <a:t>Bedding plants</a:t>
            </a:r>
          </a:p>
        </p:txBody>
      </p:sp>
      <p:pic>
        <p:nvPicPr>
          <p:cNvPr id="19458" name="Picture 2" descr="http://0.tqn.com/d/webclipart/1/0/f/-/1/sflow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52906"/>
            <a:ext cx="3276600" cy="34050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Cut flowers &amp; foliage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7543800" cy="4846320"/>
          </a:xfrm>
        </p:spPr>
        <p:txBody>
          <a:bodyPr/>
          <a:lstStyle/>
          <a:p>
            <a:pPr lvl="1"/>
            <a:r>
              <a:rPr lang="en-US" sz="2800" dirty="0" smtClean="0"/>
              <a:t>Supplying cut flowers to wholesale florists</a:t>
            </a:r>
          </a:p>
          <a:p>
            <a:pPr lvl="1"/>
            <a:r>
              <a:rPr lang="en-US" sz="2800" dirty="0" smtClean="0"/>
              <a:t>Common Flowers</a:t>
            </a:r>
          </a:p>
          <a:p>
            <a:pPr lvl="2"/>
            <a:r>
              <a:rPr lang="en-US" sz="2500" dirty="0" smtClean="0"/>
              <a:t>Roses</a:t>
            </a:r>
          </a:p>
          <a:p>
            <a:pPr lvl="2"/>
            <a:r>
              <a:rPr lang="en-US" sz="2500" dirty="0" smtClean="0"/>
              <a:t>Carnations</a:t>
            </a:r>
          </a:p>
          <a:p>
            <a:pPr lvl="2"/>
            <a:r>
              <a:rPr lang="en-US" sz="2500" dirty="0" smtClean="0"/>
              <a:t>Chrysanthemums</a:t>
            </a:r>
          </a:p>
          <a:p>
            <a:pPr lvl="2"/>
            <a:r>
              <a:rPr lang="en-US" sz="2500" dirty="0" smtClean="0"/>
              <a:t>Orchids</a:t>
            </a:r>
            <a:endParaRPr lang="en-US" sz="2800" dirty="0" smtClean="0"/>
          </a:p>
          <a:p>
            <a:pPr lvl="1"/>
            <a:r>
              <a:rPr lang="en-US" sz="2800" dirty="0" smtClean="0"/>
              <a:t>Common Foliage (greens)</a:t>
            </a:r>
          </a:p>
          <a:p>
            <a:pPr lvl="2"/>
            <a:r>
              <a:rPr lang="en-US" sz="2500" dirty="0" err="1" smtClean="0"/>
              <a:t>Leatherleaf</a:t>
            </a:r>
            <a:r>
              <a:rPr lang="en-US" sz="2500" dirty="0" smtClean="0"/>
              <a:t> </a:t>
            </a:r>
          </a:p>
          <a:p>
            <a:pPr lvl="2"/>
            <a:r>
              <a:rPr lang="en-US" sz="2500" dirty="0" err="1" smtClean="0"/>
              <a:t>Lemonleaf</a:t>
            </a:r>
            <a:endParaRPr lang="en-US" sz="2500" dirty="0" smtClean="0"/>
          </a:p>
          <a:p>
            <a:pPr lvl="2"/>
            <a:r>
              <a:rPr lang="en-US" sz="2500" dirty="0" smtClean="0"/>
              <a:t>Huckleberry</a:t>
            </a:r>
          </a:p>
        </p:txBody>
      </p:sp>
      <p:pic>
        <p:nvPicPr>
          <p:cNvPr id="1026" name="Picture 2" descr="C:\Program Files\Microsoft Office\MEDIA\CAGCAT10\j028190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3856476"/>
            <a:ext cx="2743200" cy="25933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Potted Flowering Plants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7467600" cy="4846320"/>
          </a:xfrm>
        </p:spPr>
        <p:txBody>
          <a:bodyPr/>
          <a:lstStyle/>
          <a:p>
            <a:pPr lvl="1"/>
            <a:r>
              <a:rPr lang="en-US" sz="2800" dirty="0" smtClean="0"/>
              <a:t>Plants are grown to flowering stage in a greenhouse</a:t>
            </a:r>
          </a:p>
          <a:p>
            <a:pPr lvl="1"/>
            <a:r>
              <a:rPr lang="en-US" sz="2800" dirty="0" smtClean="0"/>
              <a:t>The entire plant and pot are then shipped to market</a:t>
            </a:r>
          </a:p>
          <a:p>
            <a:pPr lvl="1"/>
            <a:r>
              <a:rPr lang="en-US" sz="2800" dirty="0" smtClean="0"/>
              <a:t>Common Plants</a:t>
            </a:r>
          </a:p>
          <a:p>
            <a:pPr lvl="2"/>
            <a:r>
              <a:rPr lang="en-US" sz="2500" dirty="0" err="1" smtClean="0"/>
              <a:t>Pointsettas</a:t>
            </a:r>
            <a:endParaRPr lang="en-US" sz="2500" dirty="0" smtClean="0"/>
          </a:p>
          <a:p>
            <a:pPr lvl="2"/>
            <a:r>
              <a:rPr lang="en-US" sz="2500" dirty="0" smtClean="0"/>
              <a:t>Chrysanthemums</a:t>
            </a:r>
          </a:p>
          <a:p>
            <a:pPr lvl="2"/>
            <a:r>
              <a:rPr lang="en-US" sz="2500" dirty="0" smtClean="0"/>
              <a:t>Easter Lilies</a:t>
            </a:r>
          </a:p>
          <a:p>
            <a:pPr lvl="2"/>
            <a:r>
              <a:rPr lang="en-US" sz="2500" dirty="0" smtClean="0"/>
              <a:t>African Violets</a:t>
            </a:r>
          </a:p>
          <a:p>
            <a:pPr lvl="1"/>
            <a:endParaRPr lang="en-US" sz="2800" dirty="0" smtClean="0"/>
          </a:p>
          <a:p>
            <a:pPr lvl="1">
              <a:buNone/>
            </a:pPr>
            <a:endParaRPr lang="en-US" sz="2800" dirty="0" smtClean="0"/>
          </a:p>
        </p:txBody>
      </p:sp>
      <p:pic>
        <p:nvPicPr>
          <p:cNvPr id="9218" name="Picture 2" descr="http://trulyweddingblog.com/wp-content/uploads/2008/11/potted-pla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048000"/>
            <a:ext cx="28575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Foliage Plants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800" dirty="0" smtClean="0"/>
              <a:t>Plants grown for their leaves rather than their flowers</a:t>
            </a:r>
          </a:p>
          <a:p>
            <a:pPr lvl="1"/>
            <a:r>
              <a:rPr lang="en-US" sz="2800" dirty="0" smtClean="0"/>
              <a:t>Also called house plants</a:t>
            </a:r>
          </a:p>
          <a:p>
            <a:pPr lvl="1"/>
            <a:r>
              <a:rPr lang="en-US" sz="2800" dirty="0" smtClean="0"/>
              <a:t>Commonly grown in Florida</a:t>
            </a:r>
          </a:p>
          <a:p>
            <a:pPr lvl="1"/>
            <a:r>
              <a:rPr lang="en-US" sz="2800" dirty="0" smtClean="0"/>
              <a:t>Common Plants</a:t>
            </a:r>
          </a:p>
          <a:p>
            <a:pPr lvl="7"/>
            <a:r>
              <a:rPr lang="en-US" sz="2100" dirty="0" smtClean="0"/>
              <a:t>Philodendrons</a:t>
            </a:r>
          </a:p>
          <a:p>
            <a:pPr lvl="7"/>
            <a:r>
              <a:rPr lang="en-US" sz="2100" dirty="0" err="1" smtClean="0"/>
              <a:t>Dieffenbachias</a:t>
            </a:r>
            <a:endParaRPr lang="en-US" sz="2100" dirty="0" smtClean="0"/>
          </a:p>
          <a:p>
            <a:pPr lvl="7"/>
            <a:r>
              <a:rPr lang="en-US" sz="2100" dirty="0" smtClean="0"/>
              <a:t>Figs</a:t>
            </a:r>
          </a:p>
          <a:p>
            <a:pPr lvl="7"/>
            <a:r>
              <a:rPr lang="en-US" sz="2100" dirty="0" err="1" smtClean="0"/>
              <a:t>Scheffleras</a:t>
            </a:r>
            <a:endParaRPr lang="en-US" sz="2100" dirty="0" smtClean="0"/>
          </a:p>
          <a:p>
            <a:pPr lvl="7"/>
            <a:r>
              <a:rPr lang="en-US" sz="2100" dirty="0" smtClean="0"/>
              <a:t>Dracaenas</a:t>
            </a:r>
          </a:p>
        </p:txBody>
      </p:sp>
      <p:pic>
        <p:nvPicPr>
          <p:cNvPr id="8194" name="Picture 2" descr="http://t1.gstatic.com/images?q=tbn:ANd9GcQIUhOZ5uYwPwaScRWbkDKUfRNianw7cwPszD1kk93fju5Gn4Z-UXQJXw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505200"/>
            <a:ext cx="3048000" cy="29730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Bedding Plants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7543800" cy="4846320"/>
          </a:xfrm>
        </p:spPr>
        <p:txBody>
          <a:bodyPr/>
          <a:lstStyle/>
          <a:p>
            <a:pPr lvl="1"/>
            <a:r>
              <a:rPr lang="en-US" sz="2800" dirty="0" smtClean="0"/>
              <a:t>Grown in the spring for outdoor planting</a:t>
            </a:r>
          </a:p>
          <a:p>
            <a:pPr lvl="1"/>
            <a:r>
              <a:rPr lang="en-US" sz="2800" dirty="0" smtClean="0"/>
              <a:t>Herbaceous, annual flowers &amp; vegetables</a:t>
            </a:r>
          </a:p>
          <a:p>
            <a:pPr lvl="1"/>
            <a:r>
              <a:rPr lang="en-US" sz="2800" dirty="0" smtClean="0"/>
              <a:t>Unable to survive cold temperatures </a:t>
            </a:r>
          </a:p>
          <a:p>
            <a:pPr lvl="1"/>
            <a:r>
              <a:rPr lang="en-US" sz="2800" dirty="0" smtClean="0"/>
              <a:t>Common Plants</a:t>
            </a:r>
          </a:p>
          <a:p>
            <a:pPr lvl="7"/>
            <a:r>
              <a:rPr lang="en-US" sz="2100" dirty="0" smtClean="0"/>
              <a:t>Impatiens</a:t>
            </a:r>
          </a:p>
          <a:p>
            <a:pPr lvl="7"/>
            <a:r>
              <a:rPr lang="en-US" sz="2100" dirty="0" smtClean="0"/>
              <a:t>Petunias</a:t>
            </a:r>
          </a:p>
          <a:p>
            <a:pPr lvl="7"/>
            <a:r>
              <a:rPr lang="en-US" sz="2100" dirty="0" smtClean="0"/>
              <a:t>Marigolds</a:t>
            </a:r>
          </a:p>
          <a:p>
            <a:pPr lvl="7"/>
            <a:r>
              <a:rPr lang="en-US" sz="2100" dirty="0" smtClean="0"/>
              <a:t>Tomatoes</a:t>
            </a:r>
          </a:p>
        </p:txBody>
      </p:sp>
      <p:pic>
        <p:nvPicPr>
          <p:cNvPr id="7170" name="Picture 2" descr="http://casa-jardin.net/wp-content/uploads/2009/09/i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3850" y="3381375"/>
            <a:ext cx="4019550" cy="3476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Growers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800" dirty="0" smtClean="0"/>
              <a:t>Producers of flowers and foliage</a:t>
            </a:r>
          </a:p>
          <a:p>
            <a:pPr lvl="1"/>
            <a:r>
              <a:rPr lang="en-US" sz="2800" dirty="0" smtClean="0"/>
              <a:t>Produced through plant propagation</a:t>
            </a:r>
          </a:p>
          <a:p>
            <a:pPr lvl="2"/>
            <a:r>
              <a:rPr lang="en-US" sz="2200" dirty="0" smtClean="0"/>
              <a:t>The reproduction of plants from a seed or portion of a plant</a:t>
            </a:r>
          </a:p>
          <a:p>
            <a:pPr lvl="1"/>
            <a:r>
              <a:rPr lang="en-US" sz="2500" dirty="0" smtClean="0"/>
              <a:t>Most are produced in greenhouses</a:t>
            </a:r>
          </a:p>
          <a:p>
            <a:pPr lvl="1"/>
            <a:r>
              <a:rPr lang="en-US" sz="2500" dirty="0" smtClean="0"/>
              <a:t>Provided florists with flowers</a:t>
            </a:r>
            <a:endParaRPr lang="en-US" sz="2800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Florists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800" dirty="0" smtClean="0"/>
              <a:t>Wholesale</a:t>
            </a:r>
          </a:p>
          <a:p>
            <a:pPr lvl="1">
              <a:buNone/>
            </a:pPr>
            <a:endParaRPr lang="en-US" sz="2800" dirty="0" smtClean="0"/>
          </a:p>
          <a:p>
            <a:pPr lvl="1"/>
            <a:r>
              <a:rPr lang="en-US" sz="2800" dirty="0" smtClean="0"/>
              <a:t>Retail </a:t>
            </a:r>
          </a:p>
        </p:txBody>
      </p:sp>
      <p:pic>
        <p:nvPicPr>
          <p:cNvPr id="19458" name="Picture 2" descr="http://0.tqn.com/d/webclipart/1/0/f/-/1/sflow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52906"/>
            <a:ext cx="3276600" cy="3405094"/>
          </a:xfrm>
          <a:prstGeom prst="rect">
            <a:avLst/>
          </a:prstGeom>
          <a:noFill/>
        </p:spPr>
      </p:pic>
      <p:pic>
        <p:nvPicPr>
          <p:cNvPr id="5122" name="Picture 2" descr="http://www.phillips-flowers.com/images/flower-shop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0"/>
            <a:ext cx="48006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Wholesale Florists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800" dirty="0" smtClean="0"/>
              <a:t>Purchases cut flowers, cut foliage, and hard goods from a number of suppliers</a:t>
            </a:r>
          </a:p>
          <a:p>
            <a:pPr lvl="1"/>
            <a:r>
              <a:rPr lang="en-US" sz="2800" dirty="0" smtClean="0"/>
              <a:t>Are buyers</a:t>
            </a:r>
          </a:p>
          <a:p>
            <a:pPr lvl="1"/>
            <a:r>
              <a:rPr lang="en-US" sz="2800" dirty="0" smtClean="0"/>
              <a:t>Must be very knowledgeable</a:t>
            </a:r>
          </a:p>
          <a:p>
            <a:pPr lvl="1"/>
            <a:r>
              <a:rPr lang="en-US" sz="2800" dirty="0" smtClean="0"/>
              <a:t>Resell and distribute goods to retail businesses or other wholesalers </a:t>
            </a:r>
          </a:p>
          <a:p>
            <a:pPr lvl="1"/>
            <a:r>
              <a:rPr lang="en-US" sz="2800" dirty="0" smtClean="0"/>
              <a:t>(not to the public) </a:t>
            </a:r>
          </a:p>
          <a:p>
            <a:pPr lvl="1"/>
            <a:endParaRPr lang="en-US" sz="2800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Wholesale Florists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800" dirty="0" smtClean="0"/>
              <a:t>Wholesale Floral Manager</a:t>
            </a:r>
          </a:p>
          <a:p>
            <a:pPr lvl="2"/>
            <a:r>
              <a:rPr lang="en-US" sz="2500" dirty="0" smtClean="0"/>
              <a:t>Oversees operations of business</a:t>
            </a:r>
          </a:p>
          <a:p>
            <a:pPr lvl="2"/>
            <a:r>
              <a:rPr lang="en-US" sz="2500" dirty="0" smtClean="0"/>
              <a:t>Supervises staff</a:t>
            </a:r>
          </a:p>
          <a:p>
            <a:pPr lvl="2"/>
            <a:r>
              <a:rPr lang="en-US" sz="2500" dirty="0" smtClean="0"/>
              <a:t>Estimates retail demands</a:t>
            </a:r>
          </a:p>
          <a:p>
            <a:pPr lvl="2"/>
            <a:r>
              <a:rPr lang="en-US" sz="2500" dirty="0" smtClean="0"/>
              <a:t>Prepares long-range plans</a:t>
            </a:r>
          </a:p>
          <a:p>
            <a:pPr lvl="1"/>
            <a:r>
              <a:rPr lang="en-US" sz="2800" dirty="0" smtClean="0"/>
              <a:t>Salesperson</a:t>
            </a:r>
          </a:p>
          <a:p>
            <a:pPr lvl="2"/>
            <a:r>
              <a:rPr lang="en-US" sz="2500" dirty="0" smtClean="0"/>
              <a:t>Has direct and frequent contact with retail florist</a:t>
            </a:r>
          </a:p>
          <a:p>
            <a:pPr lvl="2"/>
            <a:r>
              <a:rPr lang="en-US" sz="2500" dirty="0" smtClean="0"/>
              <a:t>Takes orders and arranges delivery of products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Retail florists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800" dirty="0" smtClean="0"/>
              <a:t>Sell to consumers</a:t>
            </a:r>
          </a:p>
          <a:p>
            <a:pPr lvl="1"/>
            <a:r>
              <a:rPr lang="en-US" sz="2800" dirty="0" smtClean="0"/>
              <a:t>Provides floral design services, cut flowers, and other floriculture crops</a:t>
            </a:r>
          </a:p>
          <a:p>
            <a:pPr lvl="1"/>
            <a:r>
              <a:rPr lang="en-US" sz="2800" dirty="0" smtClean="0"/>
              <a:t>May be independent or in a retail outlet</a:t>
            </a:r>
          </a:p>
        </p:txBody>
      </p:sp>
      <p:pic>
        <p:nvPicPr>
          <p:cNvPr id="5" name="Picture 2" descr="http://0.tqn.com/d/webclipart/1/0/f/-/1/sflow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52906"/>
            <a:ext cx="3276600" cy="34050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Retail florists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800" dirty="0" smtClean="0"/>
              <a:t>Retail Floral Manager</a:t>
            </a:r>
          </a:p>
          <a:p>
            <a:pPr lvl="2"/>
            <a:r>
              <a:rPr lang="en-US" sz="2500" dirty="0" smtClean="0"/>
              <a:t>Coordinates the operations of the business</a:t>
            </a:r>
          </a:p>
          <a:p>
            <a:pPr lvl="2"/>
            <a:r>
              <a:rPr lang="en-US" sz="2500" dirty="0" smtClean="0"/>
              <a:t>Manages personnel, work with budgets, maintains store inventory</a:t>
            </a:r>
          </a:p>
          <a:p>
            <a:pPr lvl="1"/>
            <a:r>
              <a:rPr lang="en-US" sz="2800" dirty="0" smtClean="0"/>
              <a:t>Floral Arranger</a:t>
            </a:r>
          </a:p>
          <a:p>
            <a:pPr lvl="2"/>
            <a:r>
              <a:rPr lang="en-US" sz="2500" dirty="0" smtClean="0"/>
              <a:t>Makes and copy floral designs</a:t>
            </a:r>
          </a:p>
          <a:p>
            <a:pPr lvl="1"/>
            <a:r>
              <a:rPr lang="en-US" sz="2800" dirty="0" smtClean="0"/>
              <a:t>Floral Designer</a:t>
            </a:r>
          </a:p>
          <a:p>
            <a:pPr lvl="2"/>
            <a:r>
              <a:rPr lang="en-US" sz="2500" dirty="0" smtClean="0"/>
              <a:t>Creates and designs unique floral art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Floral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800" dirty="0" smtClean="0"/>
              <a:t>Shortest sale route</a:t>
            </a:r>
          </a:p>
          <a:p>
            <a:pPr lvl="2"/>
            <a:r>
              <a:rPr lang="en-US" sz="2500" dirty="0" smtClean="0"/>
              <a:t>From local grower to consumer</a:t>
            </a:r>
            <a:endParaRPr lang="en-US" sz="2500" dirty="0" smtClean="0"/>
          </a:p>
          <a:p>
            <a:pPr lvl="1"/>
            <a:r>
              <a:rPr lang="en-US" sz="2800" dirty="0" smtClean="0"/>
              <a:t>Longest sale route</a:t>
            </a:r>
          </a:p>
          <a:p>
            <a:pPr lvl="2"/>
            <a:r>
              <a:rPr lang="en-US" sz="2500" dirty="0" smtClean="0"/>
              <a:t>Via the international flower market</a:t>
            </a:r>
          </a:p>
          <a:p>
            <a:pPr lvl="8"/>
            <a:r>
              <a:rPr lang="en-US" sz="2400" dirty="0" smtClean="0"/>
              <a:t>Producer</a:t>
            </a:r>
          </a:p>
          <a:p>
            <a:pPr lvl="8"/>
            <a:r>
              <a:rPr lang="en-US" sz="2400" dirty="0" smtClean="0"/>
              <a:t>Exporter</a:t>
            </a:r>
          </a:p>
          <a:p>
            <a:pPr lvl="8"/>
            <a:r>
              <a:rPr lang="en-US" sz="2400" dirty="0" smtClean="0"/>
              <a:t>Wholesaler </a:t>
            </a:r>
          </a:p>
          <a:p>
            <a:pPr lvl="8"/>
            <a:r>
              <a:rPr lang="en-US" sz="2400" dirty="0" smtClean="0"/>
              <a:t>Retailer</a:t>
            </a:r>
          </a:p>
          <a:p>
            <a:pPr lvl="8"/>
            <a:r>
              <a:rPr lang="en-US" sz="2400" dirty="0" smtClean="0"/>
              <a:t>Consumer</a:t>
            </a:r>
            <a:endParaRPr lang="en-US" sz="2400" dirty="0" smtClean="0"/>
          </a:p>
        </p:txBody>
      </p:sp>
      <p:pic>
        <p:nvPicPr>
          <p:cNvPr id="5" name="Picture 2" descr="http://0.tqn.com/d/webclipart/1/0/f/-/1/sflow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52906"/>
            <a:ext cx="3276600" cy="34050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International flower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sz="2800" dirty="0" smtClean="0"/>
              <a:t>Cut flowers are </a:t>
            </a:r>
            <a:r>
              <a:rPr lang="en-US" sz="2800" i="1" dirty="0" smtClean="0"/>
              <a:t>perishable </a:t>
            </a:r>
            <a:r>
              <a:rPr lang="en-US" sz="2800" dirty="0" smtClean="0"/>
              <a:t>making it critical that floral products are delivered to the market as soon as possible</a:t>
            </a:r>
          </a:p>
          <a:p>
            <a:pPr lvl="1"/>
            <a:endParaRPr lang="en-US" sz="2800" dirty="0" smtClean="0"/>
          </a:p>
          <a:p>
            <a:pPr lvl="1"/>
            <a:r>
              <a:rPr lang="en-US" sz="2800" dirty="0" smtClean="0"/>
              <a:t>Regular air traffic linking the world today, makes an international market possible </a:t>
            </a:r>
          </a:p>
          <a:p>
            <a:pPr lvl="1"/>
            <a:endParaRPr lang="en-US" sz="2800" dirty="0" smtClean="0"/>
          </a:p>
          <a:p>
            <a:pPr lvl="1"/>
            <a:r>
              <a:rPr lang="en-US" sz="2800" dirty="0" smtClean="0"/>
              <a:t>80-90% of the fresh cut flowers entering the United States pass through the Miami International Airport</a:t>
            </a:r>
          </a:p>
          <a:p>
            <a:pPr lvl="2"/>
            <a:r>
              <a:rPr lang="en-US" sz="2500" dirty="0" smtClean="0"/>
              <a:t>They make up the airport’s largest single commodity</a:t>
            </a:r>
            <a:endParaRPr lang="en-US" sz="2500" dirty="0" smtClean="0"/>
          </a:p>
          <a:p>
            <a:pPr lvl="1"/>
            <a:endParaRPr lang="en-US" sz="2800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World’s cut flower industry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U.S. Cut Flower industry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800" dirty="0" smtClean="0"/>
              <a:t>Columbia </a:t>
            </a:r>
            <a:r>
              <a:rPr lang="en-US" sz="2800" dirty="0" smtClean="0"/>
              <a:t>stands out as the primary supplier of cut flowers to the United States</a:t>
            </a:r>
          </a:p>
          <a:p>
            <a:pPr lvl="1"/>
            <a:endParaRPr lang="en-US" sz="2800" dirty="0" smtClean="0"/>
          </a:p>
          <a:p>
            <a:pPr lvl="1"/>
            <a:r>
              <a:rPr lang="en-US" sz="2800" dirty="0" smtClean="0"/>
              <a:t>California and Florida lead the way in floral production</a:t>
            </a:r>
          </a:p>
          <a:p>
            <a:pPr lvl="1"/>
            <a:endParaRPr lang="en-US" sz="2800" dirty="0" smtClean="0"/>
          </a:p>
          <a:p>
            <a:pPr lvl="1"/>
            <a:r>
              <a:rPr lang="en-US" sz="2800" dirty="0" smtClean="0"/>
              <a:t>Wholesale value of floral crops in the US is around $4 billion</a:t>
            </a:r>
            <a:endParaRPr lang="en-US" sz="2800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266</TotalTime>
  <Words>574</Words>
  <Application>Microsoft Office PowerPoint</Application>
  <PresentationFormat>On-screen Show (4:3)</PresentationFormat>
  <Paragraphs>140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Opulent</vt:lpstr>
      <vt:lpstr>Careers in Floral Design</vt:lpstr>
      <vt:lpstr>What is floral design?</vt:lpstr>
      <vt:lpstr>Floriculture</vt:lpstr>
      <vt:lpstr>Floriculture business</vt:lpstr>
      <vt:lpstr>Common Floral businesses</vt:lpstr>
      <vt:lpstr>Ornamental horticulture</vt:lpstr>
      <vt:lpstr>Floral production</vt:lpstr>
      <vt:lpstr>Factors influencing production</vt:lpstr>
      <vt:lpstr>Floriculture crops</vt:lpstr>
      <vt:lpstr>Cut flowers &amp; foliage</vt:lpstr>
      <vt:lpstr>Potted Flowering Plants</vt:lpstr>
      <vt:lpstr>Foliage Plants</vt:lpstr>
      <vt:lpstr>Bedding Plants</vt:lpstr>
      <vt:lpstr>Growers</vt:lpstr>
      <vt:lpstr>Florists</vt:lpstr>
      <vt:lpstr>Wholesale Florists</vt:lpstr>
      <vt:lpstr>Wholesale Florists</vt:lpstr>
      <vt:lpstr>Retail florists</vt:lpstr>
      <vt:lpstr>Retail florists</vt:lpstr>
      <vt:lpstr>Floral Distribution</vt:lpstr>
      <vt:lpstr>International flower market</vt:lpstr>
      <vt:lpstr>World’s cut flower industry</vt:lpstr>
      <vt:lpstr>U.S. Cut Flower industry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Careers in Floral Design</dc:title>
  <dc:creator>MSUStudent</dc:creator>
  <cp:lastModifiedBy>MSUStudent</cp:lastModifiedBy>
  <cp:revision>32</cp:revision>
  <dcterms:created xsi:type="dcterms:W3CDTF">2012-08-08T00:42:23Z</dcterms:created>
  <dcterms:modified xsi:type="dcterms:W3CDTF">2012-08-23T00:27:06Z</dcterms:modified>
</cp:coreProperties>
</file>