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LaSota" userId="659cd26f-33f7-4fe5-a36e-72937a8cffa8" providerId="ADAL" clId="{408EAD4A-F624-420B-A354-18CC9A5F076F}"/>
    <pc:docChg chg="modSld">
      <pc:chgData name="Jamie LaSota" userId="659cd26f-33f7-4fe5-a36e-72937a8cffa8" providerId="ADAL" clId="{408EAD4A-F624-420B-A354-18CC9A5F076F}" dt="2020-02-26T00:32:27.648" v="0" actId="20577"/>
      <pc:docMkLst>
        <pc:docMk/>
      </pc:docMkLst>
      <pc:sldChg chg="modSp">
        <pc:chgData name="Jamie LaSota" userId="659cd26f-33f7-4fe5-a36e-72937a8cffa8" providerId="ADAL" clId="{408EAD4A-F624-420B-A354-18CC9A5F076F}" dt="2020-02-26T00:32:27.648" v="0" actId="20577"/>
        <pc:sldMkLst>
          <pc:docMk/>
          <pc:sldMk cId="4009239761" sldId="257"/>
        </pc:sldMkLst>
        <pc:spChg chg="mod">
          <ac:chgData name="Jamie LaSota" userId="659cd26f-33f7-4fe5-a36e-72937a8cffa8" providerId="ADAL" clId="{408EAD4A-F624-420B-A354-18CC9A5F076F}" dt="2020-02-26T00:32:27.648" v="0" actId="20577"/>
          <ac:spMkLst>
            <pc:docMk/>
            <pc:sldMk cId="4009239761" sldId="257"/>
            <ac:spMk id="2" creationId="{1E21EFC2-5142-4B2A-8BD8-799FC2278BAB}"/>
          </ac:spMkLst>
        </pc:spChg>
      </pc:sldChg>
    </pc:docChg>
  </pc:docChgLst>
  <pc:docChgLst>
    <pc:chgData name="Jamie LaSota" userId="659cd26f-33f7-4fe5-a36e-72937a8cffa8" providerId="ADAL" clId="{56167B9E-7D65-4757-A9EA-E98C29B3EAF0}"/>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6F5F-E78B-4727-86B7-03FC3ED871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2CE26E-C9EA-4BB5-934F-6EAC154F16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DC5E58-8E29-4126-93E1-2E73E17447D4}"/>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5" name="Footer Placeholder 4">
            <a:extLst>
              <a:ext uri="{FF2B5EF4-FFF2-40B4-BE49-F238E27FC236}">
                <a16:creationId xmlns:a16="http://schemas.microsoft.com/office/drawing/2014/main" id="{EE99A67C-53CC-4F97-8D07-9E3F614F31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30DDE5-0AF0-42A7-9842-671D740B7181}"/>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3950014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B8B92-356C-469A-98CF-690CE72DFD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EA9B74-58FD-41F0-B689-6DD7179B91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B64798-656D-479E-A1EE-D944C73701C1}"/>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5" name="Footer Placeholder 4">
            <a:extLst>
              <a:ext uri="{FF2B5EF4-FFF2-40B4-BE49-F238E27FC236}">
                <a16:creationId xmlns:a16="http://schemas.microsoft.com/office/drawing/2014/main" id="{CD8E3463-5FDE-4B07-A8D3-CB47B2FCFB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AC9C8-517F-4110-883D-1142D3424B3D}"/>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113040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9ED4-A2CC-41C7-BAFF-0693B8853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0FA4EF-707B-492B-97DD-D751F985B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22D02BD-1FD2-415B-9893-B91CF9932C39}"/>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5" name="Footer Placeholder 4">
            <a:extLst>
              <a:ext uri="{FF2B5EF4-FFF2-40B4-BE49-F238E27FC236}">
                <a16:creationId xmlns:a16="http://schemas.microsoft.com/office/drawing/2014/main" id="{812B1520-4321-46AE-95D8-9037BDAD4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611E6-D0E9-49BA-85C5-31309CD8820F}"/>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3530793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1A52-6312-40FF-800F-6D865C7EC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9C3BF0-53A1-453C-89EC-4B284D2AA34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C2A798-A465-4BF5-AF54-16E37002498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E08243-BB0F-4481-A83F-56663190E848}"/>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6" name="Footer Placeholder 5">
            <a:extLst>
              <a:ext uri="{FF2B5EF4-FFF2-40B4-BE49-F238E27FC236}">
                <a16:creationId xmlns:a16="http://schemas.microsoft.com/office/drawing/2014/main" id="{CC9970F0-32CE-43D8-99FA-A1D02D15E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2AC9A5-0180-4337-8C07-9B21A5956B51}"/>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4233812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7AC8-12F9-4C2B-9E7A-CD04D0472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52DDFE-926D-4280-8EC9-FC6682F26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BCABC0F-665E-433B-B153-DB26E80575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4DE80-18F5-4D16-90EC-CD56B020A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58C7B14-39B4-432D-A16E-83AF14298B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9A9008-D0E6-4D88-ADAD-0C46CF8234B1}"/>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8" name="Footer Placeholder 7">
            <a:extLst>
              <a:ext uri="{FF2B5EF4-FFF2-40B4-BE49-F238E27FC236}">
                <a16:creationId xmlns:a16="http://schemas.microsoft.com/office/drawing/2014/main" id="{B57B4C3C-95BB-4618-BC0D-E07F5BFF7E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1FD2D2-03E4-4551-8E1B-79AAFFED567A}"/>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1510937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612FA-DD2B-42D5-A3C6-598D8A18FF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183580-4E2E-4D9F-8F2D-B4B343195B8A}"/>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4" name="Footer Placeholder 3">
            <a:extLst>
              <a:ext uri="{FF2B5EF4-FFF2-40B4-BE49-F238E27FC236}">
                <a16:creationId xmlns:a16="http://schemas.microsoft.com/office/drawing/2014/main" id="{977169C8-B39A-4191-BA33-12A0E7B5E0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7BC0C8-3B5F-4B4B-882B-162A8AADE6C2}"/>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2585570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18ED0D-CEBF-499E-9A0A-1C99D116768C}"/>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3" name="Footer Placeholder 2">
            <a:extLst>
              <a:ext uri="{FF2B5EF4-FFF2-40B4-BE49-F238E27FC236}">
                <a16:creationId xmlns:a16="http://schemas.microsoft.com/office/drawing/2014/main" id="{EE92C9BB-C0A8-44B3-9D4A-3BDA4BA7A5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6D6261-0F77-40CF-8E4B-F64744433409}"/>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1161938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86DC-8364-4A33-8FCC-814E237FFA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72AC96-ABD6-4C25-B208-3C3B5EBDC0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FFFADB-A757-4B0F-B03D-56B6E8303F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B23837-962D-4793-8E3C-BA8E70E6DDBE}"/>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6" name="Footer Placeholder 5">
            <a:extLst>
              <a:ext uri="{FF2B5EF4-FFF2-40B4-BE49-F238E27FC236}">
                <a16:creationId xmlns:a16="http://schemas.microsoft.com/office/drawing/2014/main" id="{7433D357-B32E-4518-8D0B-D2BBC63501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CE7988-BC0B-4759-9DCB-B86A8BD89CE2}"/>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2687310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4F0B9-1344-4814-AC61-2A9E3F21C0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A7C78F-ED76-461D-ADB4-59965DC28C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F8A536-A76C-47F5-B434-40DE978954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7936600-367A-4AF7-8591-C1E4AAE6EDE4}"/>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6" name="Footer Placeholder 5">
            <a:extLst>
              <a:ext uri="{FF2B5EF4-FFF2-40B4-BE49-F238E27FC236}">
                <a16:creationId xmlns:a16="http://schemas.microsoft.com/office/drawing/2014/main" id="{39D54C9B-44E0-4B85-9E46-F105EA0EF5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69FB13-4651-415B-AD40-6977B9D925AD}"/>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3954261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F8B1-D9C7-48A6-B89D-0A3F3F4A45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52F3CE-79BC-4DDD-B0FE-FA38CF33566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522CF0-FB3D-413C-A7BE-3677529C2643}"/>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5" name="Footer Placeholder 4">
            <a:extLst>
              <a:ext uri="{FF2B5EF4-FFF2-40B4-BE49-F238E27FC236}">
                <a16:creationId xmlns:a16="http://schemas.microsoft.com/office/drawing/2014/main" id="{E74C9D19-98B3-4C1B-A4B3-922852C24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97A57B-EADB-414A-BE6C-0D26A7655C38}"/>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3365689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2767EA-ABFA-4B68-887D-3F55A8727A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F3743B-DF3D-4419-B710-BC03A47658A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D44B7-12C0-41B9-9150-5C558E458501}"/>
              </a:ext>
            </a:extLst>
          </p:cNvPr>
          <p:cNvSpPr>
            <a:spLocks noGrp="1"/>
          </p:cNvSpPr>
          <p:nvPr>
            <p:ph type="dt" sz="half" idx="10"/>
          </p:nvPr>
        </p:nvSpPr>
        <p:spPr/>
        <p:txBody>
          <a:bodyPr/>
          <a:lstStyle/>
          <a:p>
            <a:fld id="{5AF352E8-E331-46FB-AF70-F391A52E41F2}" type="datetimeFigureOut">
              <a:rPr lang="en-US" smtClean="0"/>
              <a:t>2/25/2020</a:t>
            </a:fld>
            <a:endParaRPr lang="en-US"/>
          </a:p>
        </p:txBody>
      </p:sp>
      <p:sp>
        <p:nvSpPr>
          <p:cNvPr id="5" name="Footer Placeholder 4">
            <a:extLst>
              <a:ext uri="{FF2B5EF4-FFF2-40B4-BE49-F238E27FC236}">
                <a16:creationId xmlns:a16="http://schemas.microsoft.com/office/drawing/2014/main" id="{4A9CED3D-3246-4615-B85F-CA683FE185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990A3B-230B-4C1A-BBC6-3061A63D33B4}"/>
              </a:ext>
            </a:extLst>
          </p:cNvPr>
          <p:cNvSpPr>
            <a:spLocks noGrp="1"/>
          </p:cNvSpPr>
          <p:nvPr>
            <p:ph type="sldNum" sz="quarter" idx="12"/>
          </p:nvPr>
        </p:nvSpPr>
        <p:spPr/>
        <p:txBody>
          <a:bodyPr/>
          <a:lstStyle/>
          <a:p>
            <a:fld id="{4623AD22-A93B-4595-8ABE-69B0DCBF1E2E}" type="slidenum">
              <a:rPr lang="en-US" smtClean="0"/>
              <a:t>‹#›</a:t>
            </a:fld>
            <a:endParaRPr lang="en-US"/>
          </a:p>
        </p:txBody>
      </p:sp>
    </p:spTree>
    <p:extLst>
      <p:ext uri="{BB962C8B-B14F-4D97-AF65-F5344CB8AC3E}">
        <p14:creationId xmlns:p14="http://schemas.microsoft.com/office/powerpoint/2010/main" val="2061275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62A941-E1AC-4E65-84A3-EF0A54DBE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BB9940-6CA9-4415-8637-D866791FC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E0693A-4DB3-44BB-8B8A-28370D357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F352E8-E331-46FB-AF70-F391A52E41F2}" type="datetimeFigureOut">
              <a:rPr lang="en-US" smtClean="0"/>
              <a:t>2/25/2020</a:t>
            </a:fld>
            <a:endParaRPr lang="en-US"/>
          </a:p>
        </p:txBody>
      </p:sp>
      <p:sp>
        <p:nvSpPr>
          <p:cNvPr id="5" name="Footer Placeholder 4">
            <a:extLst>
              <a:ext uri="{FF2B5EF4-FFF2-40B4-BE49-F238E27FC236}">
                <a16:creationId xmlns:a16="http://schemas.microsoft.com/office/drawing/2014/main" id="{198446C4-A32A-4676-B1A6-C2D99AF794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33C29A-B4F7-4F13-874B-E36DCE7C85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3AD22-A93B-4595-8ABE-69B0DCBF1E2E}" type="slidenum">
              <a:rPr lang="en-US" smtClean="0"/>
              <a:t>‹#›</a:t>
            </a:fld>
            <a:endParaRPr lang="en-US"/>
          </a:p>
        </p:txBody>
      </p:sp>
    </p:spTree>
    <p:extLst>
      <p:ext uri="{BB962C8B-B14F-4D97-AF65-F5344CB8AC3E}">
        <p14:creationId xmlns:p14="http://schemas.microsoft.com/office/powerpoint/2010/main" val="863680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wikidata.org/wiki/Q209330"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pixabay.com/en/palette-paint-brushes-colors-brush-1512871/"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hyperlink" Target="https://commons.wikimedia.org/wiki/File:Ic_palette_48px.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C2039D-0001-4DAF-BE7A-91F83B14BC9B}"/>
              </a:ext>
            </a:extLst>
          </p:cNvPr>
          <p:cNvSpPr txBox="1"/>
          <p:nvPr/>
        </p:nvSpPr>
        <p:spPr>
          <a:xfrm>
            <a:off x="369803" y="405565"/>
            <a:ext cx="3392557" cy="6047809"/>
          </a:xfrm>
          <a:prstGeom prst="rect">
            <a:avLst/>
          </a:prstGeom>
          <a:noFill/>
        </p:spPr>
        <p:txBody>
          <a:bodyPr wrap="square" rtlCol="0">
            <a:spAutoFit/>
          </a:bodyPr>
          <a:lstStyle/>
          <a:p>
            <a:r>
              <a:rPr lang="en-US" sz="1600" b="1" dirty="0">
                <a:latin typeface="Century Schoolbook" panose="02040604050505020304" pitchFamily="18" charset="0"/>
              </a:rPr>
              <a:t>What is TAB?</a:t>
            </a:r>
            <a:endParaRPr lang="en-US" sz="1500" b="1" dirty="0">
              <a:latin typeface="Century Schoolbook" panose="02040604050505020304" pitchFamily="18" charset="0"/>
            </a:endParaRPr>
          </a:p>
          <a:p>
            <a:r>
              <a:rPr lang="en-US" sz="1400" dirty="0">
                <a:latin typeface="Century Schoolbook" panose="02040604050505020304" pitchFamily="18" charset="0"/>
              </a:rPr>
              <a:t>Teaching for Artistic Behavior (TAB) is, in the words of the co-founder Diane Jaquith, “a philosophy that believes in the child as the artist.” It is a flexible approach that’s designed to be adaptable, so it works for all ages and in different settings. http://teachingforartisticbehavior.org/ is a great website to help you with any other questions.  </a:t>
            </a:r>
            <a:endParaRPr lang="en-US" sz="1600" dirty="0">
              <a:latin typeface="Century Schoolbook" panose="02040604050505020304" pitchFamily="18" charset="0"/>
            </a:endParaRPr>
          </a:p>
          <a:p>
            <a:endParaRPr lang="en-US" sz="1600" dirty="0">
              <a:latin typeface="Century Schoolbook" panose="02040604050505020304" pitchFamily="18" charset="0"/>
            </a:endParaRPr>
          </a:p>
          <a:p>
            <a:r>
              <a:rPr lang="en-US" sz="1500" b="1" dirty="0">
                <a:latin typeface="Century Schoolbook" panose="02040604050505020304" pitchFamily="18" charset="0"/>
              </a:rPr>
              <a:t>Benefits </a:t>
            </a:r>
          </a:p>
          <a:p>
            <a:r>
              <a:rPr lang="en-US" sz="1400" dirty="0">
                <a:latin typeface="Century Schoolbook" panose="02040604050505020304" pitchFamily="18" charset="0"/>
              </a:rPr>
              <a:t>TAB allows students to use their own ideas and practice thinking and behaving as an artist.  We practice this, connecting it through the Habits of Mind and the Studio Habits of Mind.  </a:t>
            </a:r>
          </a:p>
          <a:p>
            <a:r>
              <a:rPr lang="en-US" sz="1400" dirty="0">
                <a:latin typeface="Century Schoolbook" panose="02040604050505020304" pitchFamily="18" charset="0"/>
              </a:rPr>
              <a:t>TAB allows more time for students to explore and create their own ideas. It also allows for more time for teachers to mentor students through projects.  TAB allows students the opportunity to collaborate with their peers and work in groups.</a:t>
            </a:r>
          </a:p>
          <a:p>
            <a:endParaRPr lang="en-US" dirty="0">
              <a:latin typeface="Century Schoolbook" panose="02040604050505020304" pitchFamily="18" charset="0"/>
            </a:endParaRPr>
          </a:p>
        </p:txBody>
      </p:sp>
      <p:sp>
        <p:nvSpPr>
          <p:cNvPr id="6" name="TextBox 5">
            <a:extLst>
              <a:ext uri="{FF2B5EF4-FFF2-40B4-BE49-F238E27FC236}">
                <a16:creationId xmlns:a16="http://schemas.microsoft.com/office/drawing/2014/main" id="{0AFF5B2A-4AB2-4BEA-95E2-8B40C2DCFD54}"/>
              </a:ext>
            </a:extLst>
          </p:cNvPr>
          <p:cNvSpPr txBox="1"/>
          <p:nvPr/>
        </p:nvSpPr>
        <p:spPr>
          <a:xfrm>
            <a:off x="4396644" y="312941"/>
            <a:ext cx="3392557" cy="5693866"/>
          </a:xfrm>
          <a:prstGeom prst="rect">
            <a:avLst/>
          </a:prstGeom>
          <a:noFill/>
        </p:spPr>
        <p:txBody>
          <a:bodyPr wrap="square" rtlCol="0">
            <a:spAutoFit/>
          </a:bodyPr>
          <a:lstStyle/>
          <a:p>
            <a:r>
              <a:rPr lang="en-US" sz="1400" dirty="0">
                <a:latin typeface="Century Schoolbook" panose="02040604050505020304" pitchFamily="18" charset="0"/>
              </a:rPr>
              <a:t> </a:t>
            </a:r>
          </a:p>
          <a:p>
            <a:pPr algn="ctr"/>
            <a:r>
              <a:rPr lang="en-US" sz="1400" b="1" dirty="0">
                <a:latin typeface="Century Schoolbook" panose="02040604050505020304" pitchFamily="18" charset="0"/>
              </a:rPr>
              <a:t>In a choice-based art room</a:t>
            </a:r>
          </a:p>
          <a:p>
            <a:pPr algn="ctr"/>
            <a:r>
              <a:rPr lang="en-US" sz="1400" b="1" dirty="0">
                <a:latin typeface="Century Schoolbook" panose="02040604050505020304" pitchFamily="18" charset="0"/>
              </a:rPr>
              <a:t>there are 3 main ideas:</a:t>
            </a:r>
          </a:p>
          <a:p>
            <a:pPr marL="342900" indent="-342900" algn="ctr">
              <a:buAutoNum type="arabicPeriod"/>
            </a:pPr>
            <a:r>
              <a:rPr lang="en-US" sz="1400" b="1" dirty="0">
                <a:latin typeface="Century Schoolbook" panose="02040604050505020304" pitchFamily="18" charset="0"/>
              </a:rPr>
              <a:t>You are an artist</a:t>
            </a:r>
          </a:p>
          <a:p>
            <a:pPr marL="342900" indent="-342900" algn="ctr">
              <a:buAutoNum type="arabicPeriod"/>
            </a:pPr>
            <a:r>
              <a:rPr lang="en-US" sz="1400" b="1" dirty="0">
                <a:latin typeface="Century Schoolbook" panose="02040604050505020304" pitchFamily="18" charset="0"/>
              </a:rPr>
              <a:t>This is your studio</a:t>
            </a:r>
          </a:p>
          <a:p>
            <a:pPr marL="342900" indent="-342900" algn="ctr">
              <a:buAutoNum type="arabicPeriod"/>
            </a:pPr>
            <a:r>
              <a:rPr lang="en-US" sz="1400" b="1" dirty="0">
                <a:latin typeface="Century Schoolbook" panose="02040604050505020304" pitchFamily="18" charset="0"/>
              </a:rPr>
              <a:t>What do artists do?</a:t>
            </a:r>
          </a:p>
          <a:p>
            <a:pPr algn="ctr"/>
            <a:endParaRPr lang="en-US" sz="1400" b="1" dirty="0">
              <a:latin typeface="Century Schoolbook" panose="02040604050505020304" pitchFamily="18" charset="0"/>
            </a:endParaRPr>
          </a:p>
          <a:p>
            <a:pPr algn="ctr"/>
            <a:r>
              <a:rPr lang="en-US" sz="1400" b="1" dirty="0">
                <a:latin typeface="Century Schoolbook" panose="02040604050505020304" pitchFamily="18" charset="0"/>
              </a:rPr>
              <a:t>ARTISTS ARE EXPECTED TO:</a:t>
            </a:r>
          </a:p>
          <a:p>
            <a:endParaRPr lang="en-US" sz="1400" dirty="0">
              <a:latin typeface="Century Schoolbook" panose="02040604050505020304" pitchFamily="18" charset="0"/>
            </a:endParaRPr>
          </a:p>
          <a:p>
            <a:pPr marL="285750" indent="-285750">
              <a:buFont typeface="Arial" panose="020B0604020202020204" pitchFamily="34" charset="0"/>
              <a:buChar char="•"/>
            </a:pPr>
            <a:r>
              <a:rPr lang="en-US" sz="1400" b="1" dirty="0">
                <a:latin typeface="Century Schoolbook" panose="02040604050505020304" pitchFamily="18" charset="0"/>
              </a:rPr>
              <a:t>Come up with an idea </a:t>
            </a:r>
            <a:r>
              <a:rPr lang="en-US" sz="1400" dirty="0">
                <a:latin typeface="Century Schoolbook" panose="02040604050505020304" pitchFamily="18" charset="0"/>
              </a:rPr>
              <a:t>(brainstorm, sketch, plan, research, experiment)</a:t>
            </a:r>
          </a:p>
          <a:p>
            <a:pPr marL="285750" indent="-285750">
              <a:buFont typeface="Arial" panose="020B0604020202020204" pitchFamily="34" charset="0"/>
              <a:buChar char="•"/>
            </a:pPr>
            <a:r>
              <a:rPr lang="en-US" sz="1400" b="1" dirty="0">
                <a:latin typeface="Century Schoolbook" panose="02040604050505020304" pitchFamily="18" charset="0"/>
              </a:rPr>
              <a:t>Select and gather materials and tools</a:t>
            </a:r>
            <a:endParaRPr lang="en-US" sz="1400" dirty="0">
              <a:latin typeface="Century Schoolbook" panose="02040604050505020304" pitchFamily="18" charset="0"/>
            </a:endParaRPr>
          </a:p>
          <a:p>
            <a:pPr marL="285750" indent="-285750">
              <a:buFont typeface="Arial" panose="020B0604020202020204" pitchFamily="34" charset="0"/>
              <a:buChar char="•"/>
            </a:pPr>
            <a:r>
              <a:rPr lang="en-US" sz="1400" b="1" dirty="0">
                <a:latin typeface="Century Schoolbook" panose="02040604050505020304" pitchFamily="18" charset="0"/>
              </a:rPr>
              <a:t>Set up a workspace</a:t>
            </a:r>
          </a:p>
          <a:p>
            <a:pPr marL="285750" indent="-285750">
              <a:buFont typeface="Arial" panose="020B0604020202020204" pitchFamily="34" charset="0"/>
              <a:buChar char="•"/>
            </a:pPr>
            <a:r>
              <a:rPr lang="en-US" sz="1400" b="1" dirty="0">
                <a:latin typeface="Century Schoolbook" panose="02040604050505020304" pitchFamily="18" charset="0"/>
              </a:rPr>
              <a:t>Create </a:t>
            </a:r>
            <a:r>
              <a:rPr lang="en-US" sz="1200" dirty="0">
                <a:latin typeface="Century Schoolbook" panose="02040604050505020304" pitchFamily="18" charset="0"/>
              </a:rPr>
              <a:t>(Types of studio work: W.O.W piece, take home piece, skill builder, and explore and practice) </a:t>
            </a:r>
          </a:p>
          <a:p>
            <a:pPr marL="285750" indent="-285750">
              <a:buFont typeface="Arial" panose="020B0604020202020204" pitchFamily="34" charset="0"/>
              <a:buChar char="•"/>
            </a:pPr>
            <a:r>
              <a:rPr lang="en-US" sz="1400" b="1" dirty="0">
                <a:latin typeface="Century Schoolbook" panose="02040604050505020304" pitchFamily="18" charset="0"/>
              </a:rPr>
              <a:t>Engage and Persist </a:t>
            </a:r>
            <a:r>
              <a:rPr lang="en-US" sz="1400" dirty="0">
                <a:latin typeface="Century Schoolbook" panose="02040604050505020304" pitchFamily="18" charset="0"/>
              </a:rPr>
              <a:t>(work on an idea for 2 or more art classes)</a:t>
            </a:r>
          </a:p>
          <a:p>
            <a:pPr marL="285750" indent="-285750">
              <a:buFont typeface="Arial" panose="020B0604020202020204" pitchFamily="34" charset="0"/>
              <a:buChar char="•"/>
            </a:pPr>
            <a:r>
              <a:rPr lang="en-US" sz="1400" b="1" dirty="0">
                <a:latin typeface="Century Schoolbook" panose="02040604050505020304" pitchFamily="18" charset="0"/>
              </a:rPr>
              <a:t>Clean up and store artwork</a:t>
            </a:r>
            <a:endParaRPr lang="en-US" sz="1400" dirty="0">
              <a:latin typeface="Century Schoolbook" panose="02040604050505020304" pitchFamily="18" charset="0"/>
            </a:endParaRPr>
          </a:p>
          <a:p>
            <a:pPr marL="285750" indent="-285750">
              <a:buFont typeface="Arial" panose="020B0604020202020204" pitchFamily="34" charset="0"/>
              <a:buChar char="•"/>
            </a:pPr>
            <a:r>
              <a:rPr lang="en-US" sz="1400" b="1" dirty="0">
                <a:latin typeface="Century Schoolbook" panose="02040604050505020304" pitchFamily="18" charset="0"/>
              </a:rPr>
              <a:t>Revise, edit, reflect </a:t>
            </a:r>
            <a:r>
              <a:rPr lang="en-US" sz="1400" dirty="0">
                <a:latin typeface="Century Schoolbook" panose="02040604050505020304" pitchFamily="18" charset="0"/>
              </a:rPr>
              <a:t>(Critique, write an artist statement) </a:t>
            </a:r>
          </a:p>
          <a:p>
            <a:pPr marL="285750" indent="-285750">
              <a:buFont typeface="Arial" panose="020B0604020202020204" pitchFamily="34" charset="0"/>
              <a:buChar char="•"/>
            </a:pPr>
            <a:r>
              <a:rPr lang="en-US" sz="1400" b="1" dirty="0">
                <a:latin typeface="Century Schoolbook" panose="02040604050505020304" pitchFamily="18" charset="0"/>
              </a:rPr>
              <a:t>Meet deadlines </a:t>
            </a:r>
          </a:p>
          <a:p>
            <a:pPr marL="285750" indent="-285750">
              <a:buFont typeface="Arial" panose="020B0604020202020204" pitchFamily="34" charset="0"/>
              <a:buChar char="•"/>
            </a:pPr>
            <a:r>
              <a:rPr lang="en-US" sz="1400" b="1" dirty="0">
                <a:latin typeface="Century Schoolbook" panose="02040604050505020304" pitchFamily="18" charset="0"/>
              </a:rPr>
              <a:t>Share work</a:t>
            </a:r>
            <a:endParaRPr lang="en-US" sz="1600" dirty="0">
              <a:latin typeface="Century Schoolbook" panose="02040604050505020304" pitchFamily="18" charset="0"/>
            </a:endParaRPr>
          </a:p>
          <a:p>
            <a:endParaRPr lang="en-US" dirty="0">
              <a:latin typeface="Century Schoolbook" panose="02040604050505020304" pitchFamily="18" charset="0"/>
            </a:endParaRPr>
          </a:p>
        </p:txBody>
      </p:sp>
      <p:sp>
        <p:nvSpPr>
          <p:cNvPr id="7" name="Rectangle 6">
            <a:extLst>
              <a:ext uri="{FF2B5EF4-FFF2-40B4-BE49-F238E27FC236}">
                <a16:creationId xmlns:a16="http://schemas.microsoft.com/office/drawing/2014/main" id="{79795C3A-5C9A-4428-B874-D780743104DA}"/>
              </a:ext>
            </a:extLst>
          </p:cNvPr>
          <p:cNvSpPr/>
          <p:nvPr/>
        </p:nvSpPr>
        <p:spPr>
          <a:xfrm>
            <a:off x="8599691" y="335845"/>
            <a:ext cx="3222506" cy="6309420"/>
          </a:xfrm>
          <a:prstGeom prst="rect">
            <a:avLst/>
          </a:prstGeom>
          <a:noFill/>
        </p:spPr>
        <p:txBody>
          <a:bodyPr wrap="square" lIns="91440" tIns="45720" rIns="91440" bIns="45720">
            <a:spAutoFit/>
          </a:bodyPr>
          <a:lstStyle/>
          <a:p>
            <a:pPr algn="ctr"/>
            <a:r>
              <a:rPr lang="en-US" sz="9600" b="1" cap="none" spc="0" dirty="0">
                <a:ln w="0"/>
                <a:effectLst>
                  <a:outerShdw blurRad="38100" dist="25400" dir="5400000" algn="ctr" rotWithShape="0">
                    <a:srgbClr val="6E747A">
                      <a:alpha val="43000"/>
                    </a:srgbClr>
                  </a:outerShdw>
                </a:effectLst>
              </a:rPr>
              <a:t>T.A.B </a:t>
            </a:r>
          </a:p>
          <a:p>
            <a:pPr algn="ctr"/>
            <a:endParaRPr lang="en-US" dirty="0">
              <a:ln w="0"/>
              <a:effectLst>
                <a:outerShdw blurRad="38100" dist="25400" dir="5400000" algn="ctr" rotWithShape="0">
                  <a:srgbClr val="6E747A">
                    <a:alpha val="43000"/>
                  </a:srgbClr>
                </a:outerShdw>
              </a:effectLst>
            </a:endParaRPr>
          </a:p>
          <a:p>
            <a:pPr algn="ctr"/>
            <a:r>
              <a:rPr lang="en-US" dirty="0">
                <a:ln w="0"/>
                <a:effectLst>
                  <a:outerShdw blurRad="38100" dist="25400" dir="5400000" algn="ctr" rotWithShape="0">
                    <a:srgbClr val="6E747A">
                      <a:alpha val="43000"/>
                    </a:srgbClr>
                  </a:outerShdw>
                </a:effectLst>
              </a:rPr>
              <a:t>Teaching for Artistic Behaviors</a:t>
            </a:r>
            <a:endParaRPr lang="en-US" b="0" cap="none" spc="0" dirty="0">
              <a:ln w="0"/>
              <a:effectLst>
                <a:outerShdw blurRad="38100" dist="25400" dir="5400000" algn="ctr" rotWithShape="0">
                  <a:srgbClr val="6E747A">
                    <a:alpha val="43000"/>
                  </a:srgbClr>
                </a:outerShdw>
              </a:effectLst>
            </a:endParaRPr>
          </a:p>
          <a:p>
            <a:pPr algn="ctr"/>
            <a:r>
              <a:rPr lang="en-US" sz="2800" b="0" cap="none" spc="0" dirty="0">
                <a:ln w="0"/>
                <a:effectLst>
                  <a:outerShdw blurRad="38100" dist="25400" dir="5400000" algn="ctr" rotWithShape="0">
                    <a:srgbClr val="6E747A">
                      <a:alpha val="43000"/>
                    </a:srgbClr>
                  </a:outerShdw>
                </a:effectLst>
              </a:rPr>
              <a:t>Art Education</a:t>
            </a:r>
          </a:p>
          <a:p>
            <a:pPr algn="ctr"/>
            <a:r>
              <a:rPr lang="en-US" sz="2800" dirty="0">
                <a:ln w="0"/>
                <a:effectLst>
                  <a:outerShdw blurRad="38100" dist="25400" dir="5400000" algn="ctr" rotWithShape="0">
                    <a:srgbClr val="6E747A">
                      <a:alpha val="43000"/>
                    </a:srgbClr>
                  </a:outerShdw>
                </a:effectLst>
              </a:rPr>
              <a:t>Information Guide</a:t>
            </a:r>
          </a:p>
          <a:p>
            <a:pPr algn="ctr"/>
            <a:endParaRPr lang="en-US" sz="2800" dirty="0">
              <a:ln w="0"/>
              <a:effectLst>
                <a:outerShdw blurRad="38100" dist="25400" dir="5400000" algn="ctr" rotWithShape="0">
                  <a:srgbClr val="6E747A">
                    <a:alpha val="43000"/>
                  </a:srgbClr>
                </a:outerShdw>
              </a:effectLst>
            </a:endParaRPr>
          </a:p>
          <a:p>
            <a:pPr algn="ctr"/>
            <a:endParaRPr lang="en-US" sz="2800" b="0" cap="none" spc="0" dirty="0">
              <a:ln w="0"/>
              <a:effectLst>
                <a:outerShdw blurRad="38100" dist="25400" dir="5400000" algn="ctr" rotWithShape="0">
                  <a:srgbClr val="6E747A">
                    <a:alpha val="43000"/>
                  </a:srgbClr>
                </a:outerShdw>
              </a:effectLst>
            </a:endParaRPr>
          </a:p>
          <a:p>
            <a:pPr algn="ctr"/>
            <a:endParaRPr lang="en-US" sz="2800" dirty="0">
              <a:ln w="0"/>
              <a:effectLst>
                <a:outerShdw blurRad="38100" dist="25400" dir="5400000" algn="ctr" rotWithShape="0">
                  <a:srgbClr val="6E747A">
                    <a:alpha val="43000"/>
                  </a:srgbClr>
                </a:outerShdw>
              </a:effectLst>
            </a:endParaRPr>
          </a:p>
          <a:p>
            <a:pPr algn="ctr"/>
            <a:endParaRPr lang="en-US" sz="2800" b="0" cap="none" spc="0" dirty="0">
              <a:ln w="0"/>
              <a:effectLst>
                <a:outerShdw blurRad="38100" dist="25400" dir="5400000" algn="ctr" rotWithShape="0">
                  <a:srgbClr val="6E747A">
                    <a:alpha val="43000"/>
                  </a:srgbClr>
                </a:outerShdw>
              </a:effectLst>
            </a:endParaRPr>
          </a:p>
          <a:p>
            <a:pPr algn="ctr"/>
            <a:endParaRPr lang="en-US" sz="2800" dirty="0">
              <a:ln w="0"/>
              <a:effectLst>
                <a:outerShdw blurRad="38100" dist="25400" dir="5400000" algn="ctr" rotWithShape="0">
                  <a:srgbClr val="6E747A">
                    <a:alpha val="43000"/>
                  </a:srgbClr>
                </a:outerShdw>
              </a:effectLst>
            </a:endParaRPr>
          </a:p>
          <a:p>
            <a:pPr algn="ctr"/>
            <a:endParaRPr lang="en-US" sz="2800" b="0" cap="none" spc="0" dirty="0">
              <a:ln w="0"/>
              <a:effectLst>
                <a:outerShdw blurRad="38100" dist="25400" dir="5400000" algn="ctr" rotWithShape="0">
                  <a:srgbClr val="6E747A">
                    <a:alpha val="43000"/>
                  </a:srgbClr>
                </a:outerShdw>
              </a:effectLst>
            </a:endParaRPr>
          </a:p>
          <a:p>
            <a:pPr algn="ctr"/>
            <a:r>
              <a:rPr lang="en-US" sz="2400" dirty="0">
                <a:ln w="0"/>
                <a:effectLst>
                  <a:outerShdw blurRad="38100" dist="25400" dir="5400000" algn="ctr" rotWithShape="0">
                    <a:srgbClr val="6E747A">
                      <a:alpha val="43000"/>
                    </a:srgbClr>
                  </a:outerShdw>
                </a:effectLst>
              </a:rPr>
              <a:t>Seaford Manor School</a:t>
            </a:r>
          </a:p>
          <a:p>
            <a:pPr algn="ctr"/>
            <a:r>
              <a:rPr lang="en-US" sz="2400" b="0" cap="none" spc="0" dirty="0">
                <a:ln w="0"/>
                <a:effectLst>
                  <a:outerShdw blurRad="38100" dist="25400" dir="5400000" algn="ctr" rotWithShape="0">
                    <a:srgbClr val="6E747A">
                      <a:alpha val="43000"/>
                    </a:srgbClr>
                  </a:outerShdw>
                </a:effectLst>
              </a:rPr>
              <a:t>Ms. </a:t>
            </a:r>
            <a:r>
              <a:rPr lang="en-US" sz="2400" dirty="0">
                <a:ln w="0"/>
                <a:effectLst>
                  <a:outerShdw blurRad="38100" dist="25400" dir="5400000" algn="ctr" rotWithShape="0">
                    <a:srgbClr val="6E747A">
                      <a:alpha val="43000"/>
                    </a:srgbClr>
                  </a:outerShdw>
                </a:effectLst>
              </a:rPr>
              <a:t>LaSota</a:t>
            </a:r>
            <a:endParaRPr lang="en-US" sz="2000" b="0" cap="none" spc="0" dirty="0">
              <a:ln w="0"/>
              <a:effectLst>
                <a:outerShdw blurRad="38100" dist="25400" dir="5400000" algn="ctr" rotWithShape="0">
                  <a:srgbClr val="6E747A">
                    <a:alpha val="43000"/>
                  </a:srgbClr>
                </a:outerShdw>
              </a:effectLst>
            </a:endParaRPr>
          </a:p>
        </p:txBody>
      </p:sp>
      <p:pic>
        <p:nvPicPr>
          <p:cNvPr id="3" name="Picture 2" descr="A picture containing vector graphics&#10;&#10;Description generated with high confidence">
            <a:extLst>
              <a:ext uri="{FF2B5EF4-FFF2-40B4-BE49-F238E27FC236}">
                <a16:creationId xmlns:a16="http://schemas.microsoft.com/office/drawing/2014/main" id="{7FE2B125-CC91-4BA2-B7DC-5706B6DF981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46104" y="6094486"/>
            <a:ext cx="496472" cy="496957"/>
          </a:xfrm>
          <a:prstGeom prst="rect">
            <a:avLst/>
          </a:prstGeom>
        </p:spPr>
      </p:pic>
      <p:sp>
        <p:nvSpPr>
          <p:cNvPr id="8" name="TextBox 7">
            <a:extLst>
              <a:ext uri="{FF2B5EF4-FFF2-40B4-BE49-F238E27FC236}">
                <a16:creationId xmlns:a16="http://schemas.microsoft.com/office/drawing/2014/main" id="{402BB6FE-4609-4DA0-BC00-1FD05FB63925}"/>
              </a:ext>
            </a:extLst>
          </p:cNvPr>
          <p:cNvSpPr txBox="1"/>
          <p:nvPr/>
        </p:nvSpPr>
        <p:spPr>
          <a:xfrm>
            <a:off x="4992036" y="5963474"/>
            <a:ext cx="2663687" cy="646331"/>
          </a:xfrm>
          <a:prstGeom prst="rect">
            <a:avLst/>
          </a:prstGeom>
          <a:noFill/>
        </p:spPr>
        <p:txBody>
          <a:bodyPr wrap="square" rtlCol="0">
            <a:spAutoFit/>
          </a:bodyPr>
          <a:lstStyle/>
          <a:p>
            <a:r>
              <a:rPr lang="en-US" sz="1200" b="1" dirty="0"/>
              <a:t>Follow</a:t>
            </a:r>
            <a:r>
              <a:rPr lang="en-US" sz="1200" dirty="0"/>
              <a:t>:</a:t>
            </a:r>
          </a:p>
          <a:p>
            <a:r>
              <a:rPr lang="en-US" sz="1200" b="1" dirty="0"/>
              <a:t>@</a:t>
            </a:r>
            <a:r>
              <a:rPr lang="en-US" sz="1200" b="1" dirty="0" err="1"/>
              <a:t>mslasota_art</a:t>
            </a:r>
            <a:endParaRPr lang="en-US" sz="1200" b="1" dirty="0"/>
          </a:p>
          <a:p>
            <a:r>
              <a:rPr lang="en-US" sz="1200" b="1" dirty="0"/>
              <a:t>@</a:t>
            </a:r>
            <a:r>
              <a:rPr lang="en-US" sz="1200" b="1" dirty="0" err="1"/>
              <a:t>seaford_art_department</a:t>
            </a:r>
            <a:r>
              <a:rPr lang="en-US" sz="1200" b="1" dirty="0"/>
              <a:t> </a:t>
            </a:r>
          </a:p>
        </p:txBody>
      </p:sp>
      <p:pic>
        <p:nvPicPr>
          <p:cNvPr id="10" name="Picture 9">
            <a:extLst>
              <a:ext uri="{FF2B5EF4-FFF2-40B4-BE49-F238E27FC236}">
                <a16:creationId xmlns:a16="http://schemas.microsoft.com/office/drawing/2014/main" id="{6E0FE633-A922-44DA-ABC1-1A8C28443B7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410180" y="3720808"/>
            <a:ext cx="1601527" cy="1511270"/>
          </a:xfrm>
          <a:prstGeom prst="rect">
            <a:avLst/>
          </a:prstGeom>
        </p:spPr>
      </p:pic>
    </p:spTree>
    <p:extLst>
      <p:ext uri="{BB962C8B-B14F-4D97-AF65-F5344CB8AC3E}">
        <p14:creationId xmlns:p14="http://schemas.microsoft.com/office/powerpoint/2010/main" val="2628435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21EFC2-5142-4B2A-8BD8-799FC2278BAB}"/>
              </a:ext>
            </a:extLst>
          </p:cNvPr>
          <p:cNvSpPr txBox="1"/>
          <p:nvPr/>
        </p:nvSpPr>
        <p:spPr>
          <a:xfrm>
            <a:off x="238540" y="-64264"/>
            <a:ext cx="3392557" cy="6986528"/>
          </a:xfrm>
          <a:prstGeom prst="rect">
            <a:avLst/>
          </a:prstGeom>
          <a:noFill/>
        </p:spPr>
        <p:txBody>
          <a:bodyPr wrap="square" rtlCol="0">
            <a:spAutoFit/>
          </a:bodyPr>
          <a:lstStyle/>
          <a:p>
            <a:r>
              <a:rPr lang="en-US" sz="1400" b="1" u="sng" dirty="0">
                <a:latin typeface="Century Schoolbook" panose="02040604050505020304" pitchFamily="18" charset="0"/>
              </a:rPr>
              <a:t>Class Structure</a:t>
            </a:r>
          </a:p>
          <a:p>
            <a:r>
              <a:rPr lang="en-US" sz="1400" dirty="0">
                <a:latin typeface="Century Schoolbook" panose="02040604050505020304" pitchFamily="18" charset="0"/>
              </a:rPr>
              <a:t>As students enter the art room they choose the center they wish to work in for the day. The teacher will keep track of center choices to ensure students experience </a:t>
            </a:r>
            <a:r>
              <a:rPr lang="en-US" sz="1400">
                <a:latin typeface="Century Schoolbook" panose="02040604050505020304" pitchFamily="18" charset="0"/>
              </a:rPr>
              <a:t>all centers. </a:t>
            </a:r>
            <a:r>
              <a:rPr lang="en-US" sz="1400" dirty="0">
                <a:latin typeface="Century Schoolbook" panose="02040604050505020304" pitchFamily="18" charset="0"/>
              </a:rPr>
              <a:t>Because there is a maximum number of students allowed for each center, if students do not get to their first choice that day, they will have first choice the following class. </a:t>
            </a:r>
          </a:p>
          <a:p>
            <a:endParaRPr lang="en-US" sz="1400" dirty="0">
              <a:latin typeface="Century Schoolbook" panose="02040604050505020304" pitchFamily="18" charset="0"/>
            </a:endParaRPr>
          </a:p>
          <a:p>
            <a:r>
              <a:rPr lang="en-US" sz="1400" b="1" u="sng" dirty="0">
                <a:latin typeface="Century Schoolbook" panose="02040604050505020304" pitchFamily="18" charset="0"/>
              </a:rPr>
              <a:t>Demonstrations </a:t>
            </a:r>
          </a:p>
          <a:p>
            <a:r>
              <a:rPr lang="en-US" sz="1400" dirty="0">
                <a:latin typeface="Century Schoolbook" panose="02040604050505020304" pitchFamily="18" charset="0"/>
              </a:rPr>
              <a:t>The teacher will conduct a demonstration or mini-lesson at the beginning of class.  This instruction may be an art technique, a new skill, an artist, or new material.  Students have the choice to use this new information in their current work, or at a later time.  </a:t>
            </a:r>
          </a:p>
          <a:p>
            <a:endParaRPr lang="en-US" sz="1400" dirty="0">
              <a:latin typeface="Century Schoolbook" panose="02040604050505020304" pitchFamily="18" charset="0"/>
            </a:endParaRPr>
          </a:p>
          <a:p>
            <a:r>
              <a:rPr lang="en-US" sz="1400" b="1" u="sng" dirty="0">
                <a:latin typeface="Century Schoolbook" panose="02040604050505020304" pitchFamily="18" charset="0"/>
              </a:rPr>
              <a:t>Planning</a:t>
            </a:r>
            <a:r>
              <a:rPr lang="en-US" sz="1400" u="sng" dirty="0">
                <a:latin typeface="Century Schoolbook" panose="02040604050505020304" pitchFamily="18" charset="0"/>
              </a:rPr>
              <a:t> </a:t>
            </a:r>
          </a:p>
          <a:p>
            <a:r>
              <a:rPr lang="en-US" sz="1400" dirty="0">
                <a:latin typeface="Century Schoolbook" panose="02040604050505020304" pitchFamily="18" charset="0"/>
              </a:rPr>
              <a:t>Students are required to complete a project planning page (or sketch) where they fill out information about a piece they want to create.  Students bring this completed sheet to the teacher to discuss their idea, inspiration, materials and techniques they wish to use.  Together they set the plan for potential WOW pieces. </a:t>
            </a:r>
            <a:endParaRPr lang="en-US" sz="1600" dirty="0">
              <a:latin typeface="Century Schoolbook" panose="02040604050505020304" pitchFamily="18" charset="0"/>
            </a:endParaRPr>
          </a:p>
        </p:txBody>
      </p:sp>
      <p:sp>
        <p:nvSpPr>
          <p:cNvPr id="3" name="TextBox 2">
            <a:extLst>
              <a:ext uri="{FF2B5EF4-FFF2-40B4-BE49-F238E27FC236}">
                <a16:creationId xmlns:a16="http://schemas.microsoft.com/office/drawing/2014/main" id="{0348043A-3178-49DD-9074-624AE008EACF}"/>
              </a:ext>
            </a:extLst>
          </p:cNvPr>
          <p:cNvSpPr txBox="1"/>
          <p:nvPr/>
        </p:nvSpPr>
        <p:spPr>
          <a:xfrm>
            <a:off x="8249472" y="842975"/>
            <a:ext cx="3392557" cy="4832092"/>
          </a:xfrm>
          <a:prstGeom prst="rect">
            <a:avLst/>
          </a:prstGeom>
          <a:noFill/>
        </p:spPr>
        <p:txBody>
          <a:bodyPr wrap="square" rtlCol="0">
            <a:spAutoFit/>
          </a:bodyPr>
          <a:lstStyle/>
          <a:p>
            <a:r>
              <a:rPr lang="en-US" sz="1400" b="1" u="sng" dirty="0">
                <a:latin typeface="Century Schoolbook" panose="02040604050505020304" pitchFamily="18" charset="0"/>
              </a:rPr>
              <a:t>Lessons</a:t>
            </a:r>
          </a:p>
          <a:p>
            <a:r>
              <a:rPr lang="en-US" sz="1400" dirty="0">
                <a:latin typeface="Century Schoolbook" panose="02040604050505020304" pitchFamily="18" charset="0"/>
              </a:rPr>
              <a:t>Teaching looks different in a TAB classroom because it’s more about developing a student’s ability to plan and make art, using artistic behaviors than it is about the end product or picture. Each student is working to complete W.O.W. pieces (Wonderful Original Work of art).  </a:t>
            </a:r>
          </a:p>
          <a:p>
            <a:endParaRPr lang="en-US" sz="1400" dirty="0">
              <a:latin typeface="Century Schoolbook" panose="02040604050505020304" pitchFamily="18" charset="0"/>
            </a:endParaRPr>
          </a:p>
          <a:p>
            <a:r>
              <a:rPr lang="en-US" sz="1400" dirty="0">
                <a:latin typeface="Century Schoolbook" panose="02040604050505020304" pitchFamily="18" charset="0"/>
              </a:rPr>
              <a:t>Students generate their own idea for </a:t>
            </a:r>
            <a:r>
              <a:rPr lang="en-US" sz="1400">
                <a:latin typeface="Century Schoolbook" panose="02040604050505020304" pitchFamily="18" charset="0"/>
              </a:rPr>
              <a:t>their artwork</a:t>
            </a:r>
            <a:r>
              <a:rPr lang="en-US" sz="1400" dirty="0">
                <a:latin typeface="Century Schoolbook" panose="02040604050505020304" pitchFamily="18" charset="0"/>
              </a:rPr>
              <a:t>, problem solve solutions when a situation arises, and finish a piece independently. </a:t>
            </a:r>
          </a:p>
          <a:p>
            <a:endParaRPr lang="en-US" sz="1400" dirty="0">
              <a:latin typeface="Century Schoolbook" panose="02040604050505020304" pitchFamily="18" charset="0"/>
            </a:endParaRPr>
          </a:p>
          <a:p>
            <a:r>
              <a:rPr lang="en-US" sz="1400" dirty="0">
                <a:latin typeface="Century Schoolbook" panose="02040604050505020304" pitchFamily="18" charset="0"/>
              </a:rPr>
              <a:t> </a:t>
            </a:r>
          </a:p>
          <a:p>
            <a:r>
              <a:rPr lang="en-US" sz="1400" b="1" dirty="0">
                <a:latin typeface="Century Schoolbook" panose="02040604050505020304" pitchFamily="18" charset="0"/>
              </a:rPr>
              <a:t>Artwork will look differently now. Students create their own ideas, instead of following the same steps for the same outcome as the teacher.  They are learning to think and work as an artist! </a:t>
            </a:r>
          </a:p>
        </p:txBody>
      </p:sp>
      <p:sp>
        <p:nvSpPr>
          <p:cNvPr id="4" name="TextBox 3">
            <a:extLst>
              <a:ext uri="{FF2B5EF4-FFF2-40B4-BE49-F238E27FC236}">
                <a16:creationId xmlns:a16="http://schemas.microsoft.com/office/drawing/2014/main" id="{DE602B69-BCD3-4187-9747-253295A72B0E}"/>
              </a:ext>
            </a:extLst>
          </p:cNvPr>
          <p:cNvSpPr txBox="1"/>
          <p:nvPr/>
        </p:nvSpPr>
        <p:spPr>
          <a:xfrm>
            <a:off x="4399721" y="88923"/>
            <a:ext cx="3392557" cy="6555641"/>
          </a:xfrm>
          <a:prstGeom prst="rect">
            <a:avLst/>
          </a:prstGeom>
          <a:noFill/>
        </p:spPr>
        <p:txBody>
          <a:bodyPr wrap="square" rtlCol="0">
            <a:spAutoFit/>
          </a:bodyPr>
          <a:lstStyle/>
          <a:p>
            <a:r>
              <a:rPr lang="en-US" sz="1400" b="1" u="sng" dirty="0">
                <a:latin typeface="Century Schoolbook" panose="02040604050505020304" pitchFamily="18" charset="0"/>
              </a:rPr>
              <a:t>Work time </a:t>
            </a:r>
          </a:p>
          <a:p>
            <a:r>
              <a:rPr lang="en-US" sz="1400" dirty="0">
                <a:latin typeface="Century Schoolbook" panose="02040604050505020304" pitchFamily="18" charset="0"/>
              </a:rPr>
              <a:t>With TAB, students have the choice to choose an idea and create something meaningful or new they want to explore.  They can do this by following their own planning process and work at their own pace.  The teacher facilitates student progress throughout class by conferencing individually or in small groups to provide feedback and answer questions.  </a:t>
            </a:r>
          </a:p>
          <a:p>
            <a:endParaRPr lang="en-US" sz="1400" b="1" dirty="0">
              <a:latin typeface="Century Schoolbook" panose="02040604050505020304" pitchFamily="18" charset="0"/>
            </a:endParaRPr>
          </a:p>
          <a:p>
            <a:endParaRPr lang="en-US" sz="1400" b="1" dirty="0">
              <a:latin typeface="Century Schoolbook" panose="02040604050505020304" pitchFamily="18" charset="0"/>
            </a:endParaRPr>
          </a:p>
          <a:p>
            <a:endParaRPr lang="en-US" sz="1400" b="1" dirty="0">
              <a:latin typeface="Century Schoolbook" panose="02040604050505020304" pitchFamily="18" charset="0"/>
            </a:endParaRPr>
          </a:p>
          <a:p>
            <a:endParaRPr lang="en-US" sz="1400" b="1" dirty="0">
              <a:latin typeface="Century Schoolbook" panose="02040604050505020304" pitchFamily="18" charset="0"/>
            </a:endParaRPr>
          </a:p>
          <a:p>
            <a:endParaRPr lang="en-US" sz="1400" b="1" dirty="0">
              <a:latin typeface="Century Schoolbook" panose="02040604050505020304" pitchFamily="18" charset="0"/>
            </a:endParaRPr>
          </a:p>
          <a:p>
            <a:r>
              <a:rPr lang="en-US" sz="1400" b="1" u="sng" dirty="0">
                <a:latin typeface="Century Schoolbook" panose="02040604050505020304" pitchFamily="18" charset="0"/>
              </a:rPr>
              <a:t>Clean up </a:t>
            </a:r>
          </a:p>
          <a:p>
            <a:r>
              <a:rPr lang="en-US" sz="1400" dirty="0">
                <a:latin typeface="Century Schoolbook" panose="02040604050505020304" pitchFamily="18" charset="0"/>
              </a:rPr>
              <a:t>Students are responsible for cleaning up their own materials, project, and work space.  Students will finish projects at different times, without issue.  They can move on to the next step independently, which might include: begin a plan for another project, create a series, complete a reflection, write an artist statement, and frame their work. Students complete this within the framework and expectations set by the teacher. </a:t>
            </a:r>
          </a:p>
        </p:txBody>
      </p:sp>
      <p:pic>
        <p:nvPicPr>
          <p:cNvPr id="1028" name="Picture 4" descr="Image result for art supply clipart">
            <a:extLst>
              <a:ext uri="{FF2B5EF4-FFF2-40B4-BE49-F238E27FC236}">
                <a16:creationId xmlns:a16="http://schemas.microsoft.com/office/drawing/2014/main" id="{F62F2BA3-5F5D-4EEF-B280-5A696A147B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6915" y="2692761"/>
            <a:ext cx="1705119" cy="9367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 up of a logo&#10;&#10;Description generated with very high confidence">
            <a:extLst>
              <a:ext uri="{FF2B5EF4-FFF2-40B4-BE49-F238E27FC236}">
                <a16:creationId xmlns:a16="http://schemas.microsoft.com/office/drawing/2014/main" id="{4093B6BE-A357-4DF6-BB96-DF78D6A9F3C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69286" y="5675067"/>
            <a:ext cx="962439" cy="962439"/>
          </a:xfrm>
          <a:prstGeom prst="rect">
            <a:avLst/>
          </a:prstGeom>
        </p:spPr>
      </p:pic>
    </p:spTree>
    <p:extLst>
      <p:ext uri="{BB962C8B-B14F-4D97-AF65-F5344CB8AC3E}">
        <p14:creationId xmlns:p14="http://schemas.microsoft.com/office/powerpoint/2010/main" val="4009239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e2dce3a8-5782-4eb8-8c82-909aaea369e7" xsi:nil="true"/>
    <FolderType xmlns="e2dce3a8-5782-4eb8-8c82-909aaea369e7" xsi:nil="true"/>
    <Teachers xmlns="e2dce3a8-5782-4eb8-8c82-909aaea369e7">
      <UserInfo>
        <DisplayName/>
        <AccountId xsi:nil="true"/>
        <AccountType/>
      </UserInfo>
    </Teachers>
    <DefaultSectionNames xmlns="e2dce3a8-5782-4eb8-8c82-909aaea369e7" xsi:nil="true"/>
    <Owner xmlns="e2dce3a8-5782-4eb8-8c82-909aaea369e7">
      <UserInfo>
        <DisplayName/>
        <AccountId xsi:nil="true"/>
        <AccountType/>
      </UserInfo>
    </Owner>
    <Is_Collaboration_Space_Locked xmlns="e2dce3a8-5782-4eb8-8c82-909aaea369e7" xsi:nil="true"/>
    <CultureName xmlns="e2dce3a8-5782-4eb8-8c82-909aaea369e7" xsi:nil="true"/>
    <Distribution_Groups xmlns="e2dce3a8-5782-4eb8-8c82-909aaea369e7" xsi:nil="true"/>
    <AppVersion xmlns="e2dce3a8-5782-4eb8-8c82-909aaea369e7" xsi:nil="true"/>
    <Invited_Students xmlns="e2dce3a8-5782-4eb8-8c82-909aaea369e7" xsi:nil="true"/>
    <Student_Groups xmlns="e2dce3a8-5782-4eb8-8c82-909aaea369e7">
      <UserInfo>
        <DisplayName/>
        <AccountId xsi:nil="true"/>
        <AccountType/>
      </UserInfo>
    </Student_Groups>
    <Templates xmlns="e2dce3a8-5782-4eb8-8c82-909aaea369e7" xsi:nil="true"/>
    <Math_Settings xmlns="e2dce3a8-5782-4eb8-8c82-909aaea369e7" xsi:nil="true"/>
    <Invited_Teachers xmlns="e2dce3a8-5782-4eb8-8c82-909aaea369e7" xsi:nil="true"/>
    <TeamsChannelId xmlns="e2dce3a8-5782-4eb8-8c82-909aaea369e7" xsi:nil="true"/>
    <IsNotebookLocked xmlns="e2dce3a8-5782-4eb8-8c82-909aaea369e7" xsi:nil="true"/>
    <Students xmlns="e2dce3a8-5782-4eb8-8c82-909aaea369e7">
      <UserInfo>
        <DisplayName/>
        <AccountId xsi:nil="true"/>
        <AccountType/>
      </UserInfo>
    </Students>
    <Self_Registration_Enabled xmlns="e2dce3a8-5782-4eb8-8c82-909aaea369e7" xsi:nil="true"/>
    <Has_Teacher_Only_SectionGroup xmlns="e2dce3a8-5782-4eb8-8c82-909aaea369e7" xsi:nil="true"/>
    <LMS_Mappings xmlns="e2dce3a8-5782-4eb8-8c82-909aaea369e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C6B6C3E47E2B4BBB58C836CE33C7F7" ma:contentTypeVersion="33" ma:contentTypeDescription="Create a new document." ma:contentTypeScope="" ma:versionID="b2433dbe1be922df429acb84ca22acdc">
  <xsd:schema xmlns:xsd="http://www.w3.org/2001/XMLSchema" xmlns:xs="http://www.w3.org/2001/XMLSchema" xmlns:p="http://schemas.microsoft.com/office/2006/metadata/properties" xmlns:ns3="e2dce3a8-5782-4eb8-8c82-909aaea369e7" xmlns:ns4="d4f42784-d4f6-454c-8106-302039841545" targetNamespace="http://schemas.microsoft.com/office/2006/metadata/properties" ma:root="true" ma:fieldsID="3bab9bf96dd9fa7a2e21ea7551fdde81" ns3:_="" ns4:_="">
    <xsd:import namespace="e2dce3a8-5782-4eb8-8c82-909aaea369e7"/>
    <xsd:import namespace="d4f42784-d4f6-454c-8106-30203984154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MediaServiceAutoTags" minOccurs="0"/>
                <xsd:element ref="ns3:MediaServiceDateTaken" minOccurs="0"/>
                <xsd:element ref="ns3:MediaServiceLocation" minOccurs="0"/>
                <xsd:element ref="ns3:MediaServiceOCR" minOccurs="0"/>
                <xsd:element ref="ns3:MediaServiceEventHashCode" minOccurs="0"/>
                <xsd:element ref="ns3:MediaServiceGenerationTime" minOccurs="0"/>
                <xsd:element ref="ns3:TeamsChannelId" minOccurs="0"/>
                <xsd:element ref="ns3:IsNotebookLocked" minOccurs="0"/>
                <xsd:element ref="ns3:Math_Settings" minOccurs="0"/>
                <xsd:element ref="ns3:MediaServiceAutoKeyPoints" minOccurs="0"/>
                <xsd:element ref="ns3:MediaServiceKeyPoints" minOccurs="0"/>
                <xsd:element ref="ns3:Distribution_Groups" minOccurs="0"/>
                <xsd:element ref="ns3:LMS_Mappin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dce3a8-5782-4eb8-8c82-909aaea369e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Owner" ma:index="1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6" nillable="true" ma:displayName="Default Section Names" ma:internalName="DefaultSectionNames">
      <xsd:simpleType>
        <xsd:restriction base="dms:Note">
          <xsd:maxLength value="255"/>
        </xsd:restriction>
      </xsd:simpleType>
    </xsd:element>
    <xsd:element name="Templates" ma:index="17" nillable="true" ma:displayName="Templates" ma:internalName="Templates">
      <xsd:simpleType>
        <xsd:restriction base="dms:Note">
          <xsd:maxLength value="255"/>
        </xsd:restriction>
      </xsd:simpleType>
    </xsd:element>
    <xsd:element name="CultureName" ma:index="18" nillable="true" ma:displayName="Culture Name" ma:internalName="CultureName">
      <xsd:simpleType>
        <xsd:restriction base="dms:Text"/>
      </xsd:simpleType>
    </xsd:element>
    <xsd:element name="AppVersion" ma:index="19" nillable="true" ma:displayName="App Version" ma:internalName="AppVersion">
      <xsd:simpleType>
        <xsd:restriction base="dms:Text"/>
      </xsd:simpleType>
    </xsd:element>
    <xsd:element name="Teachers" ma:index="2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3" nillable="true" ma:displayName="Invited Teachers" ma:internalName="Invited_Teachers">
      <xsd:simpleType>
        <xsd:restriction base="dms:Note">
          <xsd:maxLength value="255"/>
        </xsd:restriction>
      </xsd:simpleType>
    </xsd:element>
    <xsd:element name="Invited_Students" ma:index="24" nillable="true" ma:displayName="Invited Students" ma:internalName="Invited_Students">
      <xsd:simpleType>
        <xsd:restriction base="dms:Note">
          <xsd:maxLength value="255"/>
        </xsd:restriction>
      </xsd:simpleType>
    </xsd:element>
    <xsd:element name="Self_Registration_Enabled" ma:index="25" nillable="true" ma:displayName="Self Registration Enabled" ma:internalName="Self_Registration_Enabled">
      <xsd:simpleType>
        <xsd:restriction base="dms:Boolean"/>
      </xsd:simpleType>
    </xsd:element>
    <xsd:element name="Has_Teacher_Only_SectionGroup" ma:index="26" nillable="true" ma:displayName="Has Teacher Only SectionGroup" ma:internalName="Has_Teacher_Only_SectionGroup">
      <xsd:simpleType>
        <xsd:restriction base="dms:Boolean"/>
      </xsd:simpleType>
    </xsd:element>
    <xsd:element name="Is_Collaboration_Space_Locked" ma:index="27" nillable="true" ma:displayName="Is Collaboration Space Locked" ma:internalName="Is_Collaboration_Space_Locked">
      <xsd:simpleType>
        <xsd:restriction base="dms:Boolean"/>
      </xsd:simpleType>
    </xsd:element>
    <xsd:element name="MediaServiceAutoTags" ma:index="28" nillable="true" ma:displayName="MediaServiceAutoTags" ma:description="" ma:internalName="MediaServiceAutoTags" ma:readOnly="true">
      <xsd:simpleType>
        <xsd:restriction base="dms:Text"/>
      </xsd:simpleType>
    </xsd:element>
    <xsd:element name="MediaServiceDateTaken" ma:index="29" nillable="true" ma:displayName="MediaServiceDateTaken" ma:description="" ma:hidden="true" ma:internalName="MediaServiceDateTaken" ma:readOnly="true">
      <xsd:simpleType>
        <xsd:restriction base="dms:Text"/>
      </xsd:simpleType>
    </xsd:element>
    <xsd:element name="MediaServiceLocation" ma:index="30" nillable="true" ma:displayName="MediaServiceLocation" ma:internalName="MediaServiceLocation" ma:readOnly="true">
      <xsd:simpleType>
        <xsd:restriction base="dms:Text"/>
      </xsd:simpleType>
    </xsd:element>
    <xsd:element name="MediaServiceOCR" ma:index="31" nillable="true" ma:displayName="MediaServiceOCR" ma:internalName="MediaServiceOCR" ma:readOnly="true">
      <xsd:simpleType>
        <xsd:restriction base="dms:Note">
          <xsd:maxLength value="255"/>
        </xsd:restriction>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TeamsChannelId" ma:index="34" nillable="true" ma:displayName="Teams Channel Id" ma:internalName="TeamsChannelId">
      <xsd:simpleType>
        <xsd:restriction base="dms:Text"/>
      </xsd:simpleType>
    </xsd:element>
    <xsd:element name="IsNotebookLocked" ma:index="35" nillable="true" ma:displayName="Is Notebook Locked" ma:internalName="IsNotebookLocked">
      <xsd:simpleType>
        <xsd:restriction base="dms:Boolean"/>
      </xsd:simpleType>
    </xsd:element>
    <xsd:element name="Math_Settings" ma:index="36" nillable="true" ma:displayName="Math Settings" ma:internalName="Math_Settings">
      <xsd:simpleType>
        <xsd:restriction base="dms:Text"/>
      </xsd:simpleType>
    </xsd:element>
    <xsd:element name="MediaServiceAutoKeyPoints" ma:index="37" nillable="true" ma:displayName="MediaServiceAutoKeyPoints" ma:hidden="true" ma:internalName="MediaServiceAutoKeyPoints" ma:readOnly="true">
      <xsd:simpleType>
        <xsd:restriction base="dms:Note"/>
      </xsd:simpleType>
    </xsd:element>
    <xsd:element name="MediaServiceKeyPoints" ma:index="38" nillable="true" ma:displayName="KeyPoints" ma:internalName="MediaServiceKeyPoints" ma:readOnly="true">
      <xsd:simpleType>
        <xsd:restriction base="dms:Note">
          <xsd:maxLength value="255"/>
        </xsd:restriction>
      </xsd:simpleType>
    </xsd:element>
    <xsd:element name="Distribution_Groups" ma:index="39" nillable="true" ma:displayName="Distribution Groups" ma:internalName="Distribution_Groups">
      <xsd:simpleType>
        <xsd:restriction base="dms:Note">
          <xsd:maxLength value="255"/>
        </xsd:restriction>
      </xsd:simpleType>
    </xsd:element>
    <xsd:element name="LMS_Mappings" ma:index="40" nillable="true" ma:displayName="LMS Mappings" ma:internalName="LMS_Mapping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4f42784-d4f6-454c-8106-302039841545"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667D1D-8F10-4696-B0CC-2540BA10F3F0}">
  <ds:schemaRefs>
    <ds:schemaRef ds:uri="http://schemas.microsoft.com/office/2006/metadata/properties"/>
    <ds:schemaRef ds:uri="http://schemas.microsoft.com/office/infopath/2007/PartnerControls"/>
    <ds:schemaRef ds:uri="e2dce3a8-5782-4eb8-8c82-909aaea369e7"/>
  </ds:schemaRefs>
</ds:datastoreItem>
</file>

<file path=customXml/itemProps2.xml><?xml version="1.0" encoding="utf-8"?>
<ds:datastoreItem xmlns:ds="http://schemas.openxmlformats.org/officeDocument/2006/customXml" ds:itemID="{33DF1B54-CEE3-46D3-8D72-676483F3BE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dce3a8-5782-4eb8-8c82-909aaea369e7"/>
    <ds:schemaRef ds:uri="d4f42784-d4f6-454c-8106-3020398415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F48D6E-0E3B-4939-8061-06E54F04A6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2610</TotalTime>
  <Words>746</Words>
  <Application>Microsoft Office PowerPoint</Application>
  <PresentationFormat>Widescreen</PresentationFormat>
  <Paragraphs>64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Century Schoolbook</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LaSota</dc:creator>
  <cp:lastModifiedBy>Jamie LaSota</cp:lastModifiedBy>
  <cp:revision>6</cp:revision>
  <cp:lastPrinted>2019-11-25T20:08:29Z</cp:lastPrinted>
  <dcterms:created xsi:type="dcterms:W3CDTF">2019-11-12T21:07:59Z</dcterms:created>
  <dcterms:modified xsi:type="dcterms:W3CDTF">2020-02-26T00:33:02Z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0x01010035C6B6C3E47E2B4BBB58C836CE33C7F7</vt:lpwstr>
  </property>
</Properties>
</file>