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733" autoAdjust="0"/>
  </p:normalViewPr>
  <p:slideViewPr>
    <p:cSldViewPr>
      <p:cViewPr varScale="1">
        <p:scale>
          <a:sx n="54" d="100"/>
          <a:sy n="54" d="100"/>
        </p:scale>
        <p:origin x="-1836" y="-90"/>
      </p:cViewPr>
      <p:guideLst>
        <p:guide orient="horz" pos="2160"/>
        <p:guide pos="2880"/>
      </p:guideLst>
    </p:cSldViewPr>
  </p:slideViewPr>
  <p:notesTextViewPr>
    <p:cViewPr>
      <p:scale>
        <a:sx n="100" d="100"/>
        <a:sy n="100" d="100"/>
      </p:scale>
      <p:origin x="0" y="543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Sheet1!$A$2:$A$6</c:f>
              <c:strCache>
                <c:ptCount val="5"/>
                <c:pt idx="0">
                  <c:v>Jackson Library and/or Senior Center Pickup/Drop-off Zone</c:v>
                </c:pt>
                <c:pt idx="1">
                  <c:v>Springfield Parkway Drop-Off Zone Speed Zone improvements (Riverside Pre-School Area)</c:v>
                </c:pt>
                <c:pt idx="2">
                  <c:v>Riverside Crossing Flags</c:v>
                </c:pt>
                <c:pt idx="3">
                  <c:v>Riverside Elementary Traffic Separation Policy around school zone.</c:v>
                </c:pt>
                <c:pt idx="4">
                  <c:v>Other</c:v>
                </c:pt>
              </c:strCache>
            </c:strRef>
          </c:cat>
          <c:val>
            <c:numRef>
              <c:f>Sheet1!$B$2:$B$6</c:f>
              <c:numCache>
                <c:formatCode>General</c:formatCode>
                <c:ptCount val="5"/>
                <c:pt idx="0">
                  <c:v>128</c:v>
                </c:pt>
                <c:pt idx="1">
                  <c:v>102</c:v>
                </c:pt>
                <c:pt idx="2">
                  <c:v>71</c:v>
                </c:pt>
                <c:pt idx="3">
                  <c:v>54</c:v>
                </c:pt>
                <c:pt idx="4">
                  <c:v>23</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6275369892922675"/>
          <c:y val="6.8084772985465951E-4"/>
          <c:w val="0.33429644856339863"/>
          <c:h val="0.98462079366944799"/>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Sheet1!$A$2:$A$6</c:f>
              <c:strCache>
                <c:ptCount val="5"/>
                <c:pt idx="0">
                  <c:v>Toward Zero Death Campaign</c:v>
                </c:pt>
                <c:pt idx="1">
                  <c:v>Bicycle, Motorists, &amp; Walking Education Initiative</c:v>
                </c:pt>
                <c:pt idx="2">
                  <c:v>Biennial Education Campaign</c:v>
                </c:pt>
                <c:pt idx="3">
                  <c:v>New School Busing Policy</c:v>
                </c:pt>
                <c:pt idx="4">
                  <c:v>Other</c:v>
                </c:pt>
              </c:strCache>
            </c:strRef>
          </c:cat>
          <c:val>
            <c:numRef>
              <c:f>Sheet1!$B$2:$B$6</c:f>
              <c:numCache>
                <c:formatCode>General</c:formatCode>
                <c:ptCount val="5"/>
                <c:pt idx="0">
                  <c:v>103</c:v>
                </c:pt>
                <c:pt idx="1">
                  <c:v>99</c:v>
                </c:pt>
                <c:pt idx="2">
                  <c:v>124</c:v>
                </c:pt>
                <c:pt idx="3">
                  <c:v>94</c:v>
                </c:pt>
                <c:pt idx="4">
                  <c:v>13</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Sheet1!$A$2:$A$6</c:f>
              <c:strCache>
                <c:ptCount val="5"/>
                <c:pt idx="0">
                  <c:v>Bike lanes &amp; Crosswalk painting</c:v>
                </c:pt>
                <c:pt idx="1">
                  <c:v>Walking Signage</c:v>
                </c:pt>
                <c:pt idx="2">
                  <c:v>Curb Extension/Temporary Bumpouts</c:v>
                </c:pt>
                <c:pt idx="3">
                  <c:v>Traffic visibility</c:v>
                </c:pt>
                <c:pt idx="4">
                  <c:v>Other</c:v>
                </c:pt>
              </c:strCache>
            </c:strRef>
          </c:cat>
          <c:val>
            <c:numRef>
              <c:f>Sheet1!$B$2:$B$6</c:f>
              <c:numCache>
                <c:formatCode>General</c:formatCode>
                <c:ptCount val="5"/>
                <c:pt idx="0">
                  <c:v>116</c:v>
                </c:pt>
                <c:pt idx="1">
                  <c:v>59</c:v>
                </c:pt>
                <c:pt idx="2">
                  <c:v>62</c:v>
                </c:pt>
                <c:pt idx="3">
                  <c:v>117</c:v>
                </c:pt>
                <c:pt idx="4">
                  <c:v>20</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Sheet1!$A$2:$A$12</c:f>
              <c:strCache>
                <c:ptCount val="11"/>
                <c:pt idx="0">
                  <c:v>Pocket Parks</c:v>
                </c:pt>
                <c:pt idx="1">
                  <c:v>Indoor Pool</c:v>
                </c:pt>
                <c:pt idx="2">
                  <c:v>Tourism </c:v>
                </c:pt>
                <c:pt idx="3">
                  <c:v>Adopt-A-Trail</c:v>
                </c:pt>
                <c:pt idx="4">
                  <c:v>City Parks</c:v>
                </c:pt>
                <c:pt idx="5">
                  <c:v>Dog Park</c:v>
                </c:pt>
                <c:pt idx="6">
                  <c:v>Community Art Campaign</c:v>
                </c:pt>
                <c:pt idx="7">
                  <c:v>Disc Golf Course</c:v>
                </c:pt>
                <c:pt idx="8">
                  <c:v>Mt. Bike Classes/Education</c:v>
                </c:pt>
                <c:pt idx="9">
                  <c:v>Trail Connections</c:v>
                </c:pt>
                <c:pt idx="10">
                  <c:v>Other</c:v>
                </c:pt>
              </c:strCache>
            </c:strRef>
          </c:cat>
          <c:val>
            <c:numRef>
              <c:f>Sheet1!$B$2:$B$12</c:f>
              <c:numCache>
                <c:formatCode>General</c:formatCode>
                <c:ptCount val="11"/>
                <c:pt idx="0">
                  <c:v>69</c:v>
                </c:pt>
                <c:pt idx="1">
                  <c:v>75</c:v>
                </c:pt>
                <c:pt idx="2">
                  <c:v>87</c:v>
                </c:pt>
                <c:pt idx="3">
                  <c:v>55</c:v>
                </c:pt>
                <c:pt idx="4">
                  <c:v>121</c:v>
                </c:pt>
                <c:pt idx="5">
                  <c:v>81</c:v>
                </c:pt>
                <c:pt idx="6">
                  <c:v>86</c:v>
                </c:pt>
                <c:pt idx="7">
                  <c:v>42</c:v>
                </c:pt>
                <c:pt idx="8">
                  <c:v>8</c:v>
                </c:pt>
                <c:pt idx="9">
                  <c:v>57</c:v>
                </c:pt>
                <c:pt idx="10">
                  <c:v>24</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Sheet1!$A$2:$A$13</c:f>
              <c:strCache>
                <c:ptCount val="12"/>
                <c:pt idx="0">
                  <c:v>Bike Friendly Businesses</c:v>
                </c:pt>
                <c:pt idx="1">
                  <c:v>Walk Local, Shop Local</c:v>
                </c:pt>
                <c:pt idx="2">
                  <c:v>Winter Recreation</c:v>
                </c:pt>
                <c:pt idx="3">
                  <c:v>Regional Physical Activity Marketing</c:v>
                </c:pt>
                <c:pt idx="4">
                  <c:v>Age In Place Campaign</c:v>
                </c:pt>
                <c:pt idx="5">
                  <c:v>Annual Community Bike Ride</c:v>
                </c:pt>
                <c:pt idx="6">
                  <c:v>Expand Bike Share </c:v>
                </c:pt>
                <c:pt idx="7">
                  <c:v>Expand Bike to Work Day/Month</c:v>
                </c:pt>
                <c:pt idx="8">
                  <c:v>Bike Friendly MnWest</c:v>
                </c:pt>
                <c:pt idx="9">
                  <c:v>Bike Friendly Community</c:v>
                </c:pt>
                <c:pt idx="10">
                  <c:v>Des Moines River Water Trail &amp; River</c:v>
                </c:pt>
                <c:pt idx="11">
                  <c:v>Other</c:v>
                </c:pt>
              </c:strCache>
            </c:strRef>
          </c:cat>
          <c:val>
            <c:numRef>
              <c:f>Sheet1!$B$2:$B$13</c:f>
              <c:numCache>
                <c:formatCode>General</c:formatCode>
                <c:ptCount val="12"/>
                <c:pt idx="0">
                  <c:v>49</c:v>
                </c:pt>
                <c:pt idx="1">
                  <c:v>75</c:v>
                </c:pt>
                <c:pt idx="2">
                  <c:v>116</c:v>
                </c:pt>
                <c:pt idx="3">
                  <c:v>19</c:v>
                </c:pt>
                <c:pt idx="4">
                  <c:v>77</c:v>
                </c:pt>
                <c:pt idx="5">
                  <c:v>43</c:v>
                </c:pt>
                <c:pt idx="6">
                  <c:v>27</c:v>
                </c:pt>
                <c:pt idx="7">
                  <c:v>8</c:v>
                </c:pt>
                <c:pt idx="8">
                  <c:v>17</c:v>
                </c:pt>
                <c:pt idx="9">
                  <c:v>49</c:v>
                </c:pt>
                <c:pt idx="10">
                  <c:v>133</c:v>
                </c:pt>
                <c:pt idx="11">
                  <c:v>20</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1883056284631088"/>
          <c:y val="0"/>
          <c:w val="0.37191017789442987"/>
          <c:h val="1"/>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Sheet1!$A$2:$A$7</c:f>
              <c:strCache>
                <c:ptCount val="6"/>
                <c:pt idx="0">
                  <c:v>Active Transportation Policies</c:v>
                </c:pt>
                <c:pt idx="1">
                  <c:v>Snow Removal </c:v>
                </c:pt>
                <c:pt idx="2">
                  <c:v>Sidewalk Repair Program</c:v>
                </c:pt>
                <c:pt idx="3">
                  <c:v>Ped/Bike Wayfinding</c:v>
                </c:pt>
                <c:pt idx="4">
                  <c:v>Ped-Scale Lighting </c:v>
                </c:pt>
                <c:pt idx="5">
                  <c:v>Other</c:v>
                </c:pt>
              </c:strCache>
            </c:strRef>
          </c:cat>
          <c:val>
            <c:numRef>
              <c:f>Sheet1!$B$2:$B$7</c:f>
              <c:numCache>
                <c:formatCode>General</c:formatCode>
                <c:ptCount val="6"/>
                <c:pt idx="0">
                  <c:v>59</c:v>
                </c:pt>
                <c:pt idx="1">
                  <c:v>117</c:v>
                </c:pt>
                <c:pt idx="2">
                  <c:v>121</c:v>
                </c:pt>
                <c:pt idx="3">
                  <c:v>20</c:v>
                </c:pt>
                <c:pt idx="4">
                  <c:v>65</c:v>
                </c:pt>
                <c:pt idx="5">
                  <c:v>8</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Sheet1!$A$2:$A$9</c:f>
              <c:strCache>
                <c:ptCount val="8"/>
                <c:pt idx="0">
                  <c:v>Improve Senior Center</c:v>
                </c:pt>
                <c:pt idx="1">
                  <c:v>Exercise Classes</c:v>
                </c:pt>
                <c:pt idx="2">
                  <c:v>Healthy Eating Campaign</c:v>
                </c:pt>
                <c:pt idx="3">
                  <c:v>Art &amp; Music Therapy</c:v>
                </c:pt>
                <c:pt idx="4">
                  <c:v>Dementia Friendly Community</c:v>
                </c:pt>
                <c:pt idx="5">
                  <c:v>Falls Prevention Classes</c:v>
                </c:pt>
                <c:pt idx="6">
                  <c:v>Senior Service Improvements</c:v>
                </c:pt>
                <c:pt idx="7">
                  <c:v>Other</c:v>
                </c:pt>
              </c:strCache>
            </c:strRef>
          </c:cat>
          <c:val>
            <c:numRef>
              <c:f>Sheet1!$B$2:$B$9</c:f>
              <c:numCache>
                <c:formatCode>General</c:formatCode>
                <c:ptCount val="8"/>
                <c:pt idx="0">
                  <c:v>117</c:v>
                </c:pt>
                <c:pt idx="1">
                  <c:v>90</c:v>
                </c:pt>
                <c:pt idx="2">
                  <c:v>66</c:v>
                </c:pt>
                <c:pt idx="3">
                  <c:v>64</c:v>
                </c:pt>
                <c:pt idx="4">
                  <c:v>52</c:v>
                </c:pt>
                <c:pt idx="5">
                  <c:v>38</c:v>
                </c:pt>
                <c:pt idx="6">
                  <c:v>122</c:v>
                </c:pt>
                <c:pt idx="7">
                  <c:v>8</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686684650529795"/>
          <c:y val="3.4279776480718019E-2"/>
          <c:w val="0.32207227568776126"/>
          <c:h val="0.96572022351928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Sheet1!$A$2:$A$7</c:f>
              <c:strCache>
                <c:ptCount val="6"/>
                <c:pt idx="0">
                  <c:v>Community Garden Plots</c:v>
                </c:pt>
                <c:pt idx="1">
                  <c:v>Food Policy Council/Healthy Eating Committee</c:v>
                </c:pt>
                <c:pt idx="2">
                  <c:v>Community Healthy Eating Campaign</c:v>
                </c:pt>
                <c:pt idx="3">
                  <c:v>Farmers Markets</c:v>
                </c:pt>
                <c:pt idx="4">
                  <c:v>Culturally Specific Foods/Special Diets</c:v>
                </c:pt>
                <c:pt idx="5">
                  <c:v>Other</c:v>
                </c:pt>
              </c:strCache>
            </c:strRef>
          </c:cat>
          <c:val>
            <c:numRef>
              <c:f>Sheet1!$B$2:$B$7</c:f>
              <c:numCache>
                <c:formatCode>General</c:formatCode>
                <c:ptCount val="6"/>
                <c:pt idx="0">
                  <c:v>130</c:v>
                </c:pt>
                <c:pt idx="1">
                  <c:v>23</c:v>
                </c:pt>
                <c:pt idx="2">
                  <c:v>81</c:v>
                </c:pt>
                <c:pt idx="3">
                  <c:v>58</c:v>
                </c:pt>
                <c:pt idx="4">
                  <c:v>39</c:v>
                </c:pt>
                <c:pt idx="5">
                  <c:v>14</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6807439000680469"/>
          <c:y val="5.1459324789000699E-2"/>
          <c:w val="0.32266635073393601"/>
          <c:h val="0.9485406752109992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Sheet1!$A$2:$A$8</c:f>
              <c:strCache>
                <c:ptCount val="7"/>
                <c:pt idx="0">
                  <c:v>Playground Park Equipment</c:v>
                </c:pt>
                <c:pt idx="1">
                  <c:v>Skateboard Park </c:v>
                </c:pt>
                <c:pt idx="2">
                  <c:v>Seasonal Bike Obstacle Course</c:v>
                </c:pt>
                <c:pt idx="3">
                  <c:v>Bike/Walk School Buses</c:v>
                </c:pt>
                <c:pt idx="4">
                  <c:v>Youth Bike Clubs/Rides</c:v>
                </c:pt>
                <c:pt idx="5">
                  <c:v>Youth Bike/Walk Education Campaign</c:v>
                </c:pt>
                <c:pt idx="6">
                  <c:v>Other</c:v>
                </c:pt>
              </c:strCache>
            </c:strRef>
          </c:cat>
          <c:val>
            <c:numRef>
              <c:f>Sheet1!$B$2:$B$8</c:f>
              <c:numCache>
                <c:formatCode>General</c:formatCode>
                <c:ptCount val="7"/>
                <c:pt idx="0">
                  <c:v>139</c:v>
                </c:pt>
                <c:pt idx="1">
                  <c:v>52</c:v>
                </c:pt>
                <c:pt idx="2">
                  <c:v>73</c:v>
                </c:pt>
                <c:pt idx="3">
                  <c:v>65</c:v>
                </c:pt>
                <c:pt idx="4">
                  <c:v>52</c:v>
                </c:pt>
                <c:pt idx="5">
                  <c:v>40</c:v>
                </c:pt>
                <c:pt idx="6">
                  <c:v>6</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8271179644211144"/>
          <c:y val="3.4279776480718019E-2"/>
          <c:w val="0.30802894429862931"/>
          <c:h val="0.957719053381567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Sheet1!$A$2:$A$6</c:f>
              <c:strCache>
                <c:ptCount val="5"/>
                <c:pt idx="0">
                  <c:v>1-2 days per week</c:v>
                </c:pt>
                <c:pt idx="1">
                  <c:v>3-4 days per week</c:v>
                </c:pt>
                <c:pt idx="2">
                  <c:v>5-7 days per week</c:v>
                </c:pt>
                <c:pt idx="3">
                  <c:v>Never</c:v>
                </c:pt>
                <c:pt idx="4">
                  <c:v>Other</c:v>
                </c:pt>
              </c:strCache>
            </c:strRef>
          </c:cat>
          <c:val>
            <c:numRef>
              <c:f>Sheet1!$B$2:$B$6</c:f>
              <c:numCache>
                <c:formatCode>General</c:formatCode>
                <c:ptCount val="5"/>
                <c:pt idx="0">
                  <c:v>59</c:v>
                </c:pt>
                <c:pt idx="1">
                  <c:v>62</c:v>
                </c:pt>
                <c:pt idx="2">
                  <c:v>54</c:v>
                </c:pt>
                <c:pt idx="3">
                  <c:v>55</c:v>
                </c:pt>
                <c:pt idx="4">
                  <c:v>12</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Sheet1!$A$2:$A$4</c:f>
              <c:strCache>
                <c:ptCount val="3"/>
                <c:pt idx="0">
                  <c:v>Male</c:v>
                </c:pt>
                <c:pt idx="1">
                  <c:v>Female</c:v>
                </c:pt>
                <c:pt idx="2">
                  <c:v>Prefer Not to Answer</c:v>
                </c:pt>
              </c:strCache>
            </c:strRef>
          </c:cat>
          <c:val>
            <c:numRef>
              <c:f>Sheet1!$B$2:$B$4</c:f>
              <c:numCache>
                <c:formatCode>General</c:formatCode>
                <c:ptCount val="3"/>
                <c:pt idx="0">
                  <c:v>55</c:v>
                </c:pt>
                <c:pt idx="1">
                  <c:v>127</c:v>
                </c:pt>
                <c:pt idx="2">
                  <c:v>7</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Column1</c:v>
                </c:pt>
              </c:strCache>
            </c:strRef>
          </c:tx>
          <c:dLbls>
            <c:showLegendKey val="0"/>
            <c:showVal val="0"/>
            <c:showCatName val="0"/>
            <c:showSerName val="0"/>
            <c:showPercent val="1"/>
            <c:showBubbleSize val="0"/>
            <c:showLeaderLines val="1"/>
          </c:dLbls>
          <c:cat>
            <c:strRef>
              <c:f>Sheet1!$A$2:$A$9</c:f>
              <c:strCache>
                <c:ptCount val="8"/>
                <c:pt idx="0">
                  <c:v>12-17 yrs. old</c:v>
                </c:pt>
                <c:pt idx="1">
                  <c:v>18-24</c:v>
                </c:pt>
                <c:pt idx="2">
                  <c:v>25-34</c:v>
                </c:pt>
                <c:pt idx="3">
                  <c:v>35-44</c:v>
                </c:pt>
                <c:pt idx="4">
                  <c:v>45-54</c:v>
                </c:pt>
                <c:pt idx="5">
                  <c:v>55-64</c:v>
                </c:pt>
                <c:pt idx="6">
                  <c:v>65-74</c:v>
                </c:pt>
                <c:pt idx="7">
                  <c:v>75+</c:v>
                </c:pt>
              </c:strCache>
            </c:strRef>
          </c:cat>
          <c:val>
            <c:numRef>
              <c:f>Sheet1!$B$2:$B$9</c:f>
              <c:numCache>
                <c:formatCode>General</c:formatCode>
                <c:ptCount val="8"/>
                <c:pt idx="0">
                  <c:v>1</c:v>
                </c:pt>
                <c:pt idx="1">
                  <c:v>5</c:v>
                </c:pt>
                <c:pt idx="2">
                  <c:v>25</c:v>
                </c:pt>
                <c:pt idx="3">
                  <c:v>39</c:v>
                </c:pt>
                <c:pt idx="4">
                  <c:v>22</c:v>
                </c:pt>
                <c:pt idx="5">
                  <c:v>41</c:v>
                </c:pt>
                <c:pt idx="6">
                  <c:v>44</c:v>
                </c:pt>
                <c:pt idx="7">
                  <c:v>24</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Column1</c:v>
                </c:pt>
              </c:strCache>
            </c:strRef>
          </c:tx>
          <c:dLbls>
            <c:dLbl>
              <c:idx val="1"/>
              <c:layout>
                <c:manualLayout>
                  <c:x val="-7.6341134441528138E-2"/>
                  <c:y val="1.4096668488010175E-2"/>
                </c:manualLayout>
              </c:layout>
              <c:showLegendKey val="0"/>
              <c:showVal val="0"/>
              <c:showCatName val="0"/>
              <c:showSerName val="0"/>
              <c:showPercent val="1"/>
              <c:showBubbleSize val="0"/>
            </c:dLbl>
            <c:dLbl>
              <c:idx val="2"/>
              <c:delete val="1"/>
            </c:dLbl>
            <c:showLegendKey val="0"/>
            <c:showVal val="0"/>
            <c:showCatName val="0"/>
            <c:showSerName val="0"/>
            <c:showPercent val="1"/>
            <c:showBubbleSize val="0"/>
            <c:showLeaderLines val="1"/>
          </c:dLbls>
          <c:cat>
            <c:strRef>
              <c:f>Sheet1!$A$2:$A$4</c:f>
              <c:strCache>
                <c:ptCount val="3"/>
                <c:pt idx="0">
                  <c:v>In Jackson City Limits</c:v>
                </c:pt>
                <c:pt idx="1">
                  <c:v>Outside of Jackson City Limits, but in Jackson County</c:v>
                </c:pt>
                <c:pt idx="2">
                  <c:v>Outside of Jackson County</c:v>
                </c:pt>
              </c:strCache>
            </c:strRef>
          </c:cat>
          <c:val>
            <c:numRef>
              <c:f>Sheet1!$B$2:$B$4</c:f>
              <c:numCache>
                <c:formatCode>General</c:formatCode>
                <c:ptCount val="3"/>
                <c:pt idx="0">
                  <c:v>117</c:v>
                </c:pt>
                <c:pt idx="1">
                  <c:v>13</c:v>
                </c:pt>
                <c:pt idx="2">
                  <c:v>10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3AB0738D-62CC-4054-8974-A6BC75A3A555}" type="datetimeFigureOut">
              <a:rPr lang="en-US" smtClean="0"/>
              <a:t>2/28/2020</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BB94E521-32AE-456B-A700-413743355129}" type="slidenum">
              <a:rPr lang="en-US" smtClean="0"/>
              <a:t>‹#›</a:t>
            </a:fld>
            <a:endParaRPr lang="en-US"/>
          </a:p>
        </p:txBody>
      </p:sp>
    </p:spTree>
    <p:extLst>
      <p:ext uri="{BB962C8B-B14F-4D97-AF65-F5344CB8AC3E}">
        <p14:creationId xmlns:p14="http://schemas.microsoft.com/office/powerpoint/2010/main" val="370156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online Jackson Active Living Plan Survey can be found here: https://www.surveymonkey.com/r/CTGPPMB</a:t>
            </a:r>
          </a:p>
          <a:p>
            <a:endParaRPr lang="en-US" dirty="0" smtClean="0"/>
          </a:p>
          <a:p>
            <a:r>
              <a:rPr lang="en-US" dirty="0" smtClean="0"/>
              <a:t>The original</a:t>
            </a:r>
            <a:r>
              <a:rPr lang="en-US" baseline="0" dirty="0" smtClean="0"/>
              <a:t> active living plan was created in June 2015 with funding from Community Wellness Partners/SHIP and completed by SW Regional Development Commission. </a:t>
            </a:r>
          </a:p>
          <a:p>
            <a:endParaRPr lang="en-US" baseline="0" dirty="0" smtClean="0"/>
          </a:p>
          <a:p>
            <a:r>
              <a:rPr lang="en-US" baseline="0" dirty="0" smtClean="0"/>
              <a:t>It is recommended that active living plans be reviewed every 3 years on goal/strategy completion and updated every 5-10 years.</a:t>
            </a:r>
          </a:p>
          <a:p>
            <a:endParaRPr lang="en-US" baseline="0" dirty="0" smtClean="0"/>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There were 140 respondents that took the survey;</a:t>
            </a:r>
            <a:r>
              <a:rPr lang="en-US" sz="1200" baseline="0" dirty="0" smtClean="0">
                <a:effectLst/>
                <a:latin typeface="+mn-lt"/>
                <a:ea typeface="Calibri"/>
                <a:cs typeface="Times New Roman"/>
              </a:rPr>
              <a:t> </a:t>
            </a:r>
            <a:r>
              <a:rPr lang="en-US" sz="1200" dirty="0" smtClean="0">
                <a:effectLst/>
                <a:latin typeface="+mn-lt"/>
                <a:ea typeface="Calibri"/>
                <a:cs typeface="Times New Roman"/>
              </a:rPr>
              <a:t>Please note that a number of respondents didn’t answer residency and not all respondents answered each question. </a:t>
            </a:r>
          </a:p>
          <a:p>
            <a:pPr marL="0" marR="0" lvl="0" indent="0">
              <a:lnSpc>
                <a:spcPct val="115000"/>
              </a:lnSpc>
              <a:spcBef>
                <a:spcPts val="0"/>
              </a:spcBef>
              <a:spcAft>
                <a:spcPts val="100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1000"/>
              </a:spcAft>
              <a:buFont typeface="Symbol"/>
              <a:buNone/>
            </a:pPr>
            <a:r>
              <a:rPr lang="en-US" sz="1200" dirty="0" smtClean="0">
                <a:effectLst/>
                <a:latin typeface="+mn-lt"/>
                <a:ea typeface="Calibri"/>
                <a:cs typeface="Times New Roman"/>
              </a:rPr>
              <a:t>Each question had a number of options to select, with two to four options requests. </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a:t>
            </a:fld>
            <a:endParaRPr lang="en-US"/>
          </a:p>
        </p:txBody>
      </p:sp>
    </p:spTree>
    <p:extLst>
      <p:ext uri="{BB962C8B-B14F-4D97-AF65-F5344CB8AC3E}">
        <p14:creationId xmlns:p14="http://schemas.microsoft.com/office/powerpoint/2010/main" val="143443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12"/>
              </a:spcAft>
            </a:pPr>
            <a:r>
              <a:rPr lang="en-US" b="1" dirty="0" smtClean="0">
                <a:ea typeface="Calibri"/>
                <a:cs typeface="Times New Roman"/>
              </a:rPr>
              <a:t>Total tallies: 365; identified top two options. </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Jackson Library and/or Senior Center Pickup/Drop-off Zone	 			128</a:t>
            </a:r>
          </a:p>
          <a:p>
            <a:pPr>
              <a:lnSpc>
                <a:spcPct val="115000"/>
              </a:lnSpc>
              <a:spcAft>
                <a:spcPts val="1012"/>
              </a:spcAft>
            </a:pPr>
            <a:r>
              <a:rPr lang="en-US" b="1" dirty="0" smtClean="0">
                <a:ea typeface="Calibri"/>
                <a:cs typeface="Times New Roman"/>
              </a:rPr>
              <a:t>Springfield Parkway Drop-Off Zone Speed Zone improvements (Riverside Pre-School Area)	102</a:t>
            </a:r>
          </a:p>
          <a:p>
            <a:pPr>
              <a:lnSpc>
                <a:spcPct val="115000"/>
              </a:lnSpc>
              <a:spcAft>
                <a:spcPts val="1012"/>
              </a:spcAft>
            </a:pPr>
            <a:r>
              <a:rPr lang="en-US" b="1" dirty="0" smtClean="0">
                <a:ea typeface="Calibri"/>
                <a:cs typeface="Times New Roman"/>
              </a:rPr>
              <a:t>Riverside Crossing Flags						71</a:t>
            </a:r>
          </a:p>
          <a:p>
            <a:pPr>
              <a:lnSpc>
                <a:spcPct val="115000"/>
              </a:lnSpc>
              <a:spcAft>
                <a:spcPts val="1012"/>
              </a:spcAft>
            </a:pPr>
            <a:r>
              <a:rPr lang="en-US" b="1" dirty="0" smtClean="0">
                <a:ea typeface="Calibri"/>
                <a:cs typeface="Times New Roman"/>
              </a:rPr>
              <a:t>Riverside Elementary Traffic Separation Policy around school zone.			54</a:t>
            </a:r>
          </a:p>
          <a:p>
            <a:pPr>
              <a:lnSpc>
                <a:spcPct val="115000"/>
              </a:lnSpc>
              <a:spcAft>
                <a:spcPts val="1012"/>
              </a:spcAft>
            </a:pPr>
            <a:r>
              <a:rPr lang="en-US" b="1" dirty="0" smtClean="0">
                <a:ea typeface="Calibri"/>
                <a:cs typeface="Times New Roman"/>
              </a:rPr>
              <a:t>Other								23</a:t>
            </a:r>
          </a:p>
          <a:p>
            <a:pPr>
              <a:lnSpc>
                <a:spcPct val="115000"/>
              </a:lnSpc>
              <a:spcAft>
                <a:spcPts val="1012"/>
              </a:spcAft>
            </a:pPr>
            <a:endParaRPr lang="en-US" b="1" dirty="0" smtClean="0">
              <a:ea typeface="Calibri"/>
              <a:cs typeface="Times New Roman"/>
            </a:endParaRPr>
          </a:p>
          <a:p>
            <a:pPr>
              <a:lnSpc>
                <a:spcPct val="115000"/>
              </a:lnSpc>
              <a:spcAft>
                <a:spcPts val="1012"/>
              </a:spcAft>
            </a:pPr>
            <a:endParaRPr lang="en-US" b="1" dirty="0">
              <a:ea typeface="Calibri"/>
              <a:cs typeface="Times New Roman"/>
            </a:endParaRPr>
          </a:p>
          <a:p>
            <a:pPr>
              <a:lnSpc>
                <a:spcPct val="115000"/>
              </a:lnSpc>
              <a:spcAft>
                <a:spcPts val="1012"/>
              </a:spcAft>
            </a:pPr>
            <a:r>
              <a:rPr lang="en-US" b="1" dirty="0">
                <a:ea typeface="Calibri"/>
                <a:cs typeface="Times New Roman"/>
              </a:rPr>
              <a:t>Other (comments):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Plow walking/biking trails on Highway 71 so people can use that live up in the apartments (Eagle Ridge Townhomes) there.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Walking paths cleared in winter from Riverside to High School and Springfield Parkway.</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Keep trails clear of snow/ice in winter.</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Please remodel Senior Center.</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Add sidewalks so we can walk instead of street walking.</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Decrease deer population so you don’t fear being charge by a deer.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Repaint—can barely see lines in some areas.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Scoop the bike path on SPW.</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Walking trails cleaned in winter around the school.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Permanent crossing flags at Riverside.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Lighting on walking path west of town. </a:t>
            </a:r>
          </a:p>
          <a:p>
            <a:endParaRPr lang="en-US" dirty="0">
              <a:ea typeface="Calibri"/>
              <a:cs typeface="Times New Roman"/>
            </a:endParaRPr>
          </a:p>
          <a:p>
            <a:r>
              <a:rPr lang="en-US" dirty="0">
                <a:ea typeface="Calibri"/>
                <a:cs typeface="Times New Roman"/>
              </a:rPr>
              <a:t>Roundabout at US-71 and Industrial</a:t>
            </a:r>
            <a:r>
              <a:rPr lang="en-US" dirty="0" smtClean="0">
                <a:ea typeface="Calibri"/>
                <a:cs typeface="Times New Roman"/>
              </a:rPr>
              <a:t>.</a:t>
            </a:r>
          </a:p>
          <a:p>
            <a:endParaRPr lang="en-US" dirty="0" smtClean="0">
              <a:ea typeface="Calibri"/>
              <a:cs typeface="Times New Roman"/>
            </a:endParaRPr>
          </a:p>
          <a:p>
            <a:r>
              <a:rPr lang="en-US" dirty="0" smtClean="0">
                <a:ea typeface="Calibri"/>
                <a:cs typeface="Times New Roman"/>
              </a:rPr>
              <a:t>A "you are going ___ MPH sign" on Ashley Street coming from the Fairgrounds to make the intersection of River St and Ashley St safer for pedestrians.</a:t>
            </a:r>
          </a:p>
          <a:p>
            <a:endParaRPr lang="en-US" dirty="0" smtClean="0">
              <a:ea typeface="Calibri"/>
              <a:cs typeface="Times New Roman"/>
            </a:endParaRPr>
          </a:p>
          <a:p>
            <a:r>
              <a:rPr lang="en-US" dirty="0" smtClean="0">
                <a:ea typeface="Calibri"/>
                <a:cs typeface="Times New Roman"/>
              </a:rPr>
              <a:t>West side of high school new sidewalk cleared of snow for safety for students to use vs walking on busy road.</a:t>
            </a:r>
          </a:p>
          <a:p>
            <a:endParaRPr lang="en-US" dirty="0" smtClean="0">
              <a:ea typeface="Calibri"/>
              <a:cs typeface="Times New Roman"/>
            </a:endParaRPr>
          </a:p>
          <a:p>
            <a:r>
              <a:rPr lang="en-US" dirty="0" smtClean="0">
                <a:ea typeface="Calibri"/>
                <a:cs typeface="Times New Roman"/>
              </a:rPr>
              <a:t>Continue sidewalk improvements (tripping hazards).</a:t>
            </a:r>
          </a:p>
          <a:p>
            <a:endParaRPr lang="en-US" dirty="0" smtClean="0">
              <a:ea typeface="Calibri"/>
              <a:cs typeface="Times New Roman"/>
            </a:endParaRPr>
          </a:p>
          <a:p>
            <a:r>
              <a:rPr lang="en-US" dirty="0" smtClean="0">
                <a:ea typeface="Calibri"/>
                <a:cs typeface="Times New Roman"/>
              </a:rPr>
              <a:t>Hire someone to clear off the trails along Springfield Parkway and Dewey Street trail additions during winter months in proximity to schools. Kids are walking in the streets. They have no other option. We built the trails in these high traffic flow areas due to pedestrian safety concerns. But it seems safety is only a priority for parts of the year. Keep the trails cleared along these identified areas year long. I can’t believe that nobody has addressed.</a:t>
            </a:r>
          </a:p>
          <a:p>
            <a:endParaRPr lang="en-US" dirty="0" smtClean="0">
              <a:ea typeface="Calibri"/>
              <a:cs typeface="Times New Roman"/>
            </a:endParaRPr>
          </a:p>
          <a:p>
            <a:r>
              <a:rPr lang="en-US" dirty="0" smtClean="0">
                <a:ea typeface="Calibri"/>
                <a:cs typeface="Times New Roman"/>
              </a:rPr>
              <a:t>Snow removal on the bike path system. Other communities do this.</a:t>
            </a:r>
          </a:p>
          <a:p>
            <a:endParaRPr lang="en-US" dirty="0" smtClean="0">
              <a:ea typeface="Calibri"/>
              <a:cs typeface="Times New Roman"/>
            </a:endParaRPr>
          </a:p>
          <a:p>
            <a:r>
              <a:rPr lang="en-US" dirty="0" smtClean="0">
                <a:ea typeface="Calibri"/>
                <a:cs typeface="Times New Roman"/>
              </a:rPr>
              <a:t>Clear the walking trails between the schools on Springfield parkway so students can use them and WALK to school SAFELY in the winter. Right now my kids have to walk on the icy road with traffic. Why have trails to school if kids can't use them 6/9 months to school.</a:t>
            </a:r>
          </a:p>
          <a:p>
            <a:endParaRPr lang="en-US" dirty="0" smtClean="0">
              <a:ea typeface="Calibri"/>
              <a:cs typeface="Times New Roman"/>
            </a:endParaRPr>
          </a:p>
          <a:p>
            <a:r>
              <a:rPr lang="en-US" dirty="0" smtClean="0">
                <a:ea typeface="Calibri"/>
                <a:cs typeface="Times New Roman"/>
              </a:rPr>
              <a:t>All these goals have merit; I would also like to add re-introduce School Crossing Guards at Riverside.</a:t>
            </a:r>
          </a:p>
          <a:p>
            <a:endParaRPr lang="en-US" dirty="0" smtClean="0">
              <a:ea typeface="Calibri"/>
              <a:cs typeface="Times New Roman"/>
            </a:endParaRPr>
          </a:p>
          <a:p>
            <a:r>
              <a:rPr lang="en-US" dirty="0" smtClean="0">
                <a:ea typeface="Calibri"/>
                <a:cs typeface="Times New Roman"/>
              </a:rPr>
              <a:t>Monitor speeds on roads leading to schools (Butler specifically).</a:t>
            </a:r>
          </a:p>
          <a:p>
            <a:endParaRPr lang="en-US" dirty="0" smtClean="0">
              <a:ea typeface="Calibri"/>
              <a:cs typeface="Times New Roman"/>
            </a:endParaRPr>
          </a:p>
          <a:p>
            <a:r>
              <a:rPr lang="en-US" dirty="0" smtClean="0">
                <a:ea typeface="Calibri"/>
                <a:cs typeface="Times New Roman"/>
              </a:rPr>
              <a:t>Connect the Nelson Creek Path in front of the flower market and </a:t>
            </a:r>
            <a:r>
              <a:rPr lang="en-US" dirty="0" err="1" smtClean="0">
                <a:ea typeface="Calibri"/>
                <a:cs typeface="Times New Roman"/>
              </a:rPr>
              <a:t>Singvongsa's</a:t>
            </a:r>
            <a:r>
              <a:rPr lang="en-US" dirty="0" smtClean="0">
                <a:ea typeface="Calibri"/>
                <a:cs typeface="Times New Roman"/>
              </a:rPr>
              <a:t> landscaping on S Hwy.</a:t>
            </a:r>
          </a:p>
          <a:p>
            <a:endParaRPr lang="en-US" dirty="0" smtClean="0">
              <a:ea typeface="Calibri"/>
              <a:cs typeface="Times New Roman"/>
            </a:endParaRPr>
          </a:p>
          <a:p>
            <a:r>
              <a:rPr lang="en-US" dirty="0" smtClean="0">
                <a:ea typeface="Calibri"/>
                <a:cs typeface="Times New Roman"/>
              </a:rPr>
              <a:t>100% preschool area on Springfield pkwy.. Super dangerous. Cars on side or road plus kids and parents crossing street, entering vehicles.</a:t>
            </a:r>
          </a:p>
          <a:p>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2</a:t>
            </a:fld>
            <a:endParaRPr lang="en-US"/>
          </a:p>
        </p:txBody>
      </p:sp>
    </p:spTree>
    <p:extLst>
      <p:ext uri="{BB962C8B-B14F-4D97-AF65-F5344CB8AC3E}">
        <p14:creationId xmlns:p14="http://schemas.microsoft.com/office/powerpoint/2010/main" val="1603592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420; identified top three</a:t>
            </a:r>
            <a:r>
              <a:rPr lang="en-US" b="1" baseline="0" dirty="0" smtClean="0"/>
              <a:t> </a:t>
            </a:r>
            <a:r>
              <a:rPr lang="en-US" b="1" dirty="0" smtClean="0"/>
              <a:t>options. </a:t>
            </a:r>
          </a:p>
          <a:p>
            <a:endParaRPr lang="en-US" b="1" dirty="0" smtClean="0"/>
          </a:p>
          <a:p>
            <a:r>
              <a:rPr lang="en-US" b="1" dirty="0" smtClean="0"/>
              <a:t>Toward Zero Death Campaign			103	</a:t>
            </a:r>
          </a:p>
          <a:p>
            <a:r>
              <a:rPr lang="en-US" b="1" dirty="0" smtClean="0"/>
              <a:t>Bicycle, Motorists, &amp; Walking Education Initiative	99	</a:t>
            </a:r>
          </a:p>
          <a:p>
            <a:r>
              <a:rPr lang="en-US" b="1" dirty="0" smtClean="0"/>
              <a:t>Biennial Education Campaign			124</a:t>
            </a:r>
          </a:p>
          <a:p>
            <a:r>
              <a:rPr lang="en-US" b="1" dirty="0" smtClean="0"/>
              <a:t>New School Busing Policy			94</a:t>
            </a:r>
          </a:p>
          <a:p>
            <a:r>
              <a:rPr lang="en-US" b="1" dirty="0" smtClean="0"/>
              <a:t>Other					13</a:t>
            </a:r>
          </a:p>
          <a:p>
            <a:endParaRPr lang="en-US" b="1" dirty="0" smtClean="0"/>
          </a:p>
          <a:p>
            <a:endParaRPr lang="en-US" b="1" dirty="0" smtClean="0"/>
          </a:p>
          <a:p>
            <a:r>
              <a:rPr lang="en-US" b="1" dirty="0" smtClean="0"/>
              <a:t>Other (comments):</a:t>
            </a:r>
            <a:r>
              <a:rPr lang="en-US" b="1" baseline="0" dirty="0" smtClean="0"/>
              <a:t> </a:t>
            </a:r>
          </a:p>
          <a:p>
            <a:endParaRPr lang="en-US" dirty="0" smtClean="0"/>
          </a:p>
          <a:p>
            <a:r>
              <a:rPr lang="en-US" dirty="0" smtClean="0"/>
              <a:t>Plow bike trails on Highway 71.</a:t>
            </a:r>
          </a:p>
          <a:p>
            <a:endParaRPr lang="en-US" dirty="0" smtClean="0"/>
          </a:p>
          <a:p>
            <a:r>
              <a:rPr lang="en-US" dirty="0" smtClean="0"/>
              <a:t>None of the above.</a:t>
            </a:r>
          </a:p>
          <a:p>
            <a:endParaRPr lang="en-US" dirty="0" smtClean="0"/>
          </a:p>
          <a:p>
            <a:r>
              <a:rPr lang="en-US" dirty="0" smtClean="0"/>
              <a:t>People speed by when I'm trying to cross by foot.</a:t>
            </a:r>
          </a:p>
          <a:p>
            <a:endParaRPr lang="en-US" dirty="0" smtClean="0"/>
          </a:p>
          <a:p>
            <a:r>
              <a:rPr lang="en-US" dirty="0" smtClean="0"/>
              <a:t>Bigger fines for using a cell phone while driving in a school zone.</a:t>
            </a:r>
          </a:p>
          <a:p>
            <a:endParaRPr lang="en-US" dirty="0" smtClean="0"/>
          </a:p>
          <a:p>
            <a:r>
              <a:rPr lang="en-US" dirty="0" smtClean="0"/>
              <a:t>Spray for ticks and mosquitoes.</a:t>
            </a:r>
          </a:p>
          <a:p>
            <a:endParaRPr lang="en-US" dirty="0" smtClean="0"/>
          </a:p>
          <a:p>
            <a:r>
              <a:rPr lang="en-US" dirty="0" smtClean="0"/>
              <a:t>Bus stops should consider sidewalks so kids don’t have to wait in the street to get picked up.</a:t>
            </a:r>
          </a:p>
          <a:p>
            <a:endParaRPr lang="en-US" dirty="0" smtClean="0"/>
          </a:p>
          <a:p>
            <a:r>
              <a:rPr lang="en-US" dirty="0" smtClean="0"/>
              <a:t>Forget about walking path, redo streets and roads in town. </a:t>
            </a:r>
          </a:p>
          <a:p>
            <a:endParaRPr lang="en-US" dirty="0" smtClean="0"/>
          </a:p>
          <a:p>
            <a:r>
              <a:rPr lang="en-US" dirty="0" smtClean="0"/>
              <a:t>Educating pedestrians about (safe) walking  recommendations wearing light clothing, walking on LEFT side of the road. </a:t>
            </a:r>
          </a:p>
          <a:p>
            <a:endParaRPr lang="en-US" dirty="0" smtClean="0"/>
          </a:p>
          <a:p>
            <a:r>
              <a:rPr lang="en-US" dirty="0" smtClean="0"/>
              <a:t>Quit wasting money on biking and walking. </a:t>
            </a:r>
          </a:p>
          <a:p>
            <a:endParaRPr lang="en-US" dirty="0" smtClean="0"/>
          </a:p>
          <a:p>
            <a:r>
              <a:rPr lang="en-US" dirty="0" smtClean="0"/>
              <a:t>Bicycling and walking are not needed—save money—lower taxes. </a:t>
            </a:r>
          </a:p>
          <a:p>
            <a:endParaRPr lang="en-US" dirty="0" smtClean="0"/>
          </a:p>
          <a:p>
            <a:r>
              <a:rPr lang="en-US" dirty="0" smtClean="0"/>
              <a:t>Disc golf.</a:t>
            </a:r>
          </a:p>
          <a:p>
            <a:endParaRPr lang="en-US" dirty="0" smtClean="0"/>
          </a:p>
          <a:p>
            <a:r>
              <a:rPr lang="en-US" dirty="0" smtClean="0"/>
              <a:t>Educating on importance of snow removal on sidewalks and curb cuts. Some people walk in the streets instead of sidewalks in winter because sidewalks are not clear.</a:t>
            </a:r>
          </a:p>
          <a:p>
            <a:endParaRPr lang="en-US" dirty="0" smtClean="0"/>
          </a:p>
          <a:p>
            <a:r>
              <a:rPr lang="en-US" dirty="0" smtClean="0"/>
              <a:t>It would be great for the school, city, and even county to participate in a bike rodeo.</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3</a:t>
            </a:fld>
            <a:endParaRPr lang="en-US"/>
          </a:p>
        </p:txBody>
      </p:sp>
    </p:spTree>
    <p:extLst>
      <p:ext uri="{BB962C8B-B14F-4D97-AF65-F5344CB8AC3E}">
        <p14:creationId xmlns:p14="http://schemas.microsoft.com/office/powerpoint/2010/main" val="3967645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a:t>
            </a:r>
            <a:r>
              <a:rPr lang="en-US" b="1" baseline="0" dirty="0" smtClean="0"/>
              <a:t> tallies: 354; identified top two options. </a:t>
            </a:r>
          </a:p>
          <a:p>
            <a:endParaRPr lang="en-US" b="1" dirty="0" smtClean="0"/>
          </a:p>
          <a:p>
            <a:r>
              <a:rPr lang="en-US" b="1" dirty="0" smtClean="0"/>
              <a:t>Bike lanes &amp; Crosswalk painting		116</a:t>
            </a:r>
          </a:p>
          <a:p>
            <a:r>
              <a:rPr lang="en-US" b="1" dirty="0" smtClean="0"/>
              <a:t>Walking Signage			59</a:t>
            </a:r>
          </a:p>
          <a:p>
            <a:r>
              <a:rPr lang="en-US" b="1" dirty="0" smtClean="0"/>
              <a:t>Curb Extension/Temporary Bump-outs	62</a:t>
            </a:r>
          </a:p>
          <a:p>
            <a:r>
              <a:rPr lang="en-US" b="1" dirty="0" smtClean="0">
                <a:solidFill>
                  <a:srgbClr val="002060"/>
                </a:solidFill>
              </a:rPr>
              <a:t>Traffic visibility			117</a:t>
            </a:r>
            <a:endParaRPr lang="en-US" b="1" dirty="0" smtClean="0"/>
          </a:p>
          <a:p>
            <a:r>
              <a:rPr lang="en-US" b="1" dirty="0" smtClean="0"/>
              <a:t>Other				20</a:t>
            </a:r>
          </a:p>
          <a:p>
            <a:endParaRPr lang="en-US" b="1" dirty="0" smtClean="0"/>
          </a:p>
          <a:p>
            <a:r>
              <a:rPr lang="en-US" b="1" dirty="0" smtClean="0"/>
              <a:t>Other (comments): </a:t>
            </a:r>
          </a:p>
          <a:p>
            <a:endParaRPr lang="en-US" dirty="0" smtClean="0"/>
          </a:p>
          <a:p>
            <a:pPr>
              <a:lnSpc>
                <a:spcPct val="115000"/>
              </a:lnSpc>
              <a:spcAft>
                <a:spcPts val="1012"/>
              </a:spcAft>
            </a:pPr>
            <a:r>
              <a:rPr lang="en-US" dirty="0">
                <a:ea typeface="Calibri"/>
                <a:cs typeface="Times New Roman"/>
              </a:rPr>
              <a:t>Improve parking</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More signs telling motorists to stop for </a:t>
            </a:r>
            <a:r>
              <a:rPr lang="en-US" dirty="0" err="1">
                <a:ea typeface="Calibri"/>
                <a:cs typeface="Times New Roman"/>
              </a:rPr>
              <a:t>peds</a:t>
            </a:r>
            <a:r>
              <a:rPr lang="en-US" dirty="0">
                <a:ea typeface="Calibri"/>
                <a:cs typeface="Times New Roman"/>
              </a:rPr>
              <a:t>.</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None of the above.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Park cars back farther from the sidewalk by </a:t>
            </a:r>
            <a:r>
              <a:rPr lang="en-US" dirty="0" err="1">
                <a:ea typeface="Calibri"/>
                <a:cs typeface="Times New Roman"/>
              </a:rPr>
              <a:t>Heser</a:t>
            </a:r>
            <a:r>
              <a:rPr lang="en-US" dirty="0">
                <a:ea typeface="Calibri"/>
                <a:cs typeface="Times New Roman"/>
              </a:rPr>
              <a:t> Auto.</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 lot needs to be purchased, for parking. If China Buffet sells, no parking. No Parking sell senior center, make parking. Senior center needs a real update.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smtClean="0">
                <a:ea typeface="Calibri"/>
                <a:cs typeface="Times New Roman"/>
              </a:rPr>
              <a:t>Maybe </a:t>
            </a:r>
            <a:r>
              <a:rPr lang="en-US" dirty="0">
                <a:ea typeface="Calibri"/>
                <a:cs typeface="Times New Roman"/>
              </a:rPr>
              <a:t>a new </a:t>
            </a:r>
            <a:r>
              <a:rPr lang="en-US" dirty="0" smtClean="0">
                <a:ea typeface="Calibri"/>
                <a:cs typeface="Times New Roman"/>
              </a:rPr>
              <a:t>event</a:t>
            </a:r>
            <a:r>
              <a:rPr lang="en-US" baseline="0" dirty="0" smtClean="0">
                <a:ea typeface="Calibri"/>
                <a:cs typeface="Times New Roman"/>
              </a:rPr>
              <a:t> center</a:t>
            </a:r>
            <a:r>
              <a:rPr lang="en-US" dirty="0" smtClean="0">
                <a:ea typeface="Calibri"/>
                <a:cs typeface="Times New Roman"/>
              </a:rPr>
              <a:t>, </a:t>
            </a:r>
            <a:r>
              <a:rPr lang="en-US" dirty="0">
                <a:ea typeface="Calibri"/>
                <a:cs typeface="Times New Roman"/>
              </a:rPr>
              <a:t>could be used for events.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Install signs that pedestrians have right of way in crosswalks and should stop to let them cross.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No curb extensions/temporary bump-outs.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Increase time “walk” is displayed; a person almost has to run to make to the other side.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No semi parking on residential streets.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Improve senior center traffic visibility.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Walking signage that also includes miles.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Yield signs at uncontrolled intersections.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No curb extensions or bump-outs.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No annual community bike ride.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Roundabout at Industrial Parkway and HWY 71… It’s DANGEROUS! </a:t>
            </a:r>
          </a:p>
          <a:p>
            <a:endParaRPr lang="en-US" dirty="0">
              <a:ea typeface="Calibri"/>
              <a:cs typeface="Times New Roman"/>
            </a:endParaRPr>
          </a:p>
          <a:p>
            <a:r>
              <a:rPr lang="en-US" dirty="0">
                <a:ea typeface="Calibri"/>
                <a:cs typeface="Times New Roman"/>
              </a:rPr>
              <a:t>Roundabout at US-71 and Industrial Parkway or light at stop sign. </a:t>
            </a:r>
            <a:endParaRPr lang="en-US" dirty="0" smtClean="0">
              <a:ea typeface="Calibri"/>
              <a:cs typeface="Times New Roman"/>
            </a:endParaRPr>
          </a:p>
          <a:p>
            <a:endParaRPr lang="en-US" dirty="0" smtClean="0">
              <a:ea typeface="Calibri"/>
              <a:cs typeface="Times New Roman"/>
            </a:endParaRPr>
          </a:p>
          <a:p>
            <a:r>
              <a:rPr lang="en-US" dirty="0" smtClean="0">
                <a:ea typeface="Calibri"/>
                <a:cs typeface="Times New Roman"/>
              </a:rPr>
              <a:t>Keep crosswalk painting up to date.</a:t>
            </a:r>
          </a:p>
          <a:p>
            <a:endParaRPr lang="en-US" dirty="0" smtClean="0">
              <a:ea typeface="Calibri"/>
              <a:cs typeface="Times New Roman"/>
            </a:endParaRPr>
          </a:p>
          <a:p>
            <a:r>
              <a:rPr lang="en-US" dirty="0" smtClean="0">
                <a:ea typeface="Calibri"/>
                <a:cs typeface="Times New Roman"/>
              </a:rPr>
              <a:t>Bank Midwest visibility - signage blocks view to North at intersection.</a:t>
            </a:r>
          </a:p>
          <a:p>
            <a:endParaRPr lang="en-US" dirty="0" smtClean="0">
              <a:ea typeface="Calibri"/>
              <a:cs typeface="Times New Roman"/>
            </a:endParaRPr>
          </a:p>
          <a:p>
            <a:r>
              <a:rPr lang="en-US" dirty="0" smtClean="0">
                <a:ea typeface="Calibri"/>
                <a:cs typeface="Times New Roman"/>
              </a:rPr>
              <a:t>It would be interesting to try temporary bump outs in high traffic areas to see how a potential project could have lasting events around walking and biking safety.</a:t>
            </a:r>
          </a:p>
          <a:p>
            <a:endParaRPr lang="en-US" dirty="0" smtClean="0">
              <a:ea typeface="Calibri"/>
              <a:cs typeface="Times New Roman"/>
            </a:endParaRPr>
          </a:p>
          <a:p>
            <a:r>
              <a:rPr lang="en-US" dirty="0" smtClean="0">
                <a:ea typeface="Calibri"/>
                <a:cs typeface="Times New Roman"/>
              </a:rPr>
              <a:t>Safety interventions near schools....cross guards....monitor speeds.</a:t>
            </a:r>
          </a:p>
          <a:p>
            <a:endParaRPr lang="en-US" dirty="0" smtClean="0">
              <a:ea typeface="Calibri"/>
              <a:cs typeface="Times New Roman"/>
            </a:endParaRPr>
          </a:p>
          <a:p>
            <a:r>
              <a:rPr lang="en-US" dirty="0" smtClean="0">
                <a:ea typeface="Calibri"/>
                <a:cs typeface="Times New Roman"/>
              </a:rPr>
              <a:t>Round a bout at industrial parkway.</a:t>
            </a:r>
          </a:p>
          <a:p>
            <a:endParaRPr lang="en-US" dirty="0" smtClean="0">
              <a:ea typeface="Calibri"/>
              <a:cs typeface="Times New Roman"/>
            </a:endParaRPr>
          </a:p>
          <a:p>
            <a:r>
              <a:rPr lang="en-US" dirty="0" smtClean="0">
                <a:ea typeface="Calibri"/>
                <a:cs typeface="Times New Roman"/>
              </a:rPr>
              <a:t>Fix streets in town, terrible.</a:t>
            </a:r>
          </a:p>
          <a:p>
            <a:endParaRPr lang="en-US" dirty="0" smtClean="0">
              <a:ea typeface="Calibri"/>
              <a:cs typeface="Times New Roman"/>
            </a:endParaRPr>
          </a:p>
          <a:p>
            <a:r>
              <a:rPr lang="en-US" dirty="0" smtClean="0">
                <a:ea typeface="Calibri"/>
                <a:cs typeface="Times New Roman"/>
              </a:rPr>
              <a:t>Round</a:t>
            </a:r>
            <a:r>
              <a:rPr lang="en-US" baseline="0" dirty="0" smtClean="0">
                <a:ea typeface="Calibri"/>
                <a:cs typeface="Times New Roman"/>
              </a:rPr>
              <a:t> </a:t>
            </a:r>
            <a:r>
              <a:rPr lang="en-US" dirty="0" smtClean="0">
                <a:ea typeface="Calibri"/>
                <a:cs typeface="Times New Roman"/>
              </a:rPr>
              <a:t>a-bout at industrial parkway.</a:t>
            </a:r>
          </a:p>
          <a:p>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4</a:t>
            </a:fld>
            <a:endParaRPr lang="en-US"/>
          </a:p>
        </p:txBody>
      </p:sp>
    </p:spTree>
    <p:extLst>
      <p:ext uri="{BB962C8B-B14F-4D97-AF65-F5344CB8AC3E}">
        <p14:creationId xmlns:p14="http://schemas.microsoft.com/office/powerpoint/2010/main" val="4099311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12"/>
              </a:spcAft>
            </a:pPr>
            <a:r>
              <a:rPr lang="en-US" b="1" dirty="0" smtClean="0">
                <a:ea typeface="Calibri"/>
                <a:cs typeface="Times New Roman"/>
              </a:rPr>
              <a:t>Total tallies: 681;</a:t>
            </a:r>
            <a:r>
              <a:rPr lang="en-US" b="1" baseline="0" dirty="0" smtClean="0">
                <a:ea typeface="Calibri"/>
                <a:cs typeface="Times New Roman"/>
              </a:rPr>
              <a:t> identified top four options. </a:t>
            </a:r>
            <a:endParaRPr lang="en-US" b="1" dirty="0" smtClean="0">
              <a:ea typeface="Calibri"/>
              <a:cs typeface="Times New Roman"/>
            </a:endParaRP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Pocket Parks		69</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Indoor Pool	 		75</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Tourism 			87</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Adopt-A-Trail		55</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City Parks			121</a:t>
            </a:r>
          </a:p>
          <a:p>
            <a:pPr>
              <a:lnSpc>
                <a:spcPct val="115000"/>
              </a:lnSpc>
              <a:spcAft>
                <a:spcPts val="1012"/>
              </a:spcAft>
            </a:pPr>
            <a:r>
              <a:rPr lang="en-US" b="1" dirty="0" smtClean="0">
                <a:ea typeface="Calibri"/>
                <a:cs typeface="Times New Roman"/>
              </a:rPr>
              <a:t>	</a:t>
            </a:r>
          </a:p>
          <a:p>
            <a:pPr>
              <a:lnSpc>
                <a:spcPct val="115000"/>
              </a:lnSpc>
              <a:spcAft>
                <a:spcPts val="1012"/>
              </a:spcAft>
            </a:pPr>
            <a:r>
              <a:rPr lang="en-US" b="1" dirty="0" smtClean="0">
                <a:ea typeface="Calibri"/>
                <a:cs typeface="Times New Roman"/>
              </a:rPr>
              <a:t>Dog Park			81</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Community Art Campaign	86</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Disc Golf Course		42</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Mt. Bike Classes/Education	8</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Trail Connections		57</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Other			24</a:t>
            </a:r>
          </a:p>
          <a:p>
            <a:pPr>
              <a:lnSpc>
                <a:spcPct val="115000"/>
              </a:lnSpc>
              <a:spcAft>
                <a:spcPts val="1012"/>
              </a:spcAft>
            </a:pPr>
            <a:endParaRPr lang="en-US" b="1" dirty="0" smtClean="0">
              <a:ea typeface="Calibri"/>
              <a:cs typeface="Times New Roman"/>
            </a:endParaRPr>
          </a:p>
          <a:p>
            <a:pPr>
              <a:lnSpc>
                <a:spcPct val="115000"/>
              </a:lnSpc>
              <a:spcAft>
                <a:spcPts val="1012"/>
              </a:spcAft>
            </a:pPr>
            <a:endParaRPr lang="en-US" b="1" dirty="0">
              <a:ea typeface="Calibri"/>
              <a:cs typeface="Times New Roman"/>
            </a:endParaRPr>
          </a:p>
          <a:p>
            <a:pPr>
              <a:lnSpc>
                <a:spcPct val="115000"/>
              </a:lnSpc>
              <a:spcAft>
                <a:spcPts val="1012"/>
              </a:spcAft>
            </a:pPr>
            <a:r>
              <a:rPr lang="en-US" b="1" dirty="0">
                <a:ea typeface="Calibri"/>
                <a:cs typeface="Times New Roman"/>
              </a:rPr>
              <a:t>Other (comments):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Updates to what we have... improvements, aesthetically.</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Plow snow from Adopt a Trail trails.</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More painted pianos and tables so we can...</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Support Jackson Motorplex-- our largest tour attraction.</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Sober cab or taxi service in evening hours.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City parks need a sidewalk all the way around. Have dog park at Dumont Park, but shit not picked up; fences and law enforced on pet owners. We have a beautiful river town—build senior center by river.</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Restrooms in the parks! port-a-pots? Ridiculous.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Update existing city parks.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Spray for ticks and mosquitoes.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Starting blocks for indoor pool would be nice.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 am so happy a possible animal shelter is coming (reference to dog park); what about a community center for </a:t>
            </a:r>
            <a:r>
              <a:rPr lang="en-US" dirty="0" smtClean="0">
                <a:ea typeface="Calibri"/>
                <a:cs typeface="Times New Roman"/>
              </a:rPr>
              <a:t>wedding </a:t>
            </a:r>
            <a:r>
              <a:rPr lang="en-US" dirty="0">
                <a:ea typeface="Calibri"/>
                <a:cs typeface="Times New Roman"/>
              </a:rPr>
              <a:t>receptions, grad parties, and whatever.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Murals on buildings devalues property. </a:t>
            </a:r>
          </a:p>
          <a:p>
            <a:endParaRPr lang="en-US" dirty="0">
              <a:ea typeface="Calibri"/>
              <a:cs typeface="Times New Roman"/>
            </a:endParaRPr>
          </a:p>
          <a:p>
            <a:r>
              <a:rPr lang="en-US" dirty="0">
                <a:ea typeface="Calibri"/>
                <a:cs typeface="Times New Roman"/>
              </a:rPr>
              <a:t>Lower taxes will enhance community. </a:t>
            </a:r>
            <a:endParaRPr lang="en-US" dirty="0" smtClean="0">
              <a:ea typeface="Calibri"/>
              <a:cs typeface="Times New Roman"/>
            </a:endParaRPr>
          </a:p>
          <a:p>
            <a:endParaRPr lang="en-US" dirty="0" smtClean="0">
              <a:ea typeface="Calibri"/>
              <a:cs typeface="Times New Roman"/>
            </a:endParaRPr>
          </a:p>
          <a:p>
            <a:r>
              <a:rPr lang="en-US" dirty="0" smtClean="0">
                <a:ea typeface="Calibri"/>
                <a:cs typeface="Times New Roman"/>
              </a:rPr>
              <a:t>All these suggestions are great! I really think Jackson has potential to be a recreation destination and it all starts with what Jackson has and what more those agencies can do to make it happen!</a:t>
            </a:r>
          </a:p>
          <a:p>
            <a:endParaRPr lang="en-US" dirty="0" smtClean="0">
              <a:ea typeface="Calibri"/>
              <a:cs typeface="Times New Roman"/>
            </a:endParaRPr>
          </a:p>
          <a:p>
            <a:r>
              <a:rPr lang="en-US" dirty="0" smtClean="0">
                <a:ea typeface="Calibri"/>
                <a:cs typeface="Times New Roman"/>
              </a:rPr>
              <a:t>Get the water park started/finished.</a:t>
            </a:r>
          </a:p>
          <a:p>
            <a:endParaRPr lang="en-US" dirty="0" smtClean="0">
              <a:ea typeface="Calibri"/>
              <a:cs typeface="Times New Roman"/>
            </a:endParaRPr>
          </a:p>
          <a:p>
            <a:r>
              <a:rPr lang="en-US" dirty="0" smtClean="0">
                <a:ea typeface="Calibri"/>
                <a:cs typeface="Times New Roman"/>
              </a:rPr>
              <a:t>Make the parks clean and accessible for all.</a:t>
            </a:r>
          </a:p>
          <a:p>
            <a:endParaRPr lang="en-US" dirty="0" smtClean="0">
              <a:ea typeface="Calibri"/>
              <a:cs typeface="Times New Roman"/>
            </a:endParaRPr>
          </a:p>
          <a:p>
            <a:r>
              <a:rPr lang="en-US" dirty="0" smtClean="0">
                <a:ea typeface="Calibri"/>
                <a:cs typeface="Times New Roman"/>
              </a:rPr>
              <a:t>Maintaining current disc golf course or opening a new one in non-flood zone utilizing existing baskets.</a:t>
            </a:r>
          </a:p>
          <a:p>
            <a:endParaRPr lang="en-US" dirty="0" smtClean="0">
              <a:ea typeface="Calibri"/>
              <a:cs typeface="Times New Roman"/>
            </a:endParaRPr>
          </a:p>
          <a:p>
            <a:r>
              <a:rPr lang="en-US" dirty="0" smtClean="0">
                <a:ea typeface="Calibri"/>
                <a:cs typeface="Times New Roman"/>
              </a:rPr>
              <a:t>Disc golf is growing rapidly and the community for it is also growing. Making room for this recreational activity would bring many to Jackson to engage with the community and the youth of the town. More disc golf courses. The more the better!</a:t>
            </a:r>
          </a:p>
          <a:p>
            <a:endParaRPr lang="en-US" dirty="0" smtClean="0">
              <a:ea typeface="Calibri"/>
              <a:cs typeface="Times New Roman"/>
            </a:endParaRPr>
          </a:p>
          <a:p>
            <a:r>
              <a:rPr lang="en-US" dirty="0" smtClean="0">
                <a:ea typeface="Calibri"/>
                <a:cs typeface="Times New Roman"/>
              </a:rPr>
              <a:t>I love tennis; however basketball court at Ashley park would get lots of kids out of house and too park... Dumont Park is packed in summer because of b-ball court.</a:t>
            </a:r>
          </a:p>
          <a:p>
            <a:endParaRPr lang="en-US" dirty="0" smtClean="0">
              <a:ea typeface="Calibri"/>
              <a:cs typeface="Times New Roman"/>
            </a:endParaRPr>
          </a:p>
          <a:p>
            <a:r>
              <a:rPr lang="en-US" dirty="0" smtClean="0">
                <a:ea typeface="Calibri"/>
                <a:cs typeface="Times New Roman"/>
              </a:rPr>
              <a:t>Trail around Clear Lake. </a:t>
            </a:r>
          </a:p>
          <a:p>
            <a:endParaRPr lang="en-US" dirty="0" smtClean="0">
              <a:ea typeface="Calibri"/>
              <a:cs typeface="Times New Roman"/>
            </a:endParaRPr>
          </a:p>
          <a:p>
            <a:r>
              <a:rPr lang="en-US" dirty="0" smtClean="0">
                <a:ea typeface="Calibri"/>
                <a:cs typeface="Times New Roman"/>
              </a:rPr>
              <a:t>None of these are needed. Enhance and maintain the parks </a:t>
            </a:r>
            <a:r>
              <a:rPr lang="en-US" dirty="0" err="1" smtClean="0">
                <a:ea typeface="Calibri"/>
                <a:cs typeface="Times New Roman"/>
              </a:rPr>
              <a:t>etc</a:t>
            </a:r>
            <a:r>
              <a:rPr lang="en-US" dirty="0" smtClean="0">
                <a:ea typeface="Calibri"/>
                <a:cs typeface="Times New Roman"/>
              </a:rPr>
              <a:t> we already have</a:t>
            </a:r>
          </a:p>
          <a:p>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5</a:t>
            </a:fld>
            <a:endParaRPr lang="en-US"/>
          </a:p>
        </p:txBody>
      </p:sp>
    </p:spTree>
    <p:extLst>
      <p:ext uri="{BB962C8B-B14F-4D97-AF65-F5344CB8AC3E}">
        <p14:creationId xmlns:p14="http://schemas.microsoft.com/office/powerpoint/2010/main" val="109845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12"/>
              </a:spcAft>
            </a:pPr>
            <a:r>
              <a:rPr lang="en-US" b="1" dirty="0" smtClean="0">
                <a:ea typeface="Calibri"/>
                <a:cs typeface="Times New Roman"/>
              </a:rPr>
              <a:t>Total tallies: 613; identified top four options. </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Bike Friendly Businesses		49</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Walk Local, Shop Local			75</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Winter Recreation			116</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Regional Physical Activity Marketing	19</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Age In Place Campaign			77</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Annual Community Bike Ride		43</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Expand Bike Share 			27</a:t>
            </a:r>
          </a:p>
          <a:p>
            <a:pPr>
              <a:lnSpc>
                <a:spcPct val="115000"/>
              </a:lnSpc>
              <a:spcAft>
                <a:spcPts val="1012"/>
              </a:spcAft>
            </a:pPr>
            <a:r>
              <a:rPr lang="en-US" b="1" dirty="0" smtClean="0">
                <a:ea typeface="Calibri"/>
                <a:cs typeface="Times New Roman"/>
              </a:rPr>
              <a:t>	</a:t>
            </a:r>
          </a:p>
          <a:p>
            <a:pPr>
              <a:lnSpc>
                <a:spcPct val="115000"/>
              </a:lnSpc>
              <a:spcAft>
                <a:spcPts val="1012"/>
              </a:spcAft>
            </a:pPr>
            <a:r>
              <a:rPr lang="en-US" b="1" dirty="0" smtClean="0">
                <a:ea typeface="Calibri"/>
                <a:cs typeface="Times New Roman"/>
              </a:rPr>
              <a:t>Expand Bike to Work Day/Month		8</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Bike Friendly </a:t>
            </a:r>
            <a:r>
              <a:rPr lang="en-US" b="1" dirty="0" err="1" smtClean="0">
                <a:ea typeface="Calibri"/>
                <a:cs typeface="Times New Roman"/>
              </a:rPr>
              <a:t>MnWest</a:t>
            </a:r>
            <a:r>
              <a:rPr lang="en-US" b="1" dirty="0" smtClean="0">
                <a:ea typeface="Calibri"/>
                <a:cs typeface="Times New Roman"/>
              </a:rPr>
              <a:t>			17</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Bike Friendly Community		49</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Des Moines River Water Trail &amp; River	133</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Other				20</a:t>
            </a:r>
          </a:p>
          <a:p>
            <a:pPr>
              <a:lnSpc>
                <a:spcPct val="115000"/>
              </a:lnSpc>
              <a:spcAft>
                <a:spcPts val="1012"/>
              </a:spcAft>
            </a:pPr>
            <a:endParaRPr lang="en-US" b="1" dirty="0" smtClean="0">
              <a:ea typeface="Calibri"/>
              <a:cs typeface="Times New Roman"/>
            </a:endParaRPr>
          </a:p>
          <a:p>
            <a:pPr>
              <a:lnSpc>
                <a:spcPct val="115000"/>
              </a:lnSpc>
              <a:spcAft>
                <a:spcPts val="1012"/>
              </a:spcAft>
            </a:pPr>
            <a:endParaRPr lang="en-US" b="1" dirty="0">
              <a:ea typeface="Calibri"/>
              <a:cs typeface="Times New Roman"/>
            </a:endParaRPr>
          </a:p>
          <a:p>
            <a:pPr>
              <a:lnSpc>
                <a:spcPct val="115000"/>
              </a:lnSpc>
              <a:spcAft>
                <a:spcPts val="1012"/>
              </a:spcAft>
            </a:pPr>
            <a:r>
              <a:rPr lang="en-US" b="1" dirty="0">
                <a:ea typeface="Calibri"/>
                <a:cs typeface="Times New Roman"/>
              </a:rPr>
              <a:t>Other (comments):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Updates of current facilities.</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Add pedestrian lighting and plow so people can use in winter.</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All sidewalks clear to encourage walking in winter safety.</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Restrict skateboarding on trails... scares kids, people with babies in strollers, scares dogs-- danger-- no brakes on skateboards and they come up fast! Kids need to make use of Skateboarding Area by City Hall.</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No Smartphone to checkout bike.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Add walking trail to Thomas Hill area so people don't need to walk on the streets.</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More events to walk together and dog walks.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Walking trails on the east side of town.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Build event center—people in to our community; built, fast, (a new liquor store).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Community Center, especially in winter so adults and older adults can be active all year round.</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Exercise education for depression and mental illness.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Steps down to river east side below riffles.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Work with existing gyms to increase classes offered.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Spray for ticks and mosquitoes.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Ashley Park should have a ramp to pull kayaks/canoes out of the river before the dam; place pull-up, benches, for sit-ups, etc. along trail sections.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Get the rink open.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Increase walking trail accessibility during winter months.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Lower taxes, save money. </a:t>
            </a:r>
          </a:p>
          <a:p>
            <a:endParaRPr lang="en-US" dirty="0" smtClean="0"/>
          </a:p>
          <a:p>
            <a:r>
              <a:rPr lang="en-US" dirty="0" smtClean="0"/>
              <a:t>Again, all great ideas. It almost sounds like the Age in Place campaign encompasses all these options. The annual community bike ride Jackson use to have! It should be brought back!</a:t>
            </a:r>
          </a:p>
          <a:p>
            <a:endParaRPr lang="en-US" dirty="0" smtClean="0"/>
          </a:p>
          <a:p>
            <a:r>
              <a:rPr lang="en-US" dirty="0" smtClean="0"/>
              <a:t>Idea like Windom Hospital walking trail with equipment to utilize!</a:t>
            </a:r>
          </a:p>
          <a:p>
            <a:endParaRPr lang="en-US" dirty="0" smtClean="0"/>
          </a:p>
          <a:p>
            <a:r>
              <a:rPr lang="en-US" dirty="0" smtClean="0"/>
              <a:t>More disc golf courses for the community. Create a pump track made out of cement that could cater to all sorts of biking, skateboarding, rollerblading demographics. A better skate park would be very helpful.</a:t>
            </a:r>
          </a:p>
          <a:p>
            <a:endParaRPr lang="en-US" dirty="0" smtClean="0"/>
          </a:p>
          <a:p>
            <a:r>
              <a:rPr lang="en-US" dirty="0" smtClean="0"/>
              <a:t>Increase recreational portfolio to keep younger citizens engaged. The disc golf course has been a wasted resource for some time now and was supported by many tax paying community members that now travel and spend their money and time in other small communities around us. Leagues and tournaments were great for bringing in outside people to the community and to spend their money.</a:t>
            </a:r>
          </a:p>
          <a:p>
            <a:endParaRPr lang="en-US" dirty="0" smtClean="0"/>
          </a:p>
          <a:p>
            <a:r>
              <a:rPr lang="en-US" dirty="0" smtClean="0"/>
              <a:t>Add a dock by the skating pond so kids have a place to learn to fish.</a:t>
            </a:r>
          </a:p>
          <a:p>
            <a:endParaRPr lang="en-US" dirty="0" smtClean="0"/>
          </a:p>
          <a:p>
            <a:r>
              <a:rPr lang="en-US" dirty="0" smtClean="0"/>
              <a:t>Ice skating rink is a joke, use a lawn tractor instead of skid loader too remove snow-could have been skating all year... open gym/community center is a must, no place for kids too go in winter. YMCA??</a:t>
            </a:r>
          </a:p>
          <a:p>
            <a:endParaRPr lang="en-US" dirty="0" smtClean="0"/>
          </a:p>
          <a:p>
            <a:r>
              <a:rPr lang="en-US" dirty="0" smtClean="0"/>
              <a:t>Disc golf.</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6</a:t>
            </a:fld>
            <a:endParaRPr lang="en-US"/>
          </a:p>
        </p:txBody>
      </p:sp>
    </p:spTree>
    <p:extLst>
      <p:ext uri="{BB962C8B-B14F-4D97-AF65-F5344CB8AC3E}">
        <p14:creationId xmlns:p14="http://schemas.microsoft.com/office/powerpoint/2010/main" val="3596585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5000"/>
              </a:lnSpc>
              <a:spcBef>
                <a:spcPts val="0"/>
              </a:spcBef>
              <a:spcAft>
                <a:spcPts val="1012"/>
              </a:spcAft>
              <a:buClrTx/>
              <a:buSzTx/>
              <a:buFontTx/>
              <a:buNone/>
              <a:tabLst/>
              <a:defRPr/>
            </a:pPr>
            <a:r>
              <a:rPr lang="en-US" b="1" dirty="0" smtClean="0">
                <a:ea typeface="Calibri"/>
                <a:cs typeface="Times New Roman"/>
              </a:rPr>
              <a:t>Total tallies: 382;</a:t>
            </a:r>
            <a:r>
              <a:rPr lang="en-US" b="1" baseline="0" dirty="0" smtClean="0">
                <a:ea typeface="Calibri"/>
                <a:cs typeface="Times New Roman"/>
              </a:rPr>
              <a:t> identified top two options. </a:t>
            </a:r>
            <a:endParaRPr lang="en-US" b="1" dirty="0" smtClean="0">
              <a:ea typeface="Calibri"/>
              <a:cs typeface="Times New Roman"/>
            </a:endParaRP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Active Transportation Policies	59</a:t>
            </a:r>
          </a:p>
          <a:p>
            <a:pPr>
              <a:lnSpc>
                <a:spcPct val="115000"/>
              </a:lnSpc>
              <a:spcAft>
                <a:spcPts val="1012"/>
              </a:spcAft>
            </a:pPr>
            <a:r>
              <a:rPr lang="en-US" b="1" dirty="0" smtClean="0">
                <a:ea typeface="Calibri"/>
                <a:cs typeface="Times New Roman"/>
              </a:rPr>
              <a:t>Snow Removal 		117</a:t>
            </a:r>
          </a:p>
          <a:p>
            <a:pPr>
              <a:lnSpc>
                <a:spcPct val="115000"/>
              </a:lnSpc>
              <a:spcAft>
                <a:spcPts val="1012"/>
              </a:spcAft>
            </a:pPr>
            <a:r>
              <a:rPr lang="en-US" b="1" dirty="0" smtClean="0">
                <a:ea typeface="Calibri"/>
                <a:cs typeface="Times New Roman"/>
              </a:rPr>
              <a:t>Sidewalk Repair Program	121</a:t>
            </a:r>
          </a:p>
          <a:p>
            <a:pPr>
              <a:lnSpc>
                <a:spcPct val="115000"/>
              </a:lnSpc>
              <a:spcAft>
                <a:spcPts val="1012"/>
              </a:spcAft>
            </a:pPr>
            <a:r>
              <a:rPr lang="en-US" b="1" dirty="0" smtClean="0">
                <a:ea typeface="Calibri"/>
                <a:cs typeface="Times New Roman"/>
              </a:rPr>
              <a:t>Ped/Bike Wayfinding		20</a:t>
            </a:r>
          </a:p>
          <a:p>
            <a:pPr>
              <a:lnSpc>
                <a:spcPct val="115000"/>
              </a:lnSpc>
              <a:spcAft>
                <a:spcPts val="1012"/>
              </a:spcAft>
            </a:pPr>
            <a:r>
              <a:rPr lang="en-US" b="1" dirty="0" smtClean="0">
                <a:ea typeface="Calibri"/>
                <a:cs typeface="Times New Roman"/>
              </a:rPr>
              <a:t>Ped-Scale Lighting 		65</a:t>
            </a:r>
          </a:p>
          <a:p>
            <a:pPr>
              <a:lnSpc>
                <a:spcPct val="115000"/>
              </a:lnSpc>
              <a:spcAft>
                <a:spcPts val="1012"/>
              </a:spcAft>
            </a:pPr>
            <a:r>
              <a:rPr lang="en-US" b="1" dirty="0" smtClean="0">
                <a:ea typeface="Calibri"/>
                <a:cs typeface="Times New Roman"/>
              </a:rPr>
              <a:t>Other		8</a:t>
            </a:r>
          </a:p>
          <a:p>
            <a:pPr>
              <a:lnSpc>
                <a:spcPct val="115000"/>
              </a:lnSpc>
              <a:spcAft>
                <a:spcPts val="1012"/>
              </a:spcAft>
            </a:pPr>
            <a:endParaRPr lang="en-US" b="1" dirty="0">
              <a:ea typeface="Calibri"/>
              <a:cs typeface="Times New Roman"/>
            </a:endParaRPr>
          </a:p>
          <a:p>
            <a:pPr>
              <a:lnSpc>
                <a:spcPct val="115000"/>
              </a:lnSpc>
              <a:spcAft>
                <a:spcPts val="1012"/>
              </a:spcAft>
            </a:pPr>
            <a:r>
              <a:rPr lang="en-US" b="1" dirty="0">
                <a:ea typeface="Calibri"/>
                <a:cs typeface="Times New Roman"/>
              </a:rPr>
              <a:t>Other (comments):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 have to walk on the streets and sidewalks are icy or not open in the winter.</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Spray for ticks and mosquitoes.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Bank Midwest sign proximity to street.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Why do we not have a any street lights on Lee Avenue? </a:t>
            </a:r>
          </a:p>
          <a:p>
            <a:endParaRPr lang="en-US" dirty="0">
              <a:ea typeface="Calibri"/>
              <a:cs typeface="Times New Roman"/>
            </a:endParaRPr>
          </a:p>
          <a:p>
            <a:r>
              <a:rPr lang="en-US" dirty="0">
                <a:ea typeface="Calibri"/>
                <a:cs typeface="Times New Roman"/>
              </a:rPr>
              <a:t>Purchase snow removal equipment to not dump snow in private driveways. </a:t>
            </a:r>
            <a:endParaRPr lang="en-US" dirty="0" smtClean="0">
              <a:ea typeface="Calibri"/>
              <a:cs typeface="Times New Roman"/>
            </a:endParaRPr>
          </a:p>
          <a:p>
            <a:endParaRPr lang="en-US" dirty="0" smtClean="0">
              <a:ea typeface="Calibri"/>
              <a:cs typeface="Times New Roman"/>
            </a:endParaRPr>
          </a:p>
          <a:p>
            <a:r>
              <a:rPr lang="en-US" dirty="0" smtClean="0">
                <a:ea typeface="Calibri"/>
                <a:cs typeface="Times New Roman"/>
              </a:rPr>
              <a:t>I love all these options. There are a number of individuals using the trails later in the evening or early morning. Having better lighting would be great. Snow removal along certain sections of the trails and sidewalks near the school needs to be done. Whether the snow is removed ASAP or a couple days after a snow fall or storm, the snow really should be removed. Sooner or later a student or resident is going to get hurt from being hit by a motorist because the trails are not ideal to walk or bike on during the winter!</a:t>
            </a:r>
          </a:p>
          <a:p>
            <a:endParaRPr lang="en-US" dirty="0" smtClean="0">
              <a:ea typeface="Calibri"/>
              <a:cs typeface="Times New Roman"/>
            </a:endParaRPr>
          </a:p>
          <a:p>
            <a:r>
              <a:rPr lang="en-US" dirty="0" smtClean="0">
                <a:ea typeface="Calibri"/>
                <a:cs typeface="Times New Roman"/>
              </a:rPr>
              <a:t>Fix roads/sidewalks. Never seen a town do zero work on curbs/sidewalks/streets on a yearly basis.</a:t>
            </a:r>
          </a:p>
          <a:p>
            <a:endParaRPr lang="en-US" dirty="0" smtClean="0">
              <a:ea typeface="Calibri"/>
              <a:cs typeface="Times New Roman"/>
            </a:endParaRPr>
          </a:p>
          <a:p>
            <a:r>
              <a:rPr lang="en-US" dirty="0" smtClean="0">
                <a:ea typeface="Calibri"/>
                <a:cs typeface="Times New Roman"/>
              </a:rPr>
              <a:t>Disc golf courses.</a:t>
            </a:r>
          </a:p>
          <a:p>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7</a:t>
            </a:fld>
            <a:endParaRPr lang="en-US"/>
          </a:p>
        </p:txBody>
      </p:sp>
    </p:spTree>
    <p:extLst>
      <p:ext uri="{BB962C8B-B14F-4D97-AF65-F5344CB8AC3E}">
        <p14:creationId xmlns:p14="http://schemas.microsoft.com/office/powerpoint/2010/main" val="871105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549; identified top</a:t>
            </a:r>
            <a:r>
              <a:rPr lang="en-US" b="1" baseline="0" dirty="0" smtClean="0"/>
              <a:t> three</a:t>
            </a:r>
            <a:r>
              <a:rPr lang="en-US" b="1" dirty="0" smtClean="0"/>
              <a:t> options. </a:t>
            </a:r>
          </a:p>
          <a:p>
            <a:endParaRPr lang="en-US" b="1" dirty="0" smtClean="0"/>
          </a:p>
          <a:p>
            <a:r>
              <a:rPr lang="en-US" b="1" dirty="0" smtClean="0"/>
              <a:t>Improve Senior Center		117</a:t>
            </a:r>
          </a:p>
          <a:p>
            <a:r>
              <a:rPr lang="en-US" b="1" dirty="0" smtClean="0"/>
              <a:t>Exercise Classes		90</a:t>
            </a:r>
          </a:p>
          <a:p>
            <a:r>
              <a:rPr lang="en-US" b="1" dirty="0" smtClean="0"/>
              <a:t>Healthy Eating Campaign	66</a:t>
            </a:r>
          </a:p>
          <a:p>
            <a:r>
              <a:rPr lang="en-US" b="1" dirty="0" smtClean="0"/>
              <a:t>Art &amp; Music Therapy		64</a:t>
            </a:r>
          </a:p>
          <a:p>
            <a:r>
              <a:rPr lang="en-US" b="1" dirty="0" smtClean="0"/>
              <a:t>Dementia Friendly Community	52</a:t>
            </a:r>
          </a:p>
          <a:p>
            <a:r>
              <a:rPr lang="en-US" b="1" dirty="0" smtClean="0"/>
              <a:t>Falls Prevention Classes	38</a:t>
            </a:r>
          </a:p>
          <a:p>
            <a:r>
              <a:rPr lang="en-US" b="1" dirty="0" smtClean="0"/>
              <a:t>Senior Service Improvements	122</a:t>
            </a:r>
          </a:p>
          <a:p>
            <a:r>
              <a:rPr lang="en-US" b="1" dirty="0" smtClean="0"/>
              <a:t>Other 			8</a:t>
            </a:r>
          </a:p>
          <a:p>
            <a:endParaRPr lang="en-US" b="1" dirty="0" smtClean="0"/>
          </a:p>
          <a:p>
            <a:r>
              <a:rPr lang="en-US" b="1" dirty="0" smtClean="0"/>
              <a:t>Other (comments): </a:t>
            </a:r>
          </a:p>
          <a:p>
            <a:endParaRPr lang="en-US" dirty="0" smtClean="0"/>
          </a:p>
          <a:p>
            <a:r>
              <a:rPr lang="en-US" dirty="0" smtClean="0"/>
              <a:t>Help with mow/snow removal.</a:t>
            </a:r>
          </a:p>
          <a:p>
            <a:endParaRPr lang="en-US" dirty="0" smtClean="0"/>
          </a:p>
          <a:p>
            <a:r>
              <a:rPr lang="en-US" dirty="0" smtClean="0"/>
              <a:t>Dementia-assisted living.</a:t>
            </a:r>
          </a:p>
          <a:p>
            <a:endParaRPr lang="en-US" dirty="0" smtClean="0"/>
          </a:p>
          <a:p>
            <a:r>
              <a:rPr lang="en-US" dirty="0" smtClean="0"/>
              <a:t>Community center, where seniors can get together. </a:t>
            </a:r>
          </a:p>
          <a:p>
            <a:endParaRPr lang="en-US" dirty="0" smtClean="0"/>
          </a:p>
          <a:p>
            <a:r>
              <a:rPr lang="en-US" dirty="0" smtClean="0"/>
              <a:t>Spray for ticks and mosquitoes.</a:t>
            </a:r>
          </a:p>
          <a:p>
            <a:endParaRPr lang="en-US" dirty="0" smtClean="0"/>
          </a:p>
          <a:p>
            <a:r>
              <a:rPr lang="en-US" dirty="0" smtClean="0"/>
              <a:t>Adult daycare type of thing; winter month need more volunteers for Meals on Wheels delivery especially churches. </a:t>
            </a:r>
          </a:p>
          <a:p>
            <a:endParaRPr lang="en-US" dirty="0" smtClean="0"/>
          </a:p>
          <a:p>
            <a:r>
              <a:rPr lang="en-US" dirty="0" smtClean="0"/>
              <a:t>Lower taxes. </a:t>
            </a:r>
          </a:p>
          <a:p>
            <a:endParaRPr lang="en-US" dirty="0" smtClean="0"/>
          </a:p>
          <a:p>
            <a:r>
              <a:rPr lang="en-US" dirty="0" smtClean="0"/>
              <a:t>More activities for seniors. </a:t>
            </a:r>
          </a:p>
          <a:p>
            <a:endParaRPr lang="en-US" dirty="0" smtClean="0"/>
          </a:p>
          <a:p>
            <a:r>
              <a:rPr lang="en-US" dirty="0" smtClean="0"/>
              <a:t>More needs to be done for the senior population in Jackson and Jackson County! This is an aging community we live in and with age comes chronic health conditions. Even partnering with a local fitness center, nonprofit, or other entity to create biking, walking, recreational activities throughout the year would be great. If activities exist, more promotion and awareness needs to be done!</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8</a:t>
            </a:fld>
            <a:endParaRPr lang="en-US"/>
          </a:p>
        </p:txBody>
      </p:sp>
    </p:spTree>
    <p:extLst>
      <p:ext uri="{BB962C8B-B14F-4D97-AF65-F5344CB8AC3E}">
        <p14:creationId xmlns:p14="http://schemas.microsoft.com/office/powerpoint/2010/main" val="308221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a:t>
            </a:r>
            <a:r>
              <a:rPr lang="en-US" b="1" baseline="0" dirty="0" smtClean="0"/>
              <a:t> 331</a:t>
            </a:r>
            <a:r>
              <a:rPr lang="en-US" b="1" dirty="0" smtClean="0"/>
              <a:t>; identified top two options. </a:t>
            </a:r>
          </a:p>
          <a:p>
            <a:endParaRPr lang="en-US" b="1" dirty="0" smtClean="0"/>
          </a:p>
          <a:p>
            <a:r>
              <a:rPr lang="en-US" b="1" dirty="0" smtClean="0"/>
              <a:t>Community Garden Plots		130</a:t>
            </a:r>
          </a:p>
          <a:p>
            <a:r>
              <a:rPr lang="en-US" b="1" dirty="0" smtClean="0"/>
              <a:t>Food Policy Council/Healthy Eating Committee	23</a:t>
            </a:r>
          </a:p>
          <a:p>
            <a:r>
              <a:rPr lang="en-US" b="1" dirty="0" smtClean="0"/>
              <a:t>Community Healthy Eating Campaign	81</a:t>
            </a:r>
          </a:p>
          <a:p>
            <a:r>
              <a:rPr lang="en-US" b="1" dirty="0" smtClean="0"/>
              <a:t>Farmers Markets			58</a:t>
            </a:r>
          </a:p>
          <a:p>
            <a:r>
              <a:rPr lang="en-US" b="1" dirty="0" smtClean="0"/>
              <a:t>Culturally Specific Foods/Special Diets	39</a:t>
            </a:r>
          </a:p>
          <a:p>
            <a:r>
              <a:rPr lang="en-US" b="1" dirty="0" smtClean="0"/>
              <a:t>Other				14</a:t>
            </a:r>
          </a:p>
          <a:p>
            <a:endParaRPr lang="en-US" b="1" dirty="0" smtClean="0"/>
          </a:p>
          <a:p>
            <a:endParaRPr lang="en-US" b="1" dirty="0" smtClean="0"/>
          </a:p>
          <a:p>
            <a:r>
              <a:rPr lang="en-US" b="1" dirty="0" smtClean="0"/>
              <a:t>Other (comments): </a:t>
            </a:r>
          </a:p>
          <a:p>
            <a:endParaRPr lang="en-US" dirty="0" smtClean="0"/>
          </a:p>
          <a:p>
            <a:r>
              <a:rPr lang="en-US" dirty="0" smtClean="0"/>
              <a:t>Nut-free.</a:t>
            </a:r>
          </a:p>
          <a:p>
            <a:endParaRPr lang="en-US" dirty="0" smtClean="0"/>
          </a:p>
          <a:p>
            <a:r>
              <a:rPr lang="en-US" dirty="0" smtClean="0"/>
              <a:t>Please-- garden plots.</a:t>
            </a:r>
          </a:p>
          <a:p>
            <a:endParaRPr lang="en-US" dirty="0" smtClean="0"/>
          </a:p>
          <a:p>
            <a:r>
              <a:rPr lang="en-US" dirty="0" smtClean="0"/>
              <a:t>Need more vegan food.</a:t>
            </a:r>
          </a:p>
          <a:p>
            <a:endParaRPr lang="en-US" dirty="0" smtClean="0"/>
          </a:p>
          <a:p>
            <a:r>
              <a:rPr lang="en-US" dirty="0" smtClean="0"/>
              <a:t>Decrease deer population in town so you can grow your own garden and deer don’t destroy it. </a:t>
            </a:r>
          </a:p>
          <a:p>
            <a:endParaRPr lang="en-US" dirty="0" smtClean="0"/>
          </a:p>
          <a:p>
            <a:r>
              <a:rPr lang="en-US" dirty="0" smtClean="0"/>
              <a:t>Beautiful, the two old restaurants for passing through traffic. Pain, cleanup (have a restaurant) to get passing traffic to stop and see our community. </a:t>
            </a:r>
          </a:p>
          <a:p>
            <a:endParaRPr lang="en-US" dirty="0" smtClean="0"/>
          </a:p>
          <a:p>
            <a:r>
              <a:rPr lang="en-US" dirty="0" smtClean="0"/>
              <a:t>Salt-free diets.</a:t>
            </a:r>
          </a:p>
          <a:p>
            <a:endParaRPr lang="en-US" dirty="0" smtClean="0"/>
          </a:p>
          <a:p>
            <a:r>
              <a:rPr lang="en-US" dirty="0" smtClean="0"/>
              <a:t>More options for dining.</a:t>
            </a:r>
          </a:p>
          <a:p>
            <a:endParaRPr lang="en-US" dirty="0" smtClean="0"/>
          </a:p>
          <a:p>
            <a:r>
              <a:rPr lang="en-US" dirty="0" smtClean="0"/>
              <a:t>More farmers markets year around. </a:t>
            </a:r>
          </a:p>
          <a:p>
            <a:endParaRPr lang="en-US" dirty="0" smtClean="0"/>
          </a:p>
          <a:p>
            <a:r>
              <a:rPr lang="en-US" dirty="0" smtClean="0"/>
              <a:t>The school has community gardens, don’t they?; how to cook classes maybe taught at library. </a:t>
            </a:r>
          </a:p>
          <a:p>
            <a:endParaRPr lang="en-US" dirty="0" smtClean="0"/>
          </a:p>
          <a:p>
            <a:r>
              <a:rPr lang="en-US" dirty="0" smtClean="0"/>
              <a:t>Eat more pork (Bacon!). </a:t>
            </a:r>
          </a:p>
          <a:p>
            <a:endParaRPr lang="en-US" dirty="0" smtClean="0"/>
          </a:p>
          <a:p>
            <a:r>
              <a:rPr lang="en-US" dirty="0" smtClean="0"/>
              <a:t>These options re all good! The Farmers Market could use a little more support the city. It is great the city lets them use the Ashley Park Shelter House but if there is a way to get the city to expand on the current market by assisting with getting more vendors that sell vegetables and fruits, more fun activities during the market, and general support I think it could be a fun place for residents and visitors to visit during the season. The Garden Plots could even tie into the Farmer Market!</a:t>
            </a:r>
          </a:p>
          <a:p>
            <a:endParaRPr lang="en-US" dirty="0" smtClean="0"/>
          </a:p>
          <a:p>
            <a:r>
              <a:rPr lang="en-US" dirty="0" smtClean="0"/>
              <a:t>Planting Fruit Trees in public spaces for community use.</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9</a:t>
            </a:fld>
            <a:endParaRPr lang="en-US"/>
          </a:p>
        </p:txBody>
      </p:sp>
    </p:spTree>
    <p:extLst>
      <p:ext uri="{BB962C8B-B14F-4D97-AF65-F5344CB8AC3E}">
        <p14:creationId xmlns:p14="http://schemas.microsoft.com/office/powerpoint/2010/main" val="1993205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5000"/>
              </a:lnSpc>
              <a:spcBef>
                <a:spcPts val="0"/>
              </a:spcBef>
              <a:spcAft>
                <a:spcPts val="1012"/>
              </a:spcAft>
              <a:buClrTx/>
              <a:buSzTx/>
              <a:buFontTx/>
              <a:buNone/>
              <a:tabLst/>
              <a:defRPr/>
            </a:pPr>
            <a:r>
              <a:rPr lang="en-US" b="1" dirty="0" smtClean="0">
                <a:ea typeface="Calibri"/>
                <a:cs typeface="Times New Roman"/>
              </a:rPr>
              <a:t>Total tallies: 421;</a:t>
            </a:r>
            <a:r>
              <a:rPr lang="en-US" b="1" baseline="0" dirty="0" smtClean="0">
                <a:ea typeface="Calibri"/>
                <a:cs typeface="Times New Roman"/>
              </a:rPr>
              <a:t> identified top three options. </a:t>
            </a:r>
            <a:endParaRPr lang="en-US" b="1" dirty="0" smtClean="0">
              <a:ea typeface="Calibri"/>
              <a:cs typeface="Times New Roman"/>
            </a:endParaRP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Playground Park Equipment	139</a:t>
            </a:r>
          </a:p>
          <a:p>
            <a:pPr>
              <a:lnSpc>
                <a:spcPct val="115000"/>
              </a:lnSpc>
              <a:spcAft>
                <a:spcPts val="1012"/>
              </a:spcAft>
            </a:pPr>
            <a:r>
              <a:rPr lang="en-US" b="1" dirty="0" smtClean="0">
                <a:ea typeface="Calibri"/>
                <a:cs typeface="Times New Roman"/>
              </a:rPr>
              <a:t>Skateboard Park 		52</a:t>
            </a:r>
          </a:p>
          <a:p>
            <a:pPr>
              <a:lnSpc>
                <a:spcPct val="115000"/>
              </a:lnSpc>
              <a:spcAft>
                <a:spcPts val="1012"/>
              </a:spcAft>
            </a:pPr>
            <a:r>
              <a:rPr lang="en-US" b="1" dirty="0" smtClean="0">
                <a:ea typeface="Calibri"/>
                <a:cs typeface="Times New Roman"/>
              </a:rPr>
              <a:t>Seasonal Bike Obstacle Course	73</a:t>
            </a:r>
          </a:p>
          <a:p>
            <a:pPr>
              <a:lnSpc>
                <a:spcPct val="115000"/>
              </a:lnSpc>
              <a:spcAft>
                <a:spcPts val="1012"/>
              </a:spcAft>
            </a:pPr>
            <a:r>
              <a:rPr lang="en-US" b="1" dirty="0" smtClean="0">
                <a:ea typeface="Calibri"/>
                <a:cs typeface="Times New Roman"/>
              </a:rPr>
              <a:t>Bike/Walk School Buses	65</a:t>
            </a:r>
          </a:p>
          <a:p>
            <a:pPr>
              <a:lnSpc>
                <a:spcPct val="115000"/>
              </a:lnSpc>
              <a:spcAft>
                <a:spcPts val="1012"/>
              </a:spcAft>
            </a:pPr>
            <a:r>
              <a:rPr lang="en-US" b="1" dirty="0" smtClean="0">
                <a:ea typeface="Calibri"/>
                <a:cs typeface="Times New Roman"/>
              </a:rPr>
              <a:t>Youth Bike Clubs/Rides		52</a:t>
            </a:r>
          </a:p>
          <a:p>
            <a:pPr>
              <a:lnSpc>
                <a:spcPct val="115000"/>
              </a:lnSpc>
              <a:spcAft>
                <a:spcPts val="1012"/>
              </a:spcAft>
            </a:pPr>
            <a:r>
              <a:rPr lang="en-US" b="1" dirty="0" smtClean="0">
                <a:ea typeface="Calibri"/>
                <a:cs typeface="Times New Roman"/>
              </a:rPr>
              <a:t>Youth Bike/Walk Education Campaign	40</a:t>
            </a:r>
          </a:p>
          <a:p>
            <a:pPr>
              <a:lnSpc>
                <a:spcPct val="115000"/>
              </a:lnSpc>
              <a:spcAft>
                <a:spcPts val="1012"/>
              </a:spcAft>
            </a:pPr>
            <a:endParaRPr lang="en-US" b="1" dirty="0" smtClean="0">
              <a:ea typeface="Calibri"/>
              <a:cs typeface="Times New Roman"/>
            </a:endParaRPr>
          </a:p>
          <a:p>
            <a:pPr>
              <a:lnSpc>
                <a:spcPct val="115000"/>
              </a:lnSpc>
              <a:spcAft>
                <a:spcPts val="1012"/>
              </a:spcAft>
            </a:pPr>
            <a:r>
              <a:rPr lang="en-US" b="1" dirty="0" smtClean="0">
                <a:ea typeface="Calibri"/>
                <a:cs typeface="Times New Roman"/>
              </a:rPr>
              <a:t>Other			19</a:t>
            </a:r>
          </a:p>
          <a:p>
            <a:pPr>
              <a:lnSpc>
                <a:spcPct val="115000"/>
              </a:lnSpc>
              <a:spcAft>
                <a:spcPts val="1012"/>
              </a:spcAft>
            </a:pPr>
            <a:endParaRPr lang="en-US" b="1" dirty="0" smtClean="0">
              <a:ea typeface="Calibri"/>
              <a:cs typeface="Times New Roman"/>
            </a:endParaRPr>
          </a:p>
          <a:p>
            <a:pPr>
              <a:lnSpc>
                <a:spcPct val="115000"/>
              </a:lnSpc>
              <a:spcAft>
                <a:spcPts val="1012"/>
              </a:spcAft>
            </a:pPr>
            <a:endParaRPr lang="en-US" b="1" dirty="0">
              <a:ea typeface="Calibri"/>
              <a:cs typeface="Times New Roman"/>
            </a:endParaRPr>
          </a:p>
          <a:p>
            <a:pPr>
              <a:lnSpc>
                <a:spcPct val="115000"/>
              </a:lnSpc>
              <a:spcAft>
                <a:spcPts val="1012"/>
              </a:spcAft>
            </a:pPr>
            <a:r>
              <a:rPr lang="en-US" b="1" dirty="0">
                <a:ea typeface="Calibri"/>
                <a:cs typeface="Times New Roman"/>
              </a:rPr>
              <a:t>Other (comments):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Updates/looks of facilities.</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Disabled/wheelchair accessible areas.</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Neighborhood watches to keep kids safe/provide a safe place for children (</a:t>
            </a:r>
            <a:r>
              <a:rPr lang="en-US" dirty="0" err="1">
                <a:ea typeface="Calibri"/>
                <a:cs typeface="Times New Roman"/>
              </a:rPr>
              <a:t>McGruff</a:t>
            </a:r>
            <a:r>
              <a:rPr lang="en-US" dirty="0">
                <a:ea typeface="Calibri"/>
                <a:cs typeface="Times New Roman"/>
              </a:rPr>
              <a:t> House Style).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Outdoor swimming.</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Improvements to Patterson Park-- needs more seating by playground equipment.</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Walk activities.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More activities for youth and a place to hangout.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 YMCA, something they can use all year round!!!</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Build permanent skateboard structures so it is safe.</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Utilize schools in winter—open gym, basketball.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Fix and repair bikes.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Patterson Park should have a basketball court (full or half) there’s not much for 8-14 year olds on the east side of town.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Playground park equipment improvements is very much needed. </a:t>
            </a:r>
          </a:p>
          <a:p>
            <a:endParaRPr lang="en-US" dirty="0">
              <a:ea typeface="Calibri"/>
              <a:cs typeface="Times New Roman"/>
            </a:endParaRPr>
          </a:p>
          <a:p>
            <a:r>
              <a:rPr lang="en-US" dirty="0">
                <a:ea typeface="Calibri"/>
                <a:cs typeface="Times New Roman"/>
              </a:rPr>
              <a:t>All youth must participate in wrestling and football! </a:t>
            </a:r>
            <a:endParaRPr lang="en-US" dirty="0" smtClean="0">
              <a:ea typeface="Calibri"/>
              <a:cs typeface="Times New Roman"/>
            </a:endParaRPr>
          </a:p>
          <a:p>
            <a:endParaRPr lang="en-US" dirty="0" smtClean="0">
              <a:ea typeface="Calibri"/>
              <a:cs typeface="Times New Roman"/>
            </a:endParaRPr>
          </a:p>
          <a:p>
            <a:r>
              <a:rPr lang="en-US" dirty="0" smtClean="0">
                <a:ea typeface="Calibri"/>
                <a:cs typeface="Times New Roman"/>
              </a:rPr>
              <a:t>Again, all great options. I see many youth riding on the ride side of the road, in the middle of the road, and simply riding reckless! More needs to be done to educate students about safe biking (and even walking). Schools would be a good place for students to learn this and the city, along with other organizations, could help compliment this by participating in these events during community events that are created to educate youth (and even adults!).</a:t>
            </a:r>
          </a:p>
          <a:p>
            <a:endParaRPr lang="en-US" dirty="0" smtClean="0">
              <a:ea typeface="Calibri"/>
              <a:cs typeface="Times New Roman"/>
            </a:endParaRPr>
          </a:p>
          <a:p>
            <a:r>
              <a:rPr lang="en-US" dirty="0" smtClean="0">
                <a:ea typeface="Calibri"/>
                <a:cs typeface="Times New Roman"/>
              </a:rPr>
              <a:t>Park obstacle courses for youth with timer (as seen on </a:t>
            </a:r>
            <a:r>
              <a:rPr lang="en-US" dirty="0" err="1" smtClean="0">
                <a:ea typeface="Calibri"/>
                <a:cs typeface="Times New Roman"/>
              </a:rPr>
              <a:t>tv</a:t>
            </a:r>
            <a:r>
              <a:rPr lang="en-US" dirty="0" smtClean="0">
                <a:ea typeface="Calibri"/>
                <a:cs typeface="Times New Roman"/>
              </a:rPr>
              <a:t>).</a:t>
            </a:r>
          </a:p>
          <a:p>
            <a:endParaRPr lang="en-US" dirty="0" smtClean="0">
              <a:ea typeface="Calibri"/>
              <a:cs typeface="Times New Roman"/>
            </a:endParaRPr>
          </a:p>
          <a:p>
            <a:r>
              <a:rPr lang="en-US" dirty="0" smtClean="0">
                <a:ea typeface="Calibri"/>
                <a:cs typeface="Times New Roman"/>
              </a:rPr>
              <a:t>Have a survey for the youth in the community/what they want.</a:t>
            </a:r>
          </a:p>
          <a:p>
            <a:endParaRPr lang="en-US" dirty="0" smtClean="0">
              <a:ea typeface="Calibri"/>
              <a:cs typeface="Times New Roman"/>
            </a:endParaRPr>
          </a:p>
          <a:p>
            <a:r>
              <a:rPr lang="en-US" dirty="0" smtClean="0">
                <a:ea typeface="Calibri"/>
                <a:cs typeface="Times New Roman"/>
              </a:rPr>
              <a:t>Adaptive bicycles for youth and adults.</a:t>
            </a:r>
          </a:p>
          <a:p>
            <a:endParaRPr lang="en-US" dirty="0" smtClean="0">
              <a:ea typeface="Calibri"/>
              <a:cs typeface="Times New Roman"/>
            </a:endParaRPr>
          </a:p>
          <a:p>
            <a:r>
              <a:rPr lang="en-US" dirty="0" smtClean="0">
                <a:ea typeface="Calibri"/>
                <a:cs typeface="Times New Roman"/>
              </a:rPr>
              <a:t>Disc golf course improvements.</a:t>
            </a:r>
          </a:p>
          <a:p>
            <a:endParaRPr lang="en-US" dirty="0" smtClean="0">
              <a:ea typeface="Calibri"/>
              <a:cs typeface="Times New Roman"/>
            </a:endParaRPr>
          </a:p>
          <a:p>
            <a:r>
              <a:rPr lang="en-US" dirty="0" smtClean="0">
                <a:ea typeface="Calibri"/>
                <a:cs typeface="Times New Roman"/>
              </a:rPr>
              <a:t>Disc golf courses, a very affordable way to enjoy the parks we have.</a:t>
            </a:r>
          </a:p>
          <a:p>
            <a:endParaRPr lang="en-US" dirty="0" smtClean="0">
              <a:ea typeface="Calibri"/>
              <a:cs typeface="Times New Roman"/>
            </a:endParaRPr>
          </a:p>
          <a:p>
            <a:r>
              <a:rPr lang="en-US" dirty="0" smtClean="0">
                <a:ea typeface="Calibri"/>
                <a:cs typeface="Times New Roman"/>
              </a:rPr>
              <a:t>Improve playground where splash pad will be.</a:t>
            </a:r>
          </a:p>
          <a:p>
            <a:endParaRPr lang="en-US" dirty="0" smtClean="0">
              <a:ea typeface="Calibri"/>
              <a:cs typeface="Times New Roman"/>
            </a:endParaRPr>
          </a:p>
          <a:p>
            <a:r>
              <a:rPr lang="en-US" dirty="0" smtClean="0">
                <a:ea typeface="Calibri"/>
                <a:cs typeface="Times New Roman"/>
              </a:rPr>
              <a:t>Basketball courts, ice skating rink, bowling alley.</a:t>
            </a:r>
          </a:p>
          <a:p>
            <a:endParaRPr lang="en-US" dirty="0" smtClean="0">
              <a:ea typeface="Calibri"/>
              <a:cs typeface="Times New Roman"/>
            </a:endParaRPr>
          </a:p>
          <a:p>
            <a:r>
              <a:rPr lang="en-US" dirty="0" smtClean="0">
                <a:ea typeface="Calibri"/>
                <a:cs typeface="Times New Roman"/>
              </a:rPr>
              <a:t>Disc golf.</a:t>
            </a:r>
          </a:p>
          <a:p>
            <a:endParaRPr lang="en-US" dirty="0" smtClean="0">
              <a:ea typeface="Calibri"/>
              <a:cs typeface="Times New Roman"/>
            </a:endParaRPr>
          </a:p>
          <a:p>
            <a:r>
              <a:rPr lang="en-US" dirty="0" smtClean="0">
                <a:ea typeface="Calibri"/>
                <a:cs typeface="Times New Roman"/>
              </a:rPr>
              <a:t>Disc Golf Course!</a:t>
            </a:r>
          </a:p>
          <a:p>
            <a:endParaRPr lang="en-US" dirty="0" smtClean="0">
              <a:ea typeface="Calibri"/>
              <a:cs typeface="Times New Roman"/>
            </a:endParaRPr>
          </a:p>
          <a:p>
            <a:r>
              <a:rPr lang="en-US" dirty="0" smtClean="0">
                <a:ea typeface="Calibri"/>
                <a:cs typeface="Times New Roman"/>
              </a:rPr>
              <a:t>Disc golf.</a:t>
            </a:r>
          </a:p>
          <a:p>
            <a:endParaRPr lang="en-US" dirty="0" smtClean="0">
              <a:ea typeface="Calibri"/>
              <a:cs typeface="Times New Roman"/>
            </a:endParaRPr>
          </a:p>
          <a:p>
            <a:r>
              <a:rPr lang="en-US" dirty="0" smtClean="0">
                <a:ea typeface="Calibri"/>
                <a:cs typeface="Times New Roman"/>
              </a:rPr>
              <a:t>No more parks. The city can’t even maintain the parks it has!!</a:t>
            </a:r>
            <a:br>
              <a:rPr lang="en-US" dirty="0" smtClean="0">
                <a:ea typeface="Calibri"/>
                <a:cs typeface="Times New Roman"/>
              </a:rPr>
            </a:br>
            <a:endParaRPr lang="en-US" dirty="0" smtClean="0">
              <a:ea typeface="Calibri"/>
              <a:cs typeface="Times New Roman"/>
            </a:endParaRPr>
          </a:p>
          <a:p>
            <a:r>
              <a:rPr lang="en-US" dirty="0" smtClean="0">
                <a:ea typeface="Calibri"/>
                <a:cs typeface="Times New Roman"/>
              </a:rPr>
              <a:t>Disc golf course.</a:t>
            </a:r>
          </a:p>
          <a:p>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10</a:t>
            </a:fld>
            <a:endParaRPr lang="en-US"/>
          </a:p>
        </p:txBody>
      </p:sp>
    </p:spTree>
    <p:extLst>
      <p:ext uri="{BB962C8B-B14F-4D97-AF65-F5344CB8AC3E}">
        <p14:creationId xmlns:p14="http://schemas.microsoft.com/office/powerpoint/2010/main" val="2220464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230. </a:t>
            </a:r>
          </a:p>
          <a:p>
            <a:endParaRPr lang="en-US" b="1" dirty="0" smtClean="0"/>
          </a:p>
          <a:p>
            <a:r>
              <a:rPr lang="en-US" b="1" dirty="0" smtClean="0"/>
              <a:t>1-2 days per week	59</a:t>
            </a:r>
          </a:p>
          <a:p>
            <a:r>
              <a:rPr lang="en-US" b="1" dirty="0" smtClean="0"/>
              <a:t>3-4 days per week	62</a:t>
            </a:r>
          </a:p>
          <a:p>
            <a:r>
              <a:rPr lang="en-US" b="1" dirty="0" smtClean="0"/>
              <a:t>5-7 days per week	54</a:t>
            </a:r>
          </a:p>
          <a:p>
            <a:r>
              <a:rPr lang="en-US" b="1" dirty="0" smtClean="0"/>
              <a:t>Never		55</a:t>
            </a:r>
          </a:p>
          <a:p>
            <a:endParaRPr lang="en-US" b="1" dirty="0" smtClean="0"/>
          </a:p>
          <a:p>
            <a:r>
              <a:rPr lang="en-US" b="1" dirty="0" smtClean="0"/>
              <a:t>Other		4</a:t>
            </a:r>
          </a:p>
          <a:p>
            <a:endParaRPr lang="en-US" b="1" dirty="0" smtClean="0"/>
          </a:p>
          <a:p>
            <a:r>
              <a:rPr lang="en-US" b="1" dirty="0" smtClean="0"/>
              <a:t>Other (comments): </a:t>
            </a:r>
          </a:p>
          <a:p>
            <a:endParaRPr lang="en-US" dirty="0" smtClean="0"/>
          </a:p>
          <a:p>
            <a:r>
              <a:rPr lang="en-US" dirty="0" smtClean="0"/>
              <a:t>Comment made that individual uses electronic wheelchair 5-7 days per week on trails; sidewalks are also bad on Highway 71 downtown.</a:t>
            </a:r>
          </a:p>
          <a:p>
            <a:endParaRPr lang="en-US" dirty="0" smtClean="0"/>
          </a:p>
          <a:p>
            <a:r>
              <a:rPr lang="en-US" dirty="0" smtClean="0"/>
              <a:t>Comment made that individual walks or bikes 3-4 days per week when healthy enough.</a:t>
            </a:r>
          </a:p>
          <a:p>
            <a:endParaRPr lang="en-US" dirty="0" smtClean="0"/>
          </a:p>
          <a:p>
            <a:r>
              <a:rPr lang="en-US" dirty="0" smtClean="0"/>
              <a:t>Rarely, I don’t like to bicycle up and down hills. </a:t>
            </a:r>
          </a:p>
          <a:p>
            <a:endParaRPr lang="en-US" dirty="0" smtClean="0"/>
          </a:p>
          <a:p>
            <a:r>
              <a:rPr lang="en-US" dirty="0" smtClean="0"/>
              <a:t>I don’t drive, so happy we have UCAP and I walk wherever and whenever I can in three seasons of year and winter also when there is no ice. </a:t>
            </a: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11</a:t>
            </a:fld>
            <a:endParaRPr lang="en-US"/>
          </a:p>
        </p:txBody>
      </p:sp>
    </p:spTree>
    <p:extLst>
      <p:ext uri="{BB962C8B-B14F-4D97-AF65-F5344CB8AC3E}">
        <p14:creationId xmlns:p14="http://schemas.microsoft.com/office/powerpoint/2010/main" val="1383750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189</a:t>
            </a:r>
          </a:p>
          <a:p>
            <a:endParaRPr lang="en-US" baseline="0" dirty="0" smtClean="0"/>
          </a:p>
          <a:p>
            <a:r>
              <a:rPr lang="en-US" b="1" dirty="0" smtClean="0"/>
              <a:t>Male	55</a:t>
            </a:r>
          </a:p>
          <a:p>
            <a:r>
              <a:rPr lang="en-US" b="1" dirty="0" smtClean="0"/>
              <a:t>Female	127</a:t>
            </a:r>
          </a:p>
          <a:p>
            <a:endParaRPr lang="en-US" b="1" dirty="0" smtClean="0"/>
          </a:p>
          <a:p>
            <a:r>
              <a:rPr lang="en-US" b="1" dirty="0" smtClean="0"/>
              <a:t>Prefer Not to Answer	7</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12</a:t>
            </a:fld>
            <a:endParaRPr lang="en-US"/>
          </a:p>
        </p:txBody>
      </p:sp>
    </p:spTree>
    <p:extLst>
      <p:ext uri="{BB962C8B-B14F-4D97-AF65-F5344CB8AC3E}">
        <p14:creationId xmlns:p14="http://schemas.microsoft.com/office/powerpoint/2010/main" val="3001671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201.</a:t>
            </a:r>
          </a:p>
          <a:p>
            <a:endParaRPr lang="en-US" b="1" dirty="0" smtClean="0"/>
          </a:p>
          <a:p>
            <a:r>
              <a:rPr lang="en-US" b="1" dirty="0" smtClean="0"/>
              <a:t>12-17 yrs. old	1</a:t>
            </a:r>
          </a:p>
          <a:p>
            <a:r>
              <a:rPr lang="en-US" b="1" dirty="0" smtClean="0"/>
              <a:t>18-24		5</a:t>
            </a:r>
          </a:p>
          <a:p>
            <a:r>
              <a:rPr lang="en-US" b="1" dirty="0" smtClean="0"/>
              <a:t>25-34		25</a:t>
            </a:r>
          </a:p>
          <a:p>
            <a:r>
              <a:rPr lang="en-US" b="1" dirty="0" smtClean="0"/>
              <a:t>35-44		39</a:t>
            </a:r>
          </a:p>
          <a:p>
            <a:r>
              <a:rPr lang="en-US" b="1" dirty="0" smtClean="0"/>
              <a:t>45-54		22</a:t>
            </a:r>
          </a:p>
          <a:p>
            <a:r>
              <a:rPr lang="en-US" b="1" dirty="0" smtClean="0"/>
              <a:t>55-64		41</a:t>
            </a:r>
          </a:p>
          <a:p>
            <a:r>
              <a:rPr lang="en-US" b="1" dirty="0" smtClean="0"/>
              <a:t>65-74		44</a:t>
            </a:r>
          </a:p>
          <a:p>
            <a:r>
              <a:rPr lang="en-US" b="1" dirty="0" smtClean="0"/>
              <a:t>75+		24</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13</a:t>
            </a:fld>
            <a:endParaRPr lang="en-US"/>
          </a:p>
        </p:txBody>
      </p:sp>
    </p:spTree>
    <p:extLst>
      <p:ext uri="{BB962C8B-B14F-4D97-AF65-F5344CB8AC3E}">
        <p14:creationId xmlns:p14="http://schemas.microsoft.com/office/powerpoint/2010/main" val="1266029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Total tallies: 140</a:t>
            </a:r>
          </a:p>
          <a:p>
            <a:endParaRPr lang="en-US" b="1" dirty="0" smtClean="0"/>
          </a:p>
          <a:p>
            <a:r>
              <a:rPr lang="en-US" b="1" dirty="0" smtClean="0"/>
              <a:t>In Jackson City Limits				117</a:t>
            </a:r>
          </a:p>
          <a:p>
            <a:r>
              <a:rPr lang="en-US" b="1" dirty="0" smtClean="0"/>
              <a:t>Outside of Jackson City Limits, but in Jackson County	13</a:t>
            </a:r>
          </a:p>
          <a:p>
            <a:r>
              <a:rPr lang="en-US" b="1" dirty="0" smtClean="0"/>
              <a:t>Outside of Jackson County			10</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14</a:t>
            </a:fld>
            <a:endParaRPr lang="en-US"/>
          </a:p>
        </p:txBody>
      </p:sp>
    </p:spTree>
    <p:extLst>
      <p:ext uri="{BB962C8B-B14F-4D97-AF65-F5344CB8AC3E}">
        <p14:creationId xmlns:p14="http://schemas.microsoft.com/office/powerpoint/2010/main" val="4230175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12"/>
              </a:spcAft>
            </a:pPr>
            <a:r>
              <a:rPr lang="en-US" b="1" dirty="0">
                <a:ea typeface="Calibri"/>
                <a:cs typeface="Times New Roman"/>
              </a:rPr>
              <a:t>Question 14 allowed for residents to provide additional comments (all comments </a:t>
            </a:r>
            <a:r>
              <a:rPr lang="en-US" b="1" dirty="0" smtClean="0">
                <a:ea typeface="Calibri"/>
                <a:cs typeface="Times New Roman"/>
              </a:rPr>
              <a:t>can</a:t>
            </a:r>
            <a:r>
              <a:rPr lang="en-US" b="1" baseline="0" dirty="0" smtClean="0">
                <a:ea typeface="Calibri"/>
                <a:cs typeface="Times New Roman"/>
              </a:rPr>
              <a:t> be </a:t>
            </a:r>
            <a:r>
              <a:rPr lang="en-US" b="1" dirty="0" smtClean="0">
                <a:ea typeface="Calibri"/>
                <a:cs typeface="Times New Roman"/>
              </a:rPr>
              <a:t>generated into</a:t>
            </a:r>
            <a:r>
              <a:rPr lang="en-US" b="1" baseline="0" dirty="0" smtClean="0">
                <a:ea typeface="Calibri"/>
                <a:cs typeface="Times New Roman"/>
              </a:rPr>
              <a:t> a</a:t>
            </a:r>
            <a:r>
              <a:rPr lang="en-US" b="1" dirty="0" smtClean="0">
                <a:ea typeface="Calibri"/>
                <a:cs typeface="Times New Roman"/>
              </a:rPr>
              <a:t> </a:t>
            </a:r>
            <a:r>
              <a:rPr lang="en-US" b="1" dirty="0">
                <a:ea typeface="Calibri"/>
                <a:cs typeface="Times New Roman"/>
              </a:rPr>
              <a:t>Word Cloud):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https://www.jasondavies.com/wordcloud</a:t>
            </a:r>
            <a:r>
              <a:rPr lang="en-US" dirty="0" smtClean="0">
                <a:ea typeface="Calibri"/>
                <a:cs typeface="Times New Roman"/>
              </a:rPr>
              <a:t>/</a:t>
            </a:r>
          </a:p>
          <a:p>
            <a:pPr>
              <a:lnSpc>
                <a:spcPct val="115000"/>
              </a:lnSpc>
              <a:spcAft>
                <a:spcPts val="1012"/>
              </a:spcAft>
            </a:pPr>
            <a:endParaRPr lang="en-US" dirty="0" smtClean="0">
              <a:ea typeface="Calibri"/>
              <a:cs typeface="Times New Roman"/>
            </a:endParaRPr>
          </a:p>
          <a:p>
            <a:pPr>
              <a:lnSpc>
                <a:spcPct val="115000"/>
              </a:lnSpc>
              <a:spcAft>
                <a:spcPts val="1012"/>
              </a:spcAft>
            </a:pPr>
            <a:r>
              <a:rPr lang="en-US" b="1" dirty="0" smtClean="0">
                <a:ea typeface="Calibri"/>
                <a:cs typeface="Times New Roman"/>
              </a:rPr>
              <a:t>Open comments:</a:t>
            </a:r>
            <a:endParaRPr lang="en-US" b="1" dirty="0">
              <a:ea typeface="Calibri"/>
              <a:cs typeface="Times New Roman"/>
            </a:endParaRP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It would make more sense to improve our community appearance. This town looks like a slum. Enforce our city ordinances. Junk cars, junk, yards not kept up, etc. There's nothing appealing to attract people or for those here to want to walk and bike. Enforce and clean up our community.</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Please, please a dog park! Please, expand bike share!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Love the want to improve, need to make things happen. Don't always need new, update what we have.</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Concentrate on bringing businesses to Main Street so we don't have to go out of town for nearly everything-- appliances, shoes, sheets, throw rugs, furniture, home decor, blinds, curtains, toys, TV's, electronics, etc.</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Keep walking trails open in the winter. Examples, Springfield Parkway and Westside of JCC, from Tennis Courts to Springfield Parkway.</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We have walking trails, we need to keep them open in winter when the streets are narrower due to snow. Dewey Street new sidewalk. Riverside to High School on Springfield Parkway. Walking path out to I-90. Trails need to be open in winter due to safety, same as sidewalks. If homeowner must keep sidewalks clear, that applies to trails, also.</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Please give a raise in salary to: (Office) City Hall girls (so helpful and nice) and Tree trimming guys/park and recreation.</a:t>
            </a:r>
            <a:br>
              <a:rPr lang="en-US" dirty="0">
                <a:ea typeface="Calibri"/>
                <a:cs typeface="Times New Roman"/>
              </a:rPr>
            </a:br>
            <a:r>
              <a:rPr lang="en-US" dirty="0">
                <a:ea typeface="Calibri"/>
                <a:cs typeface="Times New Roman"/>
              </a:rPr>
              <a:t/>
            </a:r>
            <a:br>
              <a:rPr lang="en-US" dirty="0">
                <a:ea typeface="Calibri"/>
                <a:cs typeface="Times New Roman"/>
              </a:rPr>
            </a:br>
            <a:r>
              <a:rPr lang="en-US" dirty="0">
                <a:ea typeface="Calibri"/>
                <a:cs typeface="Times New Roman"/>
              </a:rPr>
              <a:t>Add more yoga and Pilates places to exercise. You focus on bikes and we need walking activities and more fitness awareness and healthy food restaurants (i.e. vegan , vegetarian, gluten-free), classes on healthy eating to be healthy instead of being a couch potato. Maybe more short race/walk events.</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Discourage the feeding of deer in city limits as 12-20 run thru the resident (usually overnight year round and/or snowstorms). They destroy my vegetable and flower gardens. They need to have the in town population drastically minimized. They also create a safety hazard when driving especially early morning and toward dusk. They have no fear. I feel threatened on being charged by them in my own yard and out walking, trying to be physically healthy. </a:t>
            </a:r>
          </a:p>
          <a:p>
            <a:pPr>
              <a:lnSpc>
                <a:spcPct val="115000"/>
              </a:lnSpc>
              <a:spcAft>
                <a:spcPts val="1012"/>
              </a:spcAft>
            </a:pPr>
            <a:r>
              <a:rPr lang="en-US" dirty="0">
                <a:ea typeface="Calibri"/>
                <a:cs typeface="Times New Roman"/>
              </a:rPr>
              <a:t>Laundromat, event center, beautify the road (HWY 71). Cleanup restaurants, senior center, UHAUL, Sam’s garage, take or burn down shut up motel (looks awful), the white old restaurant on curve of our town tear down or fixup to sell. We built a beautiful fire station (love it), a new liquor store, now beautify the HWY 71 buildings for passing traffic.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Continue awareness of needs for senior citizens to enhance life at older ages and restrictions to mobility. Programs to encourage youth outdoor activities: bicycling, activity in local parks. Thank you for your efforts for Jackson.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 city map giving additions block numbers, etc.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Instead of a splash pad that's only going to be used 3 months out of the year, why not something that can be used all year round (ex. remodeling and upkeep on the indoor swimming pool, or a YMCA).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Snow gates on city road graders! A city the size of Sioux Falls can do it.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Maybe instead of people and the city putting snow piles on the trails (by budget host and </a:t>
            </a:r>
            <a:r>
              <a:rPr lang="en-US" dirty="0" err="1">
                <a:ea typeface="Calibri"/>
                <a:cs typeface="Times New Roman"/>
              </a:rPr>
              <a:t>Singvongsas</a:t>
            </a:r>
            <a:r>
              <a:rPr lang="en-US" dirty="0">
                <a:ea typeface="Calibri"/>
                <a:cs typeface="Times New Roman"/>
              </a:rPr>
              <a:t>) they should clean them off so when it's 35-40 degrees and people have cabin fever they can use them or when people walk to work at the truck stop they aren't walking on 71. Also, if you are going to tell everyone to clean the snow from sidewalks within 24 hours maybe the city should also have them cleaned within 24 hours for example snow stopped 1/18/2020 and they didn't clean sidewalks on North Highway until 6am on 1/21/2020.</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Talk and surveys are a great start, but nothing seems to ever come of them. Things start way to big or out there to improve Jackson and create change, the key is to start small. Hard to get things to change when most of the people my age don’t want to do anything to support Jackson and have the mentality that nothing here is good enough. Change has start with people!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Don’t increase any budget to do this. Taxes are high enough as it is, also the cost of utilities, etc.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Although I have no specific suggestions: Jobs that pay living wages, work on activities and events to encourage young families to move to and stay in Jackson; the senior center continues to need attention—not just parking and drop off; more city support for food shelf; continue to improve/update infrastructure. </a:t>
            </a:r>
          </a:p>
          <a:p>
            <a:pPr>
              <a:lnSpc>
                <a:spcPct val="115000"/>
              </a:lnSpc>
              <a:spcAft>
                <a:spcPts val="1012"/>
              </a:spcAft>
              <a:tabLst>
                <a:tab pos="2456807" algn="l"/>
              </a:tabLst>
            </a:pPr>
            <a:endParaRPr lang="en-US" dirty="0">
              <a:ea typeface="Calibri"/>
              <a:cs typeface="Times New Roman"/>
            </a:endParaRPr>
          </a:p>
          <a:p>
            <a:pPr>
              <a:lnSpc>
                <a:spcPct val="115000"/>
              </a:lnSpc>
              <a:spcAft>
                <a:spcPts val="1012"/>
              </a:spcAft>
              <a:tabLst>
                <a:tab pos="2456807" algn="l"/>
              </a:tabLst>
            </a:pPr>
            <a:r>
              <a:rPr lang="en-US" dirty="0">
                <a:ea typeface="Calibri"/>
                <a:cs typeface="Times New Roman"/>
              </a:rPr>
              <a:t>Looking forward to changes made.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I’d like the city to stop sub-pumping City Hall parking lot water runoff into the river—make a rain garden; I’d like businesses that are along river to clean garbage up (i.e. grocery store, Vet’s Oil).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The history of Jackson needs to be highlighted so it comes alive.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Forget these surveys; worry about our streets, getting an economical grocery store, promoting I-90 and US-71 intersection businesses (Taco Bell, Arby’s, etc.).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If you think the city has any extra tax money to spend, maybe you should be thinking about City streets and equipment.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Redo White Street, South Street, Sherman Street—these are all bad; forget walking path.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Finding a way to get the ice rink open would be nice. The new(</a:t>
            </a:r>
            <a:r>
              <a:rPr lang="en-US" dirty="0" err="1">
                <a:ea typeface="Calibri"/>
                <a:cs typeface="Times New Roman"/>
              </a:rPr>
              <a:t>ish</a:t>
            </a:r>
            <a:r>
              <a:rPr lang="en-US" dirty="0">
                <a:ea typeface="Calibri"/>
                <a:cs typeface="Times New Roman"/>
              </a:rPr>
              <a:t>) basketball court at the park by Good Shephard is great (nice job!). Improve tennis courts at the parks. Emphasize on cleaning up dog poop at the parks. We have great amenities in town. There isn’t a whole lot needed to be improved.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Signage to encourage folks—adults and students to walk on the LEFT side of the street—so they see oncoming cars and can get out of the way of traffic for respect of drivers and encourage self-respect and responsibility.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Quit wasting money. Lower taxes. This small town you can’t always use the excuse that other towns taxes are higher there is nothing in Jackson it’s a very small town.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I wish so much we had more places to shop for just general stuff like the old </a:t>
            </a:r>
            <a:r>
              <a:rPr lang="en-US" dirty="0" err="1">
                <a:ea typeface="Calibri"/>
                <a:cs typeface="Times New Roman"/>
              </a:rPr>
              <a:t>Dewebers</a:t>
            </a:r>
            <a:r>
              <a:rPr lang="en-US" dirty="0">
                <a:ea typeface="Calibri"/>
                <a:cs typeface="Times New Roman"/>
              </a:rPr>
              <a:t> Store had a bit of everything. I wish we had cheaper prices at the grocery store and did not have to use those app coupons that you have to have spending phones to get coupon—I’m a senior living on a budget and just don’t buy some things because and don’t have the app coupon. I want to keep my business local. Let’s keep Jackson going. Let’s keep going in the right direction. Can we consider getting a bowling alley, a laundromat, and a general store sort of and maybe a larger Dollar Store. Again, let’s get Jackson back on track. Thank you. </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A dog park is my number one wish!</a:t>
            </a:r>
          </a:p>
          <a:p>
            <a:pPr>
              <a:lnSpc>
                <a:spcPct val="115000"/>
              </a:lnSpc>
              <a:spcAft>
                <a:spcPts val="1012"/>
              </a:spcAft>
            </a:pPr>
            <a:endParaRPr lang="en-US" dirty="0">
              <a:ea typeface="Calibri"/>
              <a:cs typeface="Times New Roman"/>
            </a:endParaRPr>
          </a:p>
          <a:p>
            <a:pPr>
              <a:lnSpc>
                <a:spcPct val="115000"/>
              </a:lnSpc>
              <a:spcAft>
                <a:spcPts val="1012"/>
              </a:spcAft>
            </a:pPr>
            <a:r>
              <a:rPr lang="en-US" dirty="0">
                <a:ea typeface="Calibri"/>
                <a:cs typeface="Times New Roman"/>
              </a:rPr>
              <a:t>Fix roads and parking lots at stores. </a:t>
            </a:r>
            <a:endParaRPr lang="en-US" dirty="0" smtClean="0">
              <a:ea typeface="Calibri"/>
              <a:cs typeface="Times New Roman"/>
            </a:endParaRPr>
          </a:p>
          <a:p>
            <a:endParaRPr lang="en-US" dirty="0" smtClean="0">
              <a:cs typeface="Times New Roman"/>
            </a:endParaRPr>
          </a:p>
          <a:p>
            <a:r>
              <a:rPr lang="en-US" dirty="0" smtClean="0"/>
              <a:t>City park improvements are very important to me I have three kids under 10.</a:t>
            </a:r>
          </a:p>
          <a:p>
            <a:endParaRPr lang="en-US" dirty="0" smtClean="0"/>
          </a:p>
          <a:p>
            <a:r>
              <a:rPr lang="en-US" dirty="0" smtClean="0"/>
              <a:t>Growth of improvement based on common sense is the path forward through fiscal responsibility.</a:t>
            </a:r>
          </a:p>
          <a:p>
            <a:endParaRPr lang="en-US" dirty="0" smtClean="0"/>
          </a:p>
          <a:p>
            <a:r>
              <a:rPr lang="en-US" dirty="0" smtClean="0"/>
              <a:t>I am seeing more kids riding bicycles in last couple of years. Summer programs should include tennis lessons or pickle ball lessons--sports that don't cost money to play.</a:t>
            </a:r>
          </a:p>
          <a:p>
            <a:endParaRPr lang="en-US" dirty="0" smtClean="0"/>
          </a:p>
          <a:p>
            <a:r>
              <a:rPr lang="en-US" dirty="0" smtClean="0"/>
              <a:t>I would love to see some bike trails connected on the southeast side of town.</a:t>
            </a:r>
          </a:p>
          <a:p>
            <a:endParaRPr lang="en-US" dirty="0" smtClean="0"/>
          </a:p>
          <a:p>
            <a:r>
              <a:rPr lang="en-US" dirty="0" smtClean="0"/>
              <a:t>Continue the expanding bike trails, hopefully to connect to Iowa or clear lake? Using the river for community kayaking, fishing events? Parks need improvements, maintenance, and mowing (maybe eliminate under used parks and focus money on used parks)</a:t>
            </a:r>
          </a:p>
          <a:p>
            <a:endParaRPr lang="en-US" dirty="0" smtClean="0"/>
          </a:p>
          <a:p>
            <a:r>
              <a:rPr lang="en-US" dirty="0" smtClean="0"/>
              <a:t>There are 3 disc golf courses in New Ulm (where I live) and it’s great to see all community members use it, young and old. We have league night twice a week and it’s fun to meet new members of the community. They can also bring tourism to the area. Look how it has impacted Fairmont, MN.</a:t>
            </a:r>
          </a:p>
          <a:p>
            <a:endParaRPr lang="en-US" dirty="0" smtClean="0"/>
          </a:p>
          <a:p>
            <a:r>
              <a:rPr lang="en-US" dirty="0" smtClean="0"/>
              <a:t>The trails around the community are awesome. Please keep them up. The various parks are a blessing as well. We have been enjoying this community.</a:t>
            </a:r>
          </a:p>
          <a:p>
            <a:endParaRPr lang="en-US" dirty="0" smtClean="0"/>
          </a:p>
          <a:p>
            <a:r>
              <a:rPr lang="en-US" dirty="0" smtClean="0"/>
              <a:t>None.</a:t>
            </a:r>
          </a:p>
          <a:p>
            <a:endParaRPr lang="en-US" dirty="0" smtClean="0"/>
          </a:p>
          <a:p>
            <a:r>
              <a:rPr lang="en-US" dirty="0" smtClean="0"/>
              <a:t>Ok.</a:t>
            </a:r>
          </a:p>
          <a:p>
            <a:endParaRPr lang="en-US" dirty="0" smtClean="0"/>
          </a:p>
          <a:p>
            <a:r>
              <a:rPr lang="en-US" dirty="0" smtClean="0"/>
              <a:t>Please review and assess the current state of the disc golf course. Has not been maintained the past 3 years.</a:t>
            </a:r>
          </a:p>
          <a:p>
            <a:endParaRPr lang="en-US" dirty="0" smtClean="0"/>
          </a:p>
          <a:p>
            <a:r>
              <a:rPr lang="en-US" dirty="0" smtClean="0"/>
              <a:t>Please work on Disc golf related work. The investment is small but the return is huge. The community has missed their outlets since the Jackson disc golf course was tore up. This would bring a healthy addition to the community.</a:t>
            </a:r>
          </a:p>
          <a:p>
            <a:endParaRPr lang="en-US" dirty="0" smtClean="0"/>
          </a:p>
          <a:p>
            <a:r>
              <a:rPr lang="en-US" dirty="0" smtClean="0"/>
              <a:t>Consider moving the disc golf course to new location.</a:t>
            </a:r>
          </a:p>
          <a:p>
            <a:endParaRPr lang="en-US" dirty="0" smtClean="0"/>
          </a:p>
          <a:p>
            <a:r>
              <a:rPr lang="en-US" dirty="0" smtClean="0"/>
              <a:t>DISC GOLF!!!!!!!!!</a:t>
            </a:r>
          </a:p>
          <a:p>
            <a:endParaRPr lang="en-US" dirty="0" smtClean="0"/>
          </a:p>
          <a:p>
            <a:r>
              <a:rPr lang="en-US" dirty="0" smtClean="0"/>
              <a:t>Lights on pedestrian/bike trail is dumb/waste of money.. sunset is late in summer. Fix roads/sidewalk. Kids cannot rollerblade or skateboard on current hard surfaces.. can barely push a stroller on half of sidewalks in town.</a:t>
            </a:r>
          </a:p>
          <a:p>
            <a:endParaRPr lang="en-US" dirty="0" smtClean="0"/>
          </a:p>
          <a:p>
            <a:r>
              <a:rPr lang="en-US" dirty="0" smtClean="0"/>
              <a:t>A good Disc golf course would benefit people of all ages and genders. Disc golf would bring in more visitors to stores and restaurants. Be beneficial to the school and is becoming ever more popular with mega YouTubers Brodie Smith and </a:t>
            </a:r>
            <a:r>
              <a:rPr lang="en-US" dirty="0" err="1" smtClean="0"/>
              <a:t>Jomez</a:t>
            </a:r>
            <a:r>
              <a:rPr lang="en-US" dirty="0" smtClean="0"/>
              <a:t> Productions creating daily content. Disc golf = a Great community.</a:t>
            </a:r>
          </a:p>
          <a:p>
            <a:endParaRPr lang="en-US" dirty="0" smtClean="0"/>
          </a:p>
          <a:p>
            <a:r>
              <a:rPr lang="en-US" dirty="0" smtClean="0"/>
              <a:t>Jackson needs an outdoor pool or a recreation center with indoor/outdoor pool, basketball courts, etc... Jackson needs a bowling alley.</a:t>
            </a:r>
          </a:p>
          <a:p>
            <a:endParaRPr lang="en-US" dirty="0" smtClean="0"/>
          </a:p>
          <a:p>
            <a:r>
              <a:rPr lang="en-US" dirty="0" smtClean="0"/>
              <a:t>Crossing #71 on White Street can be dangerous when Pizza Ranch/Senior Center is busy. With the parked cars, I cannot see if traffic is coming. Can there be better parking for those activities and not on #71?</a:t>
            </a:r>
          </a:p>
          <a:p>
            <a:endParaRPr lang="en-US" dirty="0" smtClean="0"/>
          </a:p>
          <a:p>
            <a:r>
              <a:rPr lang="en-US" dirty="0" smtClean="0"/>
              <a:t>Please, please consider plowing the trails in the winter. We'd love to continue to use them! Otherwise you could groom them and offer skiing/snowshoeing.</a:t>
            </a:r>
          </a:p>
          <a:p>
            <a:endParaRPr lang="en-US" dirty="0" smtClean="0"/>
          </a:p>
          <a:p>
            <a:r>
              <a:rPr lang="en-US" dirty="0" smtClean="0"/>
              <a:t>I feel like there is a perception in Jackson that if you walk, it’s because you can’t afford to drive. Driving is kind of a status symbol; people drive very walkable distances so they are not perceived as “poor.” I think this is so ingrained in people that they don’t even consider walking.</a:t>
            </a:r>
          </a:p>
          <a:p>
            <a:endParaRPr lang="en-US" dirty="0" smtClean="0"/>
          </a:p>
          <a:p>
            <a:r>
              <a:rPr lang="en-US" dirty="0" smtClean="0"/>
              <a:t>By not clearing snow from the bike paths you are eliminating this amenity for many months out of the year. People do use the trails year round and by clearing the snow from the paths would result in additional path use and greater safety for users.</a:t>
            </a:r>
          </a:p>
          <a:p>
            <a:endParaRPr lang="en-US" dirty="0" smtClean="0"/>
          </a:p>
          <a:p>
            <a:r>
              <a:rPr lang="en-US" dirty="0" smtClean="0"/>
              <a:t>Please consider clearing the trails in the winter for all of the kids to walk to school safely and people to walk their dogs or exercise safely! This should be part of the city priorities to keep people active and safe so they don’t have to walk on the streets</a:t>
            </a:r>
          </a:p>
          <a:p>
            <a:endParaRPr lang="en-US" dirty="0" smtClean="0"/>
          </a:p>
          <a:p>
            <a:r>
              <a:rPr lang="en-US" dirty="0" smtClean="0"/>
              <a:t>Could the east side of town be considered for things as well as the west side of town, please?</a:t>
            </a:r>
          </a:p>
          <a:p>
            <a:endParaRPr lang="en-US" dirty="0" smtClean="0"/>
          </a:p>
          <a:p>
            <a:r>
              <a:rPr lang="en-US" dirty="0" smtClean="0"/>
              <a:t>Build on what we already have in the community, parks, river, trails...</a:t>
            </a:r>
          </a:p>
          <a:p>
            <a:endParaRPr lang="en-US" dirty="0" smtClean="0"/>
          </a:p>
          <a:p>
            <a:r>
              <a:rPr lang="en-US" dirty="0" smtClean="0"/>
              <a:t>This was a great survey! I moved to Jackson a few years ago for work. I wouldn't have thought I would still be here because of the limited amenities. The one thing that has kept me here is the small town, interconnected feel. The trail system connects all over the place! There is no reason for folks not to be outside enjoying the seasons. One thing I would like to see is more investment in what Jackson currently has going to make it more of a recreational hot spot. It seems many ideas are created, but few want to carry them out. While am all for having a committee, group, or coalition carry out community ideas and needs, the city and county should also have a presence when groups meet, when groups need funding for the cause, and to be show leadership to make our community more inviting. I understand the tax concern, but when opportunities are developed to attract tourists, create jobs, develop or enhance health and wellness activities, and boost education, you see residents living longer healthy lives without money going into secondary care that is costly. I would like to thank the City of Jackson and council to allow this survey to go out. Let's see what we can do for the next few years to invest in our community!</a:t>
            </a:r>
          </a:p>
          <a:p>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15</a:t>
            </a:fld>
            <a:endParaRPr lang="en-US"/>
          </a:p>
        </p:txBody>
      </p:sp>
    </p:spTree>
    <p:extLst>
      <p:ext uri="{BB962C8B-B14F-4D97-AF65-F5344CB8AC3E}">
        <p14:creationId xmlns:p14="http://schemas.microsoft.com/office/powerpoint/2010/main" val="2701180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survey was prepared</a:t>
            </a:r>
            <a:r>
              <a:rPr lang="en-US" baseline="0" dirty="0" smtClean="0"/>
              <a:t> by Community Wellness Partners (Cottonwood-Jackson-Nobles County Public Health) and SW Regional Development Commission and support from Friends of the Jackson County Trails and City of Jackson Parks Board. </a:t>
            </a:r>
            <a:endParaRPr lang="en-US" dirty="0"/>
          </a:p>
        </p:txBody>
      </p:sp>
      <p:sp>
        <p:nvSpPr>
          <p:cNvPr id="4" name="Slide Number Placeholder 3"/>
          <p:cNvSpPr>
            <a:spLocks noGrp="1"/>
          </p:cNvSpPr>
          <p:nvPr>
            <p:ph type="sldNum" sz="quarter" idx="10"/>
          </p:nvPr>
        </p:nvSpPr>
        <p:spPr/>
        <p:txBody>
          <a:bodyPr/>
          <a:lstStyle/>
          <a:p>
            <a:fld id="{BB94E521-32AE-456B-A700-413743355129}" type="slidenum">
              <a:rPr lang="en-US" smtClean="0"/>
              <a:t>16</a:t>
            </a:fld>
            <a:endParaRPr lang="en-US"/>
          </a:p>
        </p:txBody>
      </p:sp>
    </p:spTree>
    <p:extLst>
      <p:ext uri="{BB962C8B-B14F-4D97-AF65-F5344CB8AC3E}">
        <p14:creationId xmlns:p14="http://schemas.microsoft.com/office/powerpoint/2010/main" val="3945432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A8320B-7CB5-45D1-9159-9D39454B59C1}"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323417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8320B-7CB5-45D1-9159-9D39454B59C1}"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3056473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A8320B-7CB5-45D1-9159-9D39454B59C1}"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1637863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A8320B-7CB5-45D1-9159-9D39454B59C1}"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227580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A8320B-7CB5-45D1-9159-9D39454B59C1}" type="datetimeFigureOut">
              <a:rPr lang="en-US" smtClean="0"/>
              <a:t>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1848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A8320B-7CB5-45D1-9159-9D39454B59C1}" type="datetimeFigureOut">
              <a:rPr lang="en-US" smtClean="0"/>
              <a:t>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2074480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A8320B-7CB5-45D1-9159-9D39454B59C1}" type="datetimeFigureOut">
              <a:rPr lang="en-US" smtClean="0"/>
              <a:t>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152031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A8320B-7CB5-45D1-9159-9D39454B59C1}"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2222459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A8320B-7CB5-45D1-9159-9D39454B59C1}"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3562735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8320B-7CB5-45D1-9159-9D39454B59C1}"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832000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8320B-7CB5-45D1-9159-9D39454B59C1}"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D5AE5F-CB39-4F9D-9DAC-B64E6DE181FF}" type="slidenum">
              <a:rPr lang="en-US" smtClean="0"/>
              <a:t>‹#›</a:t>
            </a:fld>
            <a:endParaRPr lang="en-US"/>
          </a:p>
        </p:txBody>
      </p:sp>
    </p:spTree>
    <p:extLst>
      <p:ext uri="{BB962C8B-B14F-4D97-AF65-F5344CB8AC3E}">
        <p14:creationId xmlns:p14="http://schemas.microsoft.com/office/powerpoint/2010/main" val="246356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A8320B-7CB5-45D1-9159-9D39454B59C1}" type="datetimeFigureOut">
              <a:rPr lang="en-US" smtClean="0"/>
              <a:t>2/28/2020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5AE5F-CB39-4F9D-9DAC-B64E6DE181FF}" type="slidenum">
              <a:rPr lang="en-US" smtClean="0"/>
              <a:t>‹#›</a:t>
            </a:fld>
            <a:endParaRPr lang="en-US"/>
          </a:p>
        </p:txBody>
      </p:sp>
    </p:spTree>
    <p:extLst>
      <p:ext uri="{BB962C8B-B14F-4D97-AF65-F5344CB8AC3E}">
        <p14:creationId xmlns:p14="http://schemas.microsoft.com/office/powerpoint/2010/main" val="2450521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8215" y="1143000"/>
            <a:ext cx="7772400" cy="1470025"/>
          </a:xfrm>
        </p:spPr>
        <p:txBody>
          <a:bodyPr/>
          <a:lstStyle/>
          <a:p>
            <a:r>
              <a:rPr lang="en-US" dirty="0" smtClean="0"/>
              <a:t>Jackson Active Living Plan Survey</a:t>
            </a:r>
            <a:endParaRPr lang="en-US" dirty="0"/>
          </a:p>
        </p:txBody>
      </p:sp>
      <p:sp>
        <p:nvSpPr>
          <p:cNvPr id="3" name="Subtitle 2"/>
          <p:cNvSpPr>
            <a:spLocks noGrp="1"/>
          </p:cNvSpPr>
          <p:nvPr>
            <p:ph type="subTitle" idx="1"/>
          </p:nvPr>
        </p:nvSpPr>
        <p:spPr>
          <a:xfrm>
            <a:off x="1354015" y="2707298"/>
            <a:ext cx="6400800" cy="1752600"/>
          </a:xfrm>
        </p:spPr>
        <p:txBody>
          <a:bodyPr/>
          <a:lstStyle/>
          <a:p>
            <a:r>
              <a:rPr lang="en-US" dirty="0" smtClean="0">
                <a:solidFill>
                  <a:srgbClr val="003300"/>
                </a:solidFill>
              </a:rPr>
              <a:t>February 2020</a:t>
            </a:r>
            <a:endParaRPr lang="en-US" dirty="0">
              <a:solidFill>
                <a:srgbClr val="0033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050" y="3962400"/>
            <a:ext cx="2247900"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337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a safe environment for walking and biking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9257143"/>
              </p:ext>
            </p:extLst>
          </p:nvPr>
        </p:nvGraphicFramePr>
        <p:xfrm>
          <a:off x="304800" y="1600200"/>
          <a:ext cx="8610600" cy="5105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838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Enhance Bicycling and Walking Education in Jackson (school and city).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251015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7963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Install signage, markings, and safety interventions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9107088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28173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Enhance community attributes to create an inviting atmosphere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784607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50544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6172200" cy="487362"/>
          </a:xfrm>
        </p:spPr>
        <p:txBody>
          <a:bodyPr>
            <a:noAutofit/>
          </a:bodyPr>
          <a:lstStyle/>
          <a:p>
            <a:pPr algn="l"/>
            <a:r>
              <a:rPr lang="en-US" sz="2400" b="1" dirty="0" smtClean="0"/>
              <a:t>Increase community awareness of benefits of physical activity/fitness </a:t>
            </a:r>
            <a:endParaRPr lang="en-US" sz="2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2422636"/>
              </p:ext>
            </p:extLst>
          </p:nvPr>
        </p:nvGraphicFramePr>
        <p:xfrm>
          <a:off x="457200" y="533400"/>
          <a:ext cx="8458200" cy="6172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370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Collaborate with City on Policy Changes to encourage active living opportunities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37199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844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Identify Senior Active Living &amp; Basic Needs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043784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066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Healthy Eating in Community Opportunities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0705263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6092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Youth Active Living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553173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9233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April-October Walking or Bike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478616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867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499993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7346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8968968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38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Residence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372042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4223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Comments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696" y="1828800"/>
            <a:ext cx="8191500"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021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Prepared by:</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789382"/>
            <a:ext cx="1240586"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677" y="2660453"/>
            <a:ext cx="2695575" cy="1120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Image result for southwest regional development commiss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714" y="4132407"/>
            <a:ext cx="2857500" cy="93345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2660453"/>
            <a:ext cx="2247900"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077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6119</TotalTime>
  <Words>501</Words>
  <Application>Microsoft Office PowerPoint</Application>
  <PresentationFormat>On-screen Show (4:3)</PresentationFormat>
  <Paragraphs>604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Jackson Active Living Plan Survey</vt:lpstr>
      <vt:lpstr>Create a safe environment for walking and biking</vt:lpstr>
      <vt:lpstr>Enhance Bicycling and Walking Education in Jackson (school and city). </vt:lpstr>
      <vt:lpstr>Install signage, markings, and safety interventions</vt:lpstr>
      <vt:lpstr>Enhance community attributes to create an inviting atmosphere </vt:lpstr>
      <vt:lpstr>Increase community awareness of benefits of physical activity/fitness </vt:lpstr>
      <vt:lpstr>Collaborate with City on Policy Changes to encourage active living opportunities </vt:lpstr>
      <vt:lpstr>Identify Senior Active Living &amp; Basic Needs</vt:lpstr>
      <vt:lpstr>Healthy Eating in Community Opportunities</vt:lpstr>
      <vt:lpstr>Youth Active Living</vt:lpstr>
      <vt:lpstr>April-October Walking or Bike</vt:lpstr>
      <vt:lpstr>Gender</vt:lpstr>
      <vt:lpstr>Age</vt:lpstr>
      <vt:lpstr>Primary Residence</vt:lpstr>
      <vt:lpstr>Additional Comments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Ewald</dc:creator>
  <cp:lastModifiedBy>Luke Ewald</cp:lastModifiedBy>
  <cp:revision>43</cp:revision>
  <cp:lastPrinted>2020-02-21T14:49:58Z</cp:lastPrinted>
  <dcterms:created xsi:type="dcterms:W3CDTF">2020-02-20T17:20:14Z</dcterms:created>
  <dcterms:modified xsi:type="dcterms:W3CDTF">2020-02-28T15:12:30Z</dcterms:modified>
</cp:coreProperties>
</file>