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docx" ContentType="application/vnd.openxmlformats-officedocument.wordprocessingml.document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xlsx" ContentType="application/vnd.openxmlformats-officedocument.spreadsheetml.sheet"/>
  <Override PartName="/ppt/charts/chart3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76" r:id="rId2"/>
    <p:sldId id="257" r:id="rId3"/>
    <p:sldId id="266" r:id="rId4"/>
    <p:sldId id="258" r:id="rId5"/>
    <p:sldId id="259" r:id="rId6"/>
    <p:sldId id="274" r:id="rId7"/>
    <p:sldId id="268" r:id="rId8"/>
    <p:sldId id="269" r:id="rId9"/>
    <p:sldId id="271" r:id="rId10"/>
    <p:sldId id="273" r:id="rId11"/>
    <p:sldId id="262" r:id="rId12"/>
    <p:sldId id="275" r:id="rId13"/>
    <p:sldId id="260" r:id="rId14"/>
    <p:sldId id="277" r:id="rId15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hawkins\Documents\Title%20I%20&amp;%20II%20Reports%20for%20Monitoring\Sample%20Charts%20for%20HQT%20Plan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hawkins\Documents\Title%20I%20&amp;%20II%20Reports%20for%20Monitoring\Sample%20Charts%20for%20HQT%20Plan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Sheet1!$A$3</c:f>
              <c:strCache>
                <c:ptCount val="1"/>
                <c:pt idx="0">
                  <c:v>School</c:v>
                </c:pt>
              </c:strCache>
            </c:strRef>
          </c:tx>
          <c:dLbls>
            <c:showVal val="1"/>
          </c:dLbls>
          <c:cat>
            <c:numRef>
              <c:f>Sheet1!$B$2:$D$2</c:f>
              <c:numCache>
                <c:formatCode>General</c:formatCode>
                <c:ptCount val="3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</c:numCache>
            </c:numRef>
          </c:cat>
          <c:val>
            <c:numRef>
              <c:f>Sheet1!$B$3:$D$3</c:f>
              <c:numCache>
                <c:formatCode>General</c:formatCode>
                <c:ptCount val="3"/>
                <c:pt idx="0">
                  <c:v>80.7</c:v>
                </c:pt>
                <c:pt idx="1">
                  <c:v>85.7</c:v>
                </c:pt>
                <c:pt idx="2">
                  <c:v>85.8</c:v>
                </c:pt>
              </c:numCache>
            </c:numRef>
          </c:val>
        </c:ser>
        <c:ser>
          <c:idx val="1"/>
          <c:order val="1"/>
          <c:tx>
            <c:strRef>
              <c:f>Sheet1!$A$4</c:f>
              <c:strCache>
                <c:ptCount val="1"/>
                <c:pt idx="0">
                  <c:v>County</c:v>
                </c:pt>
              </c:strCache>
            </c:strRef>
          </c:tx>
          <c:dLbls>
            <c:showVal val="1"/>
          </c:dLbls>
          <c:cat>
            <c:numRef>
              <c:f>Sheet1!$B$2:$D$2</c:f>
              <c:numCache>
                <c:formatCode>General</c:formatCode>
                <c:ptCount val="3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</c:numCache>
            </c:numRef>
          </c:cat>
          <c:val>
            <c:numRef>
              <c:f>Sheet1!$B$4:$D$4</c:f>
              <c:numCache>
                <c:formatCode>General</c:formatCode>
                <c:ptCount val="3"/>
                <c:pt idx="0">
                  <c:v>88.2</c:v>
                </c:pt>
                <c:pt idx="1">
                  <c:v>89.1</c:v>
                </c:pt>
                <c:pt idx="2">
                  <c:v>92.6</c:v>
                </c:pt>
              </c:numCache>
            </c:numRef>
          </c:val>
        </c:ser>
        <c:ser>
          <c:idx val="2"/>
          <c:order val="2"/>
          <c:tx>
            <c:strRef>
              <c:f>Sheet1!$A$5</c:f>
              <c:strCache>
                <c:ptCount val="1"/>
                <c:pt idx="0">
                  <c:v>State</c:v>
                </c:pt>
              </c:strCache>
            </c:strRef>
          </c:tx>
          <c:dLbls>
            <c:showVal val="1"/>
          </c:dLbls>
          <c:cat>
            <c:numRef>
              <c:f>Sheet1!$B$2:$D$2</c:f>
              <c:numCache>
                <c:formatCode>General</c:formatCode>
                <c:ptCount val="3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</c:numCache>
            </c:numRef>
          </c:cat>
          <c:val>
            <c:numRef>
              <c:f>Sheet1!$B$5:$D$5</c:f>
              <c:numCache>
                <c:formatCode>General</c:formatCode>
                <c:ptCount val="3"/>
                <c:pt idx="0">
                  <c:v>91.9</c:v>
                </c:pt>
                <c:pt idx="1">
                  <c:v>93</c:v>
                </c:pt>
                <c:pt idx="2">
                  <c:v>94.2</c:v>
                </c:pt>
              </c:numCache>
            </c:numRef>
          </c:val>
        </c:ser>
        <c:shape val="box"/>
        <c:axId val="80934784"/>
        <c:axId val="80936320"/>
        <c:axId val="0"/>
      </c:bar3DChart>
      <c:catAx>
        <c:axId val="80934784"/>
        <c:scaling>
          <c:orientation val="minMax"/>
        </c:scaling>
        <c:axPos val="b"/>
        <c:numFmt formatCode="General" sourceLinked="1"/>
        <c:tickLblPos val="nextTo"/>
        <c:crossAx val="80936320"/>
        <c:crosses val="autoZero"/>
        <c:auto val="1"/>
        <c:lblAlgn val="ctr"/>
        <c:lblOffset val="100"/>
      </c:catAx>
      <c:valAx>
        <c:axId val="80936320"/>
        <c:scaling>
          <c:orientation val="minMax"/>
        </c:scaling>
        <c:axPos val="l"/>
        <c:majorGridlines/>
        <c:numFmt formatCode="General" sourceLinked="1"/>
        <c:tickLblPos val="nextTo"/>
        <c:crossAx val="80934784"/>
        <c:crosses val="autoZero"/>
        <c:crossBetween val="between"/>
      </c:valAx>
    </c:plotArea>
    <c:legend>
      <c:legendPos val="r"/>
      <c:layout/>
    </c:legend>
    <c:plotVisOnly val="1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plotArea>
      <c:layout>
        <c:manualLayout>
          <c:layoutTarget val="inner"/>
          <c:xMode val="edge"/>
          <c:yMode val="edge"/>
          <c:x val="0.22156763390687276"/>
          <c:y val="5.0473457250976218E-2"/>
          <c:w val="0.77567390881695342"/>
          <c:h val="0.84317326500459688"/>
        </c:manualLayout>
      </c:layout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County</c:v>
                </c:pt>
              </c:strCache>
            </c:strRef>
          </c:tx>
          <c:cat>
            <c:numRef>
              <c:f>Sheet1!$A$2:$A$5</c:f>
              <c:numCache>
                <c:formatCode>General</c:formatCode>
                <c:ptCount val="4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87.2</c:v>
                </c:pt>
                <c:pt idx="1">
                  <c:v>87.9</c:v>
                </c:pt>
                <c:pt idx="2">
                  <c:v>88.3</c:v>
                </c:pt>
                <c:pt idx="3">
                  <c:v>89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State</c:v>
                </c:pt>
              </c:strCache>
            </c:strRef>
          </c:tx>
          <c:cat>
            <c:numRef>
              <c:f>Sheet1!$A$2:$A$5</c:f>
              <c:numCache>
                <c:formatCode>General</c:formatCode>
                <c:ptCount val="4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</c:numCache>
            </c:numRef>
          </c:cat>
          <c:val>
            <c:numRef>
              <c:f>Sheet1!$C$2:$C$5</c:f>
              <c:numCache>
                <c:formatCode>General</c:formatCode>
                <c:ptCount val="4"/>
                <c:pt idx="0">
                  <c:v>89.8</c:v>
                </c:pt>
                <c:pt idx="1">
                  <c:v>92.5</c:v>
                </c:pt>
                <c:pt idx="2">
                  <c:v>92.5</c:v>
                </c:pt>
                <c:pt idx="3">
                  <c:v>91.5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 2</c:v>
                </c:pt>
              </c:strCache>
            </c:strRef>
          </c:tx>
          <c:cat>
            <c:numRef>
              <c:f>Sheet1!$A$2:$A$5</c:f>
              <c:numCache>
                <c:formatCode>General</c:formatCode>
                <c:ptCount val="4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</c:numCache>
            </c:numRef>
          </c:cat>
          <c:val>
            <c:numRef>
              <c:f>Sheet1!$D$2:$D$5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</c:ser>
        <c:axId val="115408896"/>
        <c:axId val="115410432"/>
      </c:barChart>
      <c:catAx>
        <c:axId val="115408896"/>
        <c:scaling>
          <c:orientation val="minMax"/>
        </c:scaling>
        <c:axPos val="b"/>
        <c:numFmt formatCode="General" sourceLinked="1"/>
        <c:tickLblPos val="nextTo"/>
        <c:crossAx val="115410432"/>
        <c:crosses val="autoZero"/>
        <c:auto val="1"/>
        <c:lblAlgn val="ctr"/>
        <c:lblOffset val="100"/>
      </c:catAx>
      <c:valAx>
        <c:axId val="115410432"/>
        <c:scaling>
          <c:orientation val="minMax"/>
        </c:scaling>
        <c:axPos val="l"/>
        <c:majorGridlines/>
        <c:numFmt formatCode="General" sourceLinked="1"/>
        <c:tickLblPos val="nextTo"/>
        <c:crossAx val="115408896"/>
        <c:crosses val="autoZero"/>
        <c:crossBetween val="between"/>
      </c:valAx>
    </c:plotArea>
    <c:legend>
      <c:legendPos val="r"/>
      <c:legendEntry>
        <c:idx val="2"/>
        <c:delete val="1"/>
      </c:legendEntry>
      <c:layout/>
    </c:legend>
    <c:plotVisOnly val="1"/>
  </c:chart>
  <c:txPr>
    <a:bodyPr/>
    <a:lstStyle/>
    <a:p>
      <a:pPr>
        <a:defRPr sz="1800"/>
      </a:pPr>
      <a:endParaRPr lang="en-US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tx>
        <c:rich>
          <a:bodyPr/>
          <a:lstStyle/>
          <a:p>
            <a:pPr>
              <a:defRPr/>
            </a:pPr>
            <a:r>
              <a:rPr lang="en-US"/>
              <a:t>HQT Core Content Areas at School A</a:t>
            </a:r>
          </a:p>
        </c:rich>
      </c:tx>
      <c:layout/>
    </c:title>
    <c:view3D>
      <c:perspective val="30"/>
    </c:view3D>
    <c:plotArea>
      <c:layout/>
      <c:bar3DChart>
        <c:barDir val="col"/>
        <c:grouping val="clustered"/>
        <c:ser>
          <c:idx val="0"/>
          <c:order val="0"/>
          <c:cat>
            <c:strRef>
              <c:f>Sheet4!$A$2:$F$2</c:f>
              <c:strCache>
                <c:ptCount val="6"/>
                <c:pt idx="0">
                  <c:v>Self-contained</c:v>
                </c:pt>
                <c:pt idx="1">
                  <c:v>Reading</c:v>
                </c:pt>
                <c:pt idx="2">
                  <c:v>Math</c:v>
                </c:pt>
                <c:pt idx="3">
                  <c:v>Science</c:v>
                </c:pt>
                <c:pt idx="4">
                  <c:v>History</c:v>
                </c:pt>
                <c:pt idx="5">
                  <c:v>Art</c:v>
                </c:pt>
              </c:strCache>
            </c:strRef>
          </c:cat>
          <c:val>
            <c:numRef>
              <c:f>Sheet4!$A$3:$F$3</c:f>
              <c:numCache>
                <c:formatCode>General</c:formatCode>
                <c:ptCount val="6"/>
                <c:pt idx="0">
                  <c:v>100</c:v>
                </c:pt>
                <c:pt idx="1">
                  <c:v>75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</c:ser>
        <c:ser>
          <c:idx val="1"/>
          <c:order val="1"/>
          <c:cat>
            <c:strRef>
              <c:f>Sheet4!$A$2:$F$2</c:f>
              <c:strCache>
                <c:ptCount val="6"/>
                <c:pt idx="0">
                  <c:v>Self-contained</c:v>
                </c:pt>
                <c:pt idx="1">
                  <c:v>Reading</c:v>
                </c:pt>
                <c:pt idx="2">
                  <c:v>Math</c:v>
                </c:pt>
                <c:pt idx="3">
                  <c:v>Science</c:v>
                </c:pt>
                <c:pt idx="4">
                  <c:v>History</c:v>
                </c:pt>
                <c:pt idx="5">
                  <c:v>Art</c:v>
                </c:pt>
              </c:strCache>
            </c:strRef>
          </c:cat>
          <c:val>
            <c:numRef>
              <c:f>Sheet4!$A$4:$F$4</c:f>
              <c:numCache>
                <c:formatCode>General</c:formatCode>
                <c:ptCount val="6"/>
                <c:pt idx="0">
                  <c:v>100</c:v>
                </c:pt>
                <c:pt idx="1">
                  <c:v>87.5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</c:ser>
        <c:ser>
          <c:idx val="2"/>
          <c:order val="2"/>
          <c:cat>
            <c:strRef>
              <c:f>Sheet4!$A$2:$F$2</c:f>
              <c:strCache>
                <c:ptCount val="6"/>
                <c:pt idx="0">
                  <c:v>Self-contained</c:v>
                </c:pt>
                <c:pt idx="1">
                  <c:v>Reading</c:v>
                </c:pt>
                <c:pt idx="2">
                  <c:v>Math</c:v>
                </c:pt>
                <c:pt idx="3">
                  <c:v>Science</c:v>
                </c:pt>
                <c:pt idx="4">
                  <c:v>History</c:v>
                </c:pt>
                <c:pt idx="5">
                  <c:v>Art</c:v>
                </c:pt>
              </c:strCache>
            </c:strRef>
          </c:cat>
          <c:val>
            <c:numRef>
              <c:f>Sheet4!$A$5:$F$5</c:f>
              <c:numCache>
                <c:formatCode>General</c:formatCode>
                <c:ptCount val="6"/>
                <c:pt idx="0">
                  <c:v>55.6</c:v>
                </c:pt>
                <c:pt idx="1">
                  <c:v>75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</c:ser>
        <c:ser>
          <c:idx val="3"/>
          <c:order val="3"/>
          <c:cat>
            <c:strRef>
              <c:f>Sheet4!$A$2:$F$2</c:f>
              <c:strCache>
                <c:ptCount val="6"/>
                <c:pt idx="0">
                  <c:v>Self-contained</c:v>
                </c:pt>
                <c:pt idx="1">
                  <c:v>Reading</c:v>
                </c:pt>
                <c:pt idx="2">
                  <c:v>Math</c:v>
                </c:pt>
                <c:pt idx="3">
                  <c:v>Science</c:v>
                </c:pt>
                <c:pt idx="4">
                  <c:v>History</c:v>
                </c:pt>
                <c:pt idx="5">
                  <c:v>Art</c:v>
                </c:pt>
              </c:strCache>
            </c:strRef>
          </c:cat>
          <c:val>
            <c:numRef>
              <c:f>Sheet4!$A$6:$F$6</c:f>
              <c:numCache>
                <c:formatCode>General</c:formatCode>
                <c:ptCount val="6"/>
                <c:pt idx="0">
                  <c:v>100</c:v>
                </c:pt>
                <c:pt idx="1">
                  <c:v>83.3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</c:ser>
        <c:gapWidth val="75"/>
        <c:shape val="box"/>
        <c:axId val="81074048"/>
        <c:axId val="81075584"/>
        <c:axId val="0"/>
      </c:bar3DChart>
      <c:catAx>
        <c:axId val="81074048"/>
        <c:scaling>
          <c:orientation val="minMax"/>
        </c:scaling>
        <c:axPos val="b"/>
        <c:majorTickMark val="none"/>
        <c:tickLblPos val="nextTo"/>
        <c:crossAx val="81075584"/>
        <c:crosses val="autoZero"/>
        <c:auto val="1"/>
        <c:lblAlgn val="ctr"/>
        <c:lblOffset val="100"/>
      </c:catAx>
      <c:valAx>
        <c:axId val="81075584"/>
        <c:scaling>
          <c:orientation val="minMax"/>
        </c:scaling>
        <c:axPos val="l"/>
        <c:majorGridlines/>
        <c:numFmt formatCode="General" sourceLinked="1"/>
        <c:majorTickMark val="none"/>
        <c:tickLblPos val="nextTo"/>
        <c:spPr>
          <a:ln w="9525">
            <a:noFill/>
          </a:ln>
        </c:spPr>
        <c:crossAx val="81074048"/>
        <c:crosses val="autoZero"/>
        <c:crossBetween val="between"/>
      </c:valAx>
    </c:plotArea>
    <c:legend>
      <c:legendPos val="b"/>
      <c:layout/>
    </c:legend>
    <c:plotVisOnly val="1"/>
  </c:chart>
  <c:externalData r:id="rId1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DFEF7B-6F4B-4A38-9FCD-1897CB368014}" type="datetimeFigureOut">
              <a:rPr lang="en-US" smtClean="0"/>
              <a:pPr/>
              <a:t>3/1/2012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638FBC-D86F-45E9-AC9D-8AC8292503B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Data components of Monitoring Report</a:t>
            </a:r>
          </a:p>
          <a:p>
            <a:pPr lvl="1"/>
            <a:r>
              <a:rPr lang="en-US" sz="1800" dirty="0" smtClean="0"/>
              <a:t>Teacher ID</a:t>
            </a:r>
          </a:p>
          <a:p>
            <a:pPr lvl="1"/>
            <a:r>
              <a:rPr lang="en-US" sz="1800" dirty="0" smtClean="0"/>
              <a:t>Teacher Name</a:t>
            </a:r>
          </a:p>
          <a:p>
            <a:pPr lvl="1"/>
            <a:r>
              <a:rPr lang="en-US" sz="1800" dirty="0" smtClean="0"/>
              <a:t>Certificate Number</a:t>
            </a:r>
          </a:p>
          <a:p>
            <a:pPr lvl="1"/>
            <a:r>
              <a:rPr lang="en-US" sz="1800" dirty="0" smtClean="0"/>
              <a:t>Course(s) assigned</a:t>
            </a:r>
          </a:p>
          <a:p>
            <a:pPr lvl="1"/>
            <a:r>
              <a:rPr lang="en-US" sz="1800" dirty="0" smtClean="0"/>
              <a:t>Credentials</a:t>
            </a:r>
          </a:p>
          <a:p>
            <a:pPr lvl="1"/>
            <a:r>
              <a:rPr lang="en-US" sz="1800" dirty="0" smtClean="0"/>
              <a:t>Pending Applications</a:t>
            </a:r>
          </a:p>
          <a:p>
            <a:pPr lvl="1"/>
            <a:r>
              <a:rPr lang="en-US" sz="1800" dirty="0" smtClean="0"/>
              <a:t>Praxis Records (only those received electronically from ETS)</a:t>
            </a:r>
          </a:p>
          <a:p>
            <a:pPr lvl="1"/>
            <a:r>
              <a:rPr lang="en-US" sz="1800" dirty="0" smtClean="0"/>
              <a:t>Prior HQ records</a:t>
            </a:r>
          </a:p>
          <a:p>
            <a:pPr lvl="1"/>
            <a:r>
              <a:rPr lang="en-US" sz="1800" dirty="0" smtClean="0"/>
              <a:t>Certified List </a:t>
            </a:r>
          </a:p>
          <a:p>
            <a:pPr lvl="1"/>
            <a:r>
              <a:rPr lang="en-US" sz="1800" dirty="0" smtClean="0"/>
              <a:t>Narrative- Direction, issues and request for verification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638FBC-D86F-45E9-AC9D-8AC8292503B3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Richard has a duplicate info slide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638FBC-D86F-45E9-AC9D-8AC8292503B3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Richard</a:t>
            </a:r>
            <a:r>
              <a:rPr lang="en-US" baseline="0" dirty="0" smtClean="0"/>
              <a:t> has a duplicate info slide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638FBC-D86F-45E9-AC9D-8AC8292503B3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**This is not a format to be implemented.  May be considered for planning purposes only.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638FBC-D86F-45E9-AC9D-8AC8292503B3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852B8-3BE7-4A0F-8F82-EEF9122605A7}" type="datetimeFigureOut">
              <a:rPr lang="en-US" smtClean="0"/>
              <a:pPr/>
              <a:t>3/1/2012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6212F-A83C-43CB-AE73-71ED7E4F582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852B8-3BE7-4A0F-8F82-EEF9122605A7}" type="datetimeFigureOut">
              <a:rPr lang="en-US" smtClean="0"/>
              <a:pPr/>
              <a:t>3/1/2012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6212F-A83C-43CB-AE73-71ED7E4F582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852B8-3BE7-4A0F-8F82-EEF9122605A7}" type="datetimeFigureOut">
              <a:rPr lang="en-US" smtClean="0"/>
              <a:pPr/>
              <a:t>3/1/2012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6212F-A83C-43CB-AE73-71ED7E4F582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852B8-3BE7-4A0F-8F82-EEF9122605A7}" type="datetimeFigureOut">
              <a:rPr lang="en-US" smtClean="0"/>
              <a:pPr/>
              <a:t>3/1/2012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6212F-A83C-43CB-AE73-71ED7E4F582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852B8-3BE7-4A0F-8F82-EEF9122605A7}" type="datetimeFigureOut">
              <a:rPr lang="en-US" smtClean="0"/>
              <a:pPr/>
              <a:t>3/1/2012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6212F-A83C-43CB-AE73-71ED7E4F582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852B8-3BE7-4A0F-8F82-EEF9122605A7}" type="datetimeFigureOut">
              <a:rPr lang="en-US" smtClean="0"/>
              <a:pPr/>
              <a:t>3/1/2012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6212F-A83C-43CB-AE73-71ED7E4F582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852B8-3BE7-4A0F-8F82-EEF9122605A7}" type="datetimeFigureOut">
              <a:rPr lang="en-US" smtClean="0"/>
              <a:pPr/>
              <a:t>3/1/2012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6212F-A83C-43CB-AE73-71ED7E4F582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852B8-3BE7-4A0F-8F82-EEF9122605A7}" type="datetimeFigureOut">
              <a:rPr lang="en-US" smtClean="0"/>
              <a:pPr/>
              <a:t>3/1/2012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6212F-A83C-43CB-AE73-71ED7E4F582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852B8-3BE7-4A0F-8F82-EEF9122605A7}" type="datetimeFigureOut">
              <a:rPr lang="en-US" smtClean="0"/>
              <a:pPr/>
              <a:t>3/1/2012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6212F-A83C-43CB-AE73-71ED7E4F582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852B8-3BE7-4A0F-8F82-EEF9122605A7}" type="datetimeFigureOut">
              <a:rPr lang="en-US" smtClean="0"/>
              <a:pPr/>
              <a:t>3/1/2012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6212F-A83C-43CB-AE73-71ED7E4F582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852B8-3BE7-4A0F-8F82-EEF9122605A7}" type="datetimeFigureOut">
              <a:rPr lang="en-US" smtClean="0"/>
              <a:pPr/>
              <a:t>3/1/2012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6212F-A83C-43CB-AE73-71ED7E4F582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7852B8-3BE7-4A0F-8F82-EEF9122605A7}" type="datetimeFigureOut">
              <a:rPr lang="en-US" smtClean="0"/>
              <a:pPr/>
              <a:t>3/1/2012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36212F-A83C-43CB-AE73-71ED7E4F582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Word_Document1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veis.k12.wv.us/teacher_credentials/highly_credentialed_2009_report_select.cfm" TargetMode="External"/><Relationship Id="rId2" Type="http://schemas.openxmlformats.org/officeDocument/2006/relationships/hyperlink" Target="http://wveis.k12.wv.us/teacher_credentials/highly_credentialed_2008_report_select.cfm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veis.k12.wv.us/hqcheck/index.cfm" TargetMode="External"/><Relationship Id="rId5" Type="http://schemas.openxmlformats.org/officeDocument/2006/relationships/hyperlink" Target="Federal%20Programs%20Spring%202011.pptx" TargetMode="External"/><Relationship Id="rId4" Type="http://schemas.openxmlformats.org/officeDocument/2006/relationships/hyperlink" Target="http://wveis.k12.wv.us/teacher_credentials/highly_credentialed_2010_report_select.cfm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Sample%20Monitoring%20Chart%20for%20FedProg.pdf" TargetMode="External"/><Relationship Id="rId2" Type="http://schemas.openxmlformats.org/officeDocument/2006/relationships/hyperlink" Target="Sample%20Monitoring%20Chart%20for%20FedProg%20without%20narrative.pdf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vde.state.wv.us/certification/data/personneldata/2009_Personnel_Data_Report.pdf" TargetMode="External"/><Relationship Id="rId2" Type="http://schemas.openxmlformats.org/officeDocument/2006/relationships/hyperlink" Target="Federal%20Programs%20Spring%202011.pptx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mailto:gporter@access.k12.wv.us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Planning for HQT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Georgia N. Porter</a:t>
            </a:r>
          </a:p>
          <a:p>
            <a:r>
              <a:rPr lang="en-US" dirty="0" smtClean="0"/>
              <a:t>Teacher Quality Coordinator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274638"/>
            <a:ext cx="6858000" cy="1143000"/>
          </a:xfrm>
        </p:spPr>
        <p:txBody>
          <a:bodyPr/>
          <a:lstStyle/>
          <a:p>
            <a:r>
              <a:rPr lang="en-US" dirty="0" smtClean="0"/>
              <a:t>Monitoring Reports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05000" y="1752600"/>
            <a:ext cx="7010400" cy="4525963"/>
          </a:xfrm>
        </p:spPr>
        <p:txBody>
          <a:bodyPr>
            <a:normAutofit/>
          </a:bodyPr>
          <a:lstStyle/>
          <a:p>
            <a:r>
              <a:rPr lang="en-US" sz="2400" dirty="0" smtClean="0"/>
              <a:t>Chart identifying issues relating to:</a:t>
            </a:r>
          </a:p>
          <a:p>
            <a:pPr lvl="1"/>
            <a:r>
              <a:rPr lang="en-US" sz="2000" dirty="0" smtClean="0"/>
              <a:t> Certification</a:t>
            </a:r>
          </a:p>
          <a:p>
            <a:pPr lvl="1"/>
            <a:r>
              <a:rPr lang="en-US" sz="2000" dirty="0" smtClean="0"/>
              <a:t> Highly Qualified Teacher Data</a:t>
            </a:r>
          </a:p>
          <a:p>
            <a:pPr lvl="1"/>
            <a:r>
              <a:rPr lang="en-US" sz="2000" dirty="0" smtClean="0"/>
              <a:t>Certified List</a:t>
            </a:r>
          </a:p>
          <a:p>
            <a:pPr lvl="1"/>
            <a:r>
              <a:rPr lang="en-US" sz="2000" dirty="0" smtClean="0"/>
              <a:t>Other required records</a:t>
            </a:r>
            <a:endParaRPr lang="en-US" sz="2400" dirty="0" smtClean="0"/>
          </a:p>
          <a:p>
            <a:endParaRPr lang="en-US" sz="2000" dirty="0" smtClean="0"/>
          </a:p>
          <a:p>
            <a:pPr lvl="1"/>
            <a:endParaRPr lang="en-US" sz="2000" dirty="0" smtClean="0"/>
          </a:p>
          <a:p>
            <a:pPr lvl="1"/>
            <a:endParaRPr lang="en-US" sz="2000" dirty="0" smtClean="0"/>
          </a:p>
          <a:p>
            <a:endParaRPr lang="en-US" sz="1800" dirty="0" smtClean="0"/>
          </a:p>
          <a:p>
            <a:pPr lvl="1"/>
            <a:endParaRPr lang="en-US" sz="2000" dirty="0" smtClean="0"/>
          </a:p>
          <a:p>
            <a:pPr lvl="1"/>
            <a:endParaRPr lang="en-US" sz="2000" dirty="0" smtClean="0"/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274638"/>
            <a:ext cx="68580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Human Resources for Understanding the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8800" y="1828800"/>
            <a:ext cx="6858000" cy="4297363"/>
          </a:xfrm>
        </p:spPr>
        <p:txBody>
          <a:bodyPr/>
          <a:lstStyle/>
          <a:p>
            <a:r>
              <a:rPr lang="en-US" sz="2400" dirty="0" smtClean="0"/>
              <a:t>County/School Experts (not Title I/II)</a:t>
            </a:r>
          </a:p>
          <a:p>
            <a:pPr lvl="1"/>
            <a:r>
              <a:rPr lang="en-US" sz="2000" dirty="0" smtClean="0"/>
              <a:t>Personnel Director/Certification Officer</a:t>
            </a:r>
          </a:p>
          <a:p>
            <a:pPr lvl="1"/>
            <a:r>
              <a:rPr lang="en-US" sz="2000" dirty="0" smtClean="0"/>
              <a:t>Principals</a:t>
            </a:r>
          </a:p>
          <a:p>
            <a:pPr lvl="1"/>
            <a:r>
              <a:rPr lang="en-US" sz="2000" dirty="0" smtClean="0"/>
              <a:t>WVEIS County Contacts</a:t>
            </a:r>
          </a:p>
          <a:p>
            <a:pPr lvl="1"/>
            <a:r>
              <a:rPr lang="en-US" sz="2000" dirty="0" smtClean="0"/>
              <a:t>Special Education Director</a:t>
            </a:r>
          </a:p>
          <a:p>
            <a:pPr lvl="1"/>
            <a:r>
              <a:rPr lang="en-US" sz="2000" dirty="0" smtClean="0"/>
              <a:t>Curriculum Specialists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Planning For HQT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1600200"/>
            <a:ext cx="69342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Clean-up the data</a:t>
            </a:r>
          </a:p>
          <a:p>
            <a:pPr marL="742950" lvl="2" indent="-342900">
              <a:buFont typeface="Courier New" pitchFamily="49" charset="0"/>
              <a:buChar char="o"/>
            </a:pPr>
            <a:r>
              <a:rPr lang="en-US" dirty="0" smtClean="0"/>
              <a:t>Verify course assignments, teacher certification for courses, SSN issues, no teacher or courses identified, course coding</a:t>
            </a:r>
          </a:p>
          <a:p>
            <a:r>
              <a:rPr lang="en-US" dirty="0" smtClean="0"/>
              <a:t>  Analyze the data</a:t>
            </a:r>
          </a:p>
          <a:p>
            <a:pPr lvl="1">
              <a:buFont typeface="Courier New" pitchFamily="49" charset="0"/>
              <a:buChar char="o"/>
            </a:pPr>
            <a:r>
              <a:rPr lang="en-US" sz="2400" dirty="0" smtClean="0"/>
              <a:t>Charts, comparison of similar schools/counties/state, programs and impact (use actual numbers)</a:t>
            </a:r>
          </a:p>
          <a:p>
            <a:pPr lvl="1">
              <a:buNone/>
            </a:pPr>
            <a:endParaRPr lang="en-US" sz="2400" dirty="0" smtClean="0"/>
          </a:p>
          <a:p>
            <a:pPr lvl="1">
              <a:buFont typeface="Arial" pitchFamily="34" charset="0"/>
              <a:buChar char="•"/>
            </a:pP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Plan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1600200"/>
            <a:ext cx="6934200" cy="452596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What is working? Improvement and impact.</a:t>
            </a:r>
          </a:p>
          <a:p>
            <a:r>
              <a:rPr lang="en-US" dirty="0" smtClean="0"/>
              <a:t>What problems still exist? Ideas, rationale to continue.</a:t>
            </a:r>
          </a:p>
          <a:p>
            <a:r>
              <a:rPr lang="en-US" dirty="0" smtClean="0"/>
              <a:t>What new problems/issues do we have? Ideas, research to back up new ideas/programs</a:t>
            </a:r>
          </a:p>
          <a:p>
            <a:r>
              <a:rPr lang="en-US" dirty="0" smtClean="0"/>
              <a:t>Talk to other counties and the WVDE, any new ideas?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274638"/>
            <a:ext cx="6858000" cy="1143000"/>
          </a:xfrm>
        </p:spPr>
        <p:txBody>
          <a:bodyPr/>
          <a:lstStyle/>
          <a:p>
            <a:r>
              <a:rPr lang="en-US" dirty="0" smtClean="0"/>
              <a:t>Planning Organizer</a:t>
            </a:r>
            <a:endParaRPr lang="en-US" dirty="0"/>
          </a:p>
        </p:txBody>
      </p:sp>
      <p:graphicFrame>
        <p:nvGraphicFramePr>
          <p:cNvPr id="1027" name="Object 3"/>
          <p:cNvGraphicFramePr>
            <a:graphicFrameLocks noChangeAspect="1"/>
          </p:cNvGraphicFramePr>
          <p:nvPr>
            <p:ph idx="1"/>
          </p:nvPr>
        </p:nvGraphicFramePr>
        <p:xfrm>
          <a:off x="1909763" y="1681163"/>
          <a:ext cx="6523037" cy="4679950"/>
        </p:xfrm>
        <a:graphic>
          <a:graphicData uri="http://schemas.openxmlformats.org/presentationml/2006/ole">
            <p:oleObj spid="_x0000_s1027" name="Document" r:id="rId3" imgW="9317906" imgH="6684765" progId="Word.Document.12">
              <p:embed/>
            </p:oleObj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274638"/>
            <a:ext cx="68580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County Highly Qualified Teacher Data Resources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600200"/>
            <a:ext cx="6705600" cy="4525963"/>
          </a:xfrm>
        </p:spPr>
        <p:txBody>
          <a:bodyPr>
            <a:normAutofit/>
          </a:bodyPr>
          <a:lstStyle/>
          <a:p>
            <a:r>
              <a:rPr lang="en-US" dirty="0" smtClean="0">
                <a:hlinkClick r:id="rId2"/>
              </a:rPr>
              <a:t>HQT 2008</a:t>
            </a:r>
            <a:endParaRPr lang="en-US" dirty="0" smtClean="0"/>
          </a:p>
          <a:p>
            <a:r>
              <a:rPr lang="en-US" dirty="0" smtClean="0">
                <a:hlinkClick r:id="rId3"/>
              </a:rPr>
              <a:t>HQT 2009</a:t>
            </a:r>
            <a:endParaRPr lang="en-US" dirty="0" smtClean="0"/>
          </a:p>
          <a:p>
            <a:r>
              <a:rPr lang="en-US" dirty="0" smtClean="0">
                <a:hlinkClick r:id="rId4"/>
              </a:rPr>
              <a:t>HQT 2010</a:t>
            </a:r>
            <a:endParaRPr lang="en-US" dirty="0" smtClean="0"/>
          </a:p>
          <a:p>
            <a:r>
              <a:rPr lang="en-US" dirty="0" smtClean="0">
                <a:hlinkClick r:id="rId5" action="ppaction://hlinkpres?slideindex=1&amp;slidetitle="/>
              </a:rPr>
              <a:t>HQT 2011</a:t>
            </a:r>
            <a:endParaRPr lang="en-US" dirty="0" smtClean="0"/>
          </a:p>
          <a:p>
            <a:r>
              <a:rPr lang="en-US" dirty="0" smtClean="0">
                <a:hlinkClick r:id="rId6"/>
              </a:rPr>
              <a:t>2007-2010 Reports by Teacher, Subject or Exceptionality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274638"/>
            <a:ext cx="69342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Sample Comparison of HQT Data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828800" y="1600200"/>
          <a:ext cx="68580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274638"/>
            <a:ext cx="6934200" cy="1143000"/>
          </a:xfrm>
        </p:spPr>
        <p:txBody>
          <a:bodyPr>
            <a:normAutofit/>
          </a:bodyPr>
          <a:lstStyle/>
          <a:p>
            <a:pPr>
              <a:defRPr sz="18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en-US" sz="3200" b="1" dirty="0" smtClean="0">
                <a:solidFill>
                  <a:prstClr val="black"/>
                </a:solidFill>
              </a:rPr>
              <a:t>HQT by Middle Programmatic Level</a:t>
            </a:r>
            <a:endParaRPr lang="en-US" sz="3200" b="1" dirty="0">
              <a:solidFill>
                <a:prstClr val="black"/>
              </a:solidFill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274638"/>
            <a:ext cx="69342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HQT Content Areas over 4 years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828800" y="1600200"/>
          <a:ext cx="68580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274638"/>
            <a:ext cx="6934200" cy="1143000"/>
          </a:xfrm>
        </p:spPr>
        <p:txBody>
          <a:bodyPr/>
          <a:lstStyle/>
          <a:p>
            <a:r>
              <a:rPr lang="en-US" dirty="0" smtClean="0"/>
              <a:t>Sample Monitoring Report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05000" y="1600200"/>
            <a:ext cx="6781800" cy="4525963"/>
          </a:xfrm>
        </p:spPr>
        <p:txBody>
          <a:bodyPr/>
          <a:lstStyle/>
          <a:p>
            <a:r>
              <a:rPr lang="en-US" dirty="0" smtClean="0">
                <a:hlinkClick r:id="rId2" action="ppaction://hlinkfile"/>
              </a:rPr>
              <a:t>Sample Monitoring Chart </a:t>
            </a:r>
            <a:endParaRPr lang="en-US" dirty="0" smtClean="0"/>
          </a:p>
          <a:p>
            <a:r>
              <a:rPr lang="en-US" dirty="0" smtClean="0">
                <a:hlinkClick r:id="rId3" action="ppaction://hlinkfile"/>
              </a:rPr>
              <a:t>Sample Monitoring Chart (Narrative included)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274638"/>
            <a:ext cx="6858000" cy="1143000"/>
          </a:xfrm>
        </p:spPr>
        <p:txBody>
          <a:bodyPr/>
          <a:lstStyle/>
          <a:p>
            <a:r>
              <a:rPr lang="en-US" dirty="0" smtClean="0"/>
              <a:t>Personnel Data Report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8800" y="1600200"/>
            <a:ext cx="6858000" cy="4525963"/>
          </a:xfrm>
        </p:spPr>
        <p:txBody>
          <a:bodyPr/>
          <a:lstStyle/>
          <a:p>
            <a:endParaRPr lang="en-US" dirty="0" smtClean="0">
              <a:hlinkClick r:id="rId2" action="ppaction://hlinkpres?slideindex=1&amp;slidetitle="/>
            </a:endParaRPr>
          </a:p>
          <a:p>
            <a:pPr algn="ctr">
              <a:buNone/>
            </a:pPr>
            <a:r>
              <a:rPr lang="en-US" dirty="0" smtClean="0">
                <a:hlinkClick r:id="rId2" action="ppaction://hlinkpres?slideindex=1&amp;slidetitle="/>
              </a:rPr>
              <a:t>Personnel Data Report 2010</a:t>
            </a:r>
            <a:endParaRPr lang="en-US" dirty="0" smtClean="0">
              <a:hlinkClick r:id="rId3"/>
            </a:endParaRPr>
          </a:p>
          <a:p>
            <a:pPr algn="ctr">
              <a:buNone/>
            </a:pPr>
            <a:r>
              <a:rPr lang="en-US" dirty="0" smtClean="0"/>
              <a:t>(Substitutes not included)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6934200" cy="1143000"/>
          </a:xfrm>
        </p:spPr>
        <p:txBody>
          <a:bodyPr>
            <a:normAutofit fontScale="90000"/>
          </a:bodyPr>
          <a:lstStyle/>
          <a:p>
            <a:r>
              <a:rPr lang="en-US" sz="4000" dirty="0" smtClean="0"/>
              <a:t>Sample Documentation </a:t>
            </a:r>
            <a:br>
              <a:rPr lang="en-US" sz="4000" dirty="0" smtClean="0"/>
            </a:br>
            <a:r>
              <a:rPr lang="en-US" sz="2200" dirty="0" smtClean="0"/>
              <a:t>(Substitutes, First-Class/Full-Time Permit &amp; </a:t>
            </a:r>
            <a:br>
              <a:rPr lang="en-US" sz="2200" dirty="0" smtClean="0"/>
            </a:br>
            <a:r>
              <a:rPr lang="en-US" sz="2200" dirty="0" smtClean="0"/>
              <a:t>Out-of-Field Authorization)</a:t>
            </a:r>
            <a:endParaRPr lang="en-US" sz="22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828800" y="1371600"/>
          <a:ext cx="6781800" cy="5288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0600"/>
                <a:gridCol w="1143000"/>
                <a:gridCol w="1524000"/>
                <a:gridCol w="1767840"/>
                <a:gridCol w="1356360"/>
              </a:tblGrid>
              <a:tr h="1371600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School Name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Teacher Name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AND/OR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Course Code/Course</a:t>
                      </a:r>
                      <a:r>
                        <a:rPr lang="en-US" sz="1400" baseline="0" dirty="0" smtClean="0"/>
                        <a:t> Name</a:t>
                      </a:r>
                      <a:endParaRPr lang="en-US" sz="1400" dirty="0" smtClean="0"/>
                    </a:p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Actions</a:t>
                      </a:r>
                      <a:r>
                        <a:rPr lang="en-US" sz="1400" baseline="0" dirty="0" smtClean="0"/>
                        <a:t> 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sz="1400" baseline="0" dirty="0" smtClean="0"/>
                        <a:t>(OOF,  </a:t>
                      </a:r>
                    </a:p>
                    <a:p>
                      <a:pPr>
                        <a:buFont typeface="Arial" pitchFamily="34" charset="0"/>
                        <a:buNone/>
                      </a:pPr>
                      <a:r>
                        <a:rPr lang="en-US" sz="1400" baseline="0" dirty="0" smtClean="0"/>
                        <a:t>Permit, Alt. Cert)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sz="1400" baseline="0" dirty="0" smtClean="0"/>
                        <a:t>Additional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Funding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Timeline of</a:t>
                      </a:r>
                    </a:p>
                    <a:p>
                      <a:pPr>
                        <a:buFont typeface="Arial" pitchFamily="34" charset="0"/>
                        <a:buNone/>
                      </a:pPr>
                      <a:r>
                        <a:rPr lang="en-US" sz="1400" baseline="0" dirty="0" smtClean="0"/>
                        <a:t>Expected Completion</a:t>
                      </a:r>
                      <a:endParaRPr lang="en-US" sz="1400" dirty="0"/>
                    </a:p>
                  </a:txBody>
                  <a:tcPr/>
                </a:tc>
              </a:tr>
              <a:tr h="123444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School</a:t>
                      </a:r>
                      <a:r>
                        <a:rPr lang="en-US" sz="1200" baseline="0" dirty="0" smtClean="0"/>
                        <a:t> A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Teacher</a:t>
                      </a:r>
                      <a:r>
                        <a:rPr lang="en-US" sz="1200" baseline="0" dirty="0" smtClean="0"/>
                        <a:t> C</a:t>
                      </a:r>
                    </a:p>
                    <a:p>
                      <a:endParaRPr lang="en-US" sz="1200" baseline="0" dirty="0" smtClean="0"/>
                    </a:p>
                    <a:p>
                      <a:r>
                        <a:rPr lang="en-US" sz="1200" baseline="0" dirty="0" smtClean="0"/>
                        <a:t>Course Code/Course Name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OOF  Reading Spec.(cert. Elem).  </a:t>
                      </a:r>
                    </a:p>
                    <a:p>
                      <a:endParaRPr lang="en-US" sz="1200" dirty="0" smtClean="0"/>
                    </a:p>
                    <a:p>
                      <a:r>
                        <a:rPr lang="en-US" sz="1200" dirty="0" smtClean="0"/>
                        <a:t>Already enrolled at MU (optional)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sz="1200" dirty="0" smtClean="0"/>
                        <a:t>Reimbursement (State out-of-funds</a:t>
                      </a:r>
                      <a:r>
                        <a:rPr lang="en-US" sz="1200" baseline="0" dirty="0" smtClean="0"/>
                        <a:t> letter 12/29/2010)</a:t>
                      </a:r>
                      <a:endParaRPr lang="en-US" sz="1200" dirty="0" smtClean="0"/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sz="1200" dirty="0" smtClean="0"/>
                        <a:t>Stipend ($___)</a:t>
                      </a:r>
                    </a:p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None/>
                      </a:pPr>
                      <a:r>
                        <a:rPr lang="en-US" sz="1200" dirty="0" smtClean="0"/>
                        <a:t>Expected completion May 2013</a:t>
                      </a:r>
                      <a:endParaRPr lang="en-US" sz="1200" dirty="0"/>
                    </a:p>
                  </a:txBody>
                  <a:tcPr/>
                </a:tc>
              </a:tr>
              <a:tr h="2340626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School</a:t>
                      </a:r>
                      <a:r>
                        <a:rPr lang="en-US" sz="1200" baseline="0" dirty="0" smtClean="0"/>
                        <a:t> B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Teacher D</a:t>
                      </a:r>
                    </a:p>
                    <a:p>
                      <a:endParaRPr lang="en-US" sz="1200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aseline="0" dirty="0" smtClean="0"/>
                        <a:t>Course Code/Course Name</a:t>
                      </a:r>
                      <a:endParaRPr lang="en-US" sz="12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First-Class/Full-Time Permit Multi-Cat &amp; English (restricted)</a:t>
                      </a:r>
                    </a:p>
                    <a:p>
                      <a:endParaRPr lang="en-US" sz="1200" dirty="0" smtClean="0"/>
                    </a:p>
                    <a:p>
                      <a:r>
                        <a:rPr lang="en-US" sz="1200" dirty="0" smtClean="0"/>
                        <a:t>Enrolling at WVU (optional)</a:t>
                      </a:r>
                    </a:p>
                    <a:p>
                      <a:endParaRPr lang="en-US" sz="1200" dirty="0" smtClean="0"/>
                    </a:p>
                    <a:p>
                      <a:r>
                        <a:rPr lang="en-US" sz="1200" dirty="0" smtClean="0"/>
                        <a:t>Recruited</a:t>
                      </a:r>
                      <a:r>
                        <a:rPr lang="en-US" sz="1200" baseline="0" dirty="0" smtClean="0"/>
                        <a:t> from sub list (optional)</a:t>
                      </a:r>
                      <a:endParaRPr lang="en-US" sz="1200" dirty="0" smtClean="0"/>
                    </a:p>
                    <a:p>
                      <a:endParaRPr lang="en-US" sz="1200" dirty="0" smtClean="0"/>
                    </a:p>
                    <a:p>
                      <a:r>
                        <a:rPr lang="en-US" sz="1200" baseline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Waiver Renewal 2010 (optional)</a:t>
                      </a:r>
                      <a:endParaRPr lang="en-US" sz="1200" dirty="0" smtClean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sz="1200" dirty="0" smtClean="0"/>
                        <a:t>$0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en-US" sz="1200" dirty="0" smtClean="0"/>
                        <a:t>Expected completion May 2011</a:t>
                      </a:r>
                      <a:endParaRPr lang="en-US" sz="12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For more information: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gporter@access.k12.wv.us</a:t>
            </a:r>
            <a:endParaRPr lang="en-US" dirty="0" smtClean="0"/>
          </a:p>
          <a:p>
            <a:r>
              <a:rPr lang="en-US" dirty="0" smtClean="0"/>
              <a:t>304-558-7010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326</TotalTime>
  <Words>401</Words>
  <Application>Microsoft Office PowerPoint</Application>
  <PresentationFormat>On-screen Show (4:3)</PresentationFormat>
  <Paragraphs>110</Paragraphs>
  <Slides>14</Slides>
  <Notes>4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6" baseType="lpstr">
      <vt:lpstr>Office Theme</vt:lpstr>
      <vt:lpstr>Document</vt:lpstr>
      <vt:lpstr>Planning for HQT</vt:lpstr>
      <vt:lpstr>Monitoring Reports</vt:lpstr>
      <vt:lpstr>Human Resources for Understanding the Data</vt:lpstr>
      <vt:lpstr>Planning For HQT </vt:lpstr>
      <vt:lpstr>The Plan</vt:lpstr>
      <vt:lpstr>Planning Organizer</vt:lpstr>
      <vt:lpstr>County Highly Qualified Teacher Data Resources</vt:lpstr>
      <vt:lpstr>Sample Comparison of HQT Data</vt:lpstr>
      <vt:lpstr>HQT by Middle Programmatic Level</vt:lpstr>
      <vt:lpstr>HQT Content Areas over 4 years</vt:lpstr>
      <vt:lpstr>Sample Monitoring Report</vt:lpstr>
      <vt:lpstr>Personnel Data Report</vt:lpstr>
      <vt:lpstr>Sample Documentation  (Substitutes, First-Class/Full-Time Permit &amp;  Out-of-Field Authorization)</vt:lpstr>
      <vt:lpstr>For more information: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icanterbury</dc:creator>
  <cp:lastModifiedBy>shawkins</cp:lastModifiedBy>
  <cp:revision>39</cp:revision>
  <dcterms:created xsi:type="dcterms:W3CDTF">2010-06-25T14:37:56Z</dcterms:created>
  <dcterms:modified xsi:type="dcterms:W3CDTF">2012-03-01T15:21:10Z</dcterms:modified>
</cp:coreProperties>
</file>