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1"/>
  </p:sldMasterIdLst>
  <p:handoutMasterIdLst>
    <p:handoutMasterId r:id="rId17"/>
  </p:handoutMasterIdLst>
  <p:sldIdLst>
    <p:sldId id="256" r:id="rId2"/>
    <p:sldId id="268" r:id="rId3"/>
    <p:sldId id="267" r:id="rId4"/>
    <p:sldId id="257" r:id="rId5"/>
    <p:sldId id="258" r:id="rId6"/>
    <p:sldId id="261" r:id="rId7"/>
    <p:sldId id="262" r:id="rId8"/>
    <p:sldId id="269" r:id="rId9"/>
    <p:sldId id="270" r:id="rId10"/>
    <p:sldId id="271" r:id="rId11"/>
    <p:sldId id="272" r:id="rId12"/>
    <p:sldId id="273" r:id="rId13"/>
    <p:sldId id="266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54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096CC-D637-AB4D-89C9-0CBAD37CAD8C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9BEB03-12EC-7C43-9794-011B3779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709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B00-F455-6B4B-AEDC-4B5690D84230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53EDC2-DF04-ED4C-ABAF-7D17DF128C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B00-F455-6B4B-AEDC-4B5690D84230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EDC2-DF04-ED4C-ABAF-7D17DF128C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B00-F455-6B4B-AEDC-4B5690D84230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EDC2-DF04-ED4C-ABAF-7D17DF128C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B00-F455-6B4B-AEDC-4B5690D84230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EDC2-DF04-ED4C-ABAF-7D17DF128C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B00-F455-6B4B-AEDC-4B5690D84230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EDC2-DF04-ED4C-ABAF-7D17DF128C0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B00-F455-6B4B-AEDC-4B5690D84230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EDC2-DF04-ED4C-ABAF-7D17DF128C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B00-F455-6B4B-AEDC-4B5690D84230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EDC2-DF04-ED4C-ABAF-7D17DF128C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B00-F455-6B4B-AEDC-4B5690D84230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EDC2-DF04-ED4C-ABAF-7D17DF128C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B00-F455-6B4B-AEDC-4B5690D84230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EDC2-DF04-ED4C-ABAF-7D17DF128C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B00-F455-6B4B-AEDC-4B5690D84230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EDC2-DF04-ED4C-ABAF-7D17DF128C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B00-F455-6B4B-AEDC-4B5690D84230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EDC2-DF04-ED4C-ABAF-7D17DF128C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1C88DB00-F455-6B4B-AEDC-4B5690D84230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853EDC2-DF04-ED4C-ABAF-7D17DF128C0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0"/>
            <a:ext cx="7315200" cy="2595025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Title: Early </a:t>
            </a:r>
            <a:r>
              <a:rPr lang="en-US" b="1" smtClean="0"/>
              <a:t>Man Adapts!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(Video Notes)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6994"/>
            <a:ext cx="7315200" cy="4053188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Directions:</a:t>
            </a:r>
            <a:r>
              <a:rPr lang="en-US" sz="3600" dirty="0" smtClean="0"/>
              <a:t> As you watch the video on early humans, </a:t>
            </a:r>
            <a:r>
              <a:rPr lang="en-US" sz="3600" u="sng" dirty="0" smtClean="0">
                <a:solidFill>
                  <a:srgbClr val="FF0000"/>
                </a:solidFill>
              </a:rPr>
              <a:t>take notes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smtClean="0"/>
              <a:t>for discussion on </a:t>
            </a:r>
            <a:r>
              <a:rPr lang="en-US" sz="3600" dirty="0" smtClean="0">
                <a:solidFill>
                  <a:srgbClr val="FF0000"/>
                </a:solidFill>
              </a:rPr>
              <a:t>1-5 facts </a:t>
            </a:r>
            <a:r>
              <a:rPr lang="en-US" sz="3600" dirty="0" smtClean="0"/>
              <a:t>or details that </a:t>
            </a:r>
            <a:r>
              <a:rPr lang="en-US" sz="3600" dirty="0" smtClean="0">
                <a:solidFill>
                  <a:srgbClr val="FF0000"/>
                </a:solidFill>
              </a:rPr>
              <a:t>that helped early humans survive </a:t>
            </a:r>
            <a:r>
              <a:rPr lang="en-US" sz="3600" dirty="0" smtClean="0"/>
              <a:t>hostile environments (doing this will help you remember what you watch).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6299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you learn?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309169"/>
            <a:ext cx="7315200" cy="353952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50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722" y="1221863"/>
            <a:ext cx="8385080" cy="147695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Class Notes</a:t>
            </a:r>
            <a:br>
              <a:rPr lang="en-US" dirty="0" smtClean="0"/>
            </a:br>
            <a:r>
              <a:rPr lang="en-US" dirty="0" smtClean="0"/>
              <a:t>9/11 Title: </a:t>
            </a:r>
            <a:r>
              <a:rPr lang="en-US" dirty="0" smtClean="0">
                <a:solidFill>
                  <a:srgbClr val="FF0000"/>
                </a:solidFill>
              </a:rPr>
              <a:t>Early Humans Adapt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lvl="0" indent="-742950">
              <a:buAutoNum type="alphaUcPeriod"/>
            </a:pPr>
            <a:r>
              <a:rPr lang="en-US" sz="3600" b="1" dirty="0" smtClean="0">
                <a:solidFill>
                  <a:srgbClr val="FF0000"/>
                </a:solidFill>
              </a:rPr>
              <a:t>Factors that helped </a:t>
            </a:r>
            <a:r>
              <a:rPr lang="en-US" sz="3600" b="1" dirty="0">
                <a:solidFill>
                  <a:srgbClr val="FF0000"/>
                </a:solidFill>
              </a:rPr>
              <a:t>early 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u="sng" dirty="0">
                <a:solidFill>
                  <a:srgbClr val="FF0000"/>
                </a:solidFill>
              </a:rPr>
              <a:t>hominids</a:t>
            </a:r>
            <a:r>
              <a:rPr lang="en-US" sz="3600" b="1" dirty="0">
                <a:solidFill>
                  <a:srgbClr val="FF0000"/>
                </a:solidFill>
              </a:rPr>
              <a:t> (bipedal human </a:t>
            </a:r>
            <a:r>
              <a:rPr lang="en-US" sz="3600" b="1" dirty="0" smtClean="0">
                <a:solidFill>
                  <a:srgbClr val="FF0000"/>
                </a:solidFill>
              </a:rPr>
              <a:t>  </a:t>
            </a:r>
            <a:r>
              <a:rPr lang="en-US" sz="3600" b="1" dirty="0">
                <a:solidFill>
                  <a:srgbClr val="FF0000"/>
                </a:solidFill>
              </a:rPr>
              <a:t>ancestors) </a:t>
            </a:r>
            <a:r>
              <a:rPr lang="en-US" sz="3600" b="1" dirty="0" smtClean="0">
                <a:solidFill>
                  <a:srgbClr val="FF0000"/>
                </a:solidFill>
              </a:rPr>
              <a:t>adapt </a:t>
            </a:r>
            <a:r>
              <a:rPr lang="en-US" sz="3600" b="1" dirty="0">
                <a:solidFill>
                  <a:srgbClr val="FF0000"/>
                </a:solidFill>
              </a:rPr>
              <a:t>to their 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>
                <a:solidFill>
                  <a:srgbClr val="FF0000"/>
                </a:solidFill>
              </a:rPr>
              <a:t>environment and </a:t>
            </a:r>
            <a:r>
              <a:rPr lang="en-US" sz="3600" b="1" dirty="0" smtClean="0">
                <a:solidFill>
                  <a:srgbClr val="FF0000"/>
                </a:solidFill>
              </a:rPr>
              <a:t>survive</a:t>
            </a:r>
            <a:r>
              <a:rPr lang="en-US" sz="3600" b="1" dirty="0">
                <a:solidFill>
                  <a:srgbClr val="FF0000"/>
                </a:solidFill>
              </a:rPr>
              <a:t>: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22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175" y="0"/>
            <a:ext cx="8194557" cy="2147776"/>
          </a:xfrm>
        </p:spPr>
        <p:txBody>
          <a:bodyPr>
            <a:normAutofit/>
          </a:bodyPr>
          <a:lstStyle/>
          <a:p>
            <a:r>
              <a:rPr lang="en-US" b="1" dirty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1.</a:t>
            </a:r>
            <a:r>
              <a:rPr lang="en-US" b="1" u="sng" dirty="0" smtClean="0">
                <a:solidFill>
                  <a:srgbClr val="FF0000"/>
                </a:solidFill>
              </a:rPr>
              <a:t> </a:t>
            </a:r>
            <a:r>
              <a:rPr lang="en-US" b="1" u="sng" dirty="0">
                <a:solidFill>
                  <a:srgbClr val="FF0000"/>
                </a:solidFill>
              </a:rPr>
              <a:t>Physical Adaptations</a:t>
            </a:r>
            <a:r>
              <a:rPr lang="en-US" u="sng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– </a:t>
            </a:r>
            <a:r>
              <a:rPr lang="en-US" dirty="0" smtClean="0"/>
              <a:t>	developed over </a:t>
            </a:r>
            <a:r>
              <a:rPr lang="en-US" dirty="0"/>
              <a:t>many millions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of years! (</a:t>
            </a:r>
            <a:r>
              <a:rPr lang="en-US" dirty="0" smtClean="0">
                <a:solidFill>
                  <a:srgbClr val="FF0000"/>
                </a:solidFill>
              </a:rPr>
              <a:t>pick two examples</a:t>
            </a:r>
            <a:r>
              <a:rPr lang="en-US" dirty="0" smtClean="0"/>
              <a:t>):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686" y="2371851"/>
            <a:ext cx="8506046" cy="4486150"/>
          </a:xfrm>
        </p:spPr>
        <p:txBody>
          <a:bodyPr>
            <a:normAutofit lnSpcReduction="10000"/>
          </a:bodyPr>
          <a:lstStyle/>
          <a:p>
            <a:r>
              <a:rPr lang="en-US" sz="2400" u="sng" dirty="0" smtClean="0">
                <a:solidFill>
                  <a:srgbClr val="FF0000"/>
                </a:solidFill>
              </a:rPr>
              <a:t>Stereoscopic Vision</a:t>
            </a:r>
            <a:r>
              <a:rPr lang="en-US" sz="2400" u="sng" dirty="0" smtClean="0"/>
              <a:t>: accurate judging of distance (two forward facing eyes – made them </a:t>
            </a:r>
            <a:r>
              <a:rPr lang="en-US" sz="2400" u="sng" dirty="0" smtClean="0">
                <a:solidFill>
                  <a:srgbClr val="FF0000"/>
                </a:solidFill>
              </a:rPr>
              <a:t>better hunters</a:t>
            </a:r>
            <a:r>
              <a:rPr lang="en-US" sz="2400" u="sng" dirty="0" smtClean="0"/>
              <a:t>).</a:t>
            </a:r>
          </a:p>
          <a:p>
            <a:r>
              <a:rPr lang="en-US" sz="2400" u="sng" dirty="0" smtClean="0">
                <a:solidFill>
                  <a:srgbClr val="FF0000"/>
                </a:solidFill>
              </a:rPr>
              <a:t>Opposable </a:t>
            </a:r>
            <a:r>
              <a:rPr lang="en-US" sz="2400" u="sng" dirty="0">
                <a:solidFill>
                  <a:srgbClr val="FF0000"/>
                </a:solidFill>
              </a:rPr>
              <a:t>Thumb</a:t>
            </a:r>
            <a:r>
              <a:rPr lang="en-US" sz="2400" dirty="0"/>
              <a:t>: allows an animal to </a:t>
            </a:r>
            <a:r>
              <a:rPr lang="en-US" sz="2400" dirty="0">
                <a:solidFill>
                  <a:srgbClr val="FF0000"/>
                </a:solidFill>
              </a:rPr>
              <a:t>grasp and 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hold objects</a:t>
            </a:r>
            <a:r>
              <a:rPr lang="en-US" sz="2400" dirty="0"/>
              <a:t> firmly – this will lead to the ability </a:t>
            </a:r>
            <a:r>
              <a:rPr lang="en-US" sz="2400" dirty="0" smtClean="0"/>
              <a:t>to </a:t>
            </a:r>
            <a:r>
              <a:rPr lang="en-US" sz="2400" dirty="0">
                <a:solidFill>
                  <a:srgbClr val="FF0000"/>
                </a:solidFill>
              </a:rPr>
              <a:t>make TOOLS</a:t>
            </a:r>
            <a:r>
              <a:rPr lang="en-US" sz="2400" dirty="0" smtClean="0"/>
              <a:t>!</a:t>
            </a:r>
          </a:p>
          <a:p>
            <a:pPr lvl="0"/>
            <a:r>
              <a:rPr lang="en-US" sz="2400" u="sng" dirty="0">
                <a:solidFill>
                  <a:srgbClr val="FF0000"/>
                </a:solidFill>
              </a:rPr>
              <a:t>Walking Upright</a:t>
            </a:r>
            <a:r>
              <a:rPr lang="en-US" sz="2400" dirty="0"/>
              <a:t>: see farther away while on the ground (watch for predators) and </a:t>
            </a:r>
            <a:r>
              <a:rPr lang="en-US" sz="2400" u="sng" dirty="0">
                <a:solidFill>
                  <a:srgbClr val="FF0000"/>
                </a:solidFill>
              </a:rPr>
              <a:t>migrate</a:t>
            </a:r>
            <a:r>
              <a:rPr lang="en-US" sz="2400" dirty="0"/>
              <a:t> </a:t>
            </a:r>
            <a:r>
              <a:rPr lang="en-US" sz="2400" dirty="0" smtClean="0"/>
              <a:t>(to find </a:t>
            </a:r>
            <a:r>
              <a:rPr lang="en-US" sz="2400" dirty="0"/>
              <a:t>more food!</a:t>
            </a:r>
            <a:r>
              <a:rPr lang="en-US" sz="2400" dirty="0" smtClean="0"/>
              <a:t>) </a:t>
            </a:r>
          </a:p>
          <a:p>
            <a:pPr lvl="1"/>
            <a:r>
              <a:rPr lang="en-US" sz="2400" dirty="0" smtClean="0"/>
              <a:t>Walking on two legs </a:t>
            </a:r>
            <a:r>
              <a:rPr lang="en-US" sz="2400" u="sng" dirty="0" smtClean="0">
                <a:solidFill>
                  <a:srgbClr val="FF0000"/>
                </a:solidFill>
              </a:rPr>
              <a:t>frees the hands </a:t>
            </a:r>
            <a:r>
              <a:rPr lang="en-US" sz="2400" dirty="0" smtClean="0"/>
              <a:t>for tool &amp; weapon use – better hunters.</a:t>
            </a:r>
            <a:endParaRPr lang="en-US" sz="2400" dirty="0"/>
          </a:p>
          <a:p>
            <a:pPr lvl="0"/>
            <a:r>
              <a:rPr lang="en-US" sz="2400" u="sng" dirty="0">
                <a:solidFill>
                  <a:srgbClr val="FF0000"/>
                </a:solidFill>
              </a:rPr>
              <a:t>Brain Sizes</a:t>
            </a:r>
            <a:r>
              <a:rPr lang="en-US" sz="2400" dirty="0"/>
              <a:t>: Think and </a:t>
            </a:r>
            <a:r>
              <a:rPr lang="en-US" sz="2400" dirty="0">
                <a:solidFill>
                  <a:srgbClr val="FF0000"/>
                </a:solidFill>
              </a:rPr>
              <a:t>solve </a:t>
            </a:r>
            <a:r>
              <a:rPr lang="en-US" sz="2400" dirty="0" smtClean="0">
                <a:solidFill>
                  <a:srgbClr val="FF0000"/>
                </a:solidFill>
              </a:rPr>
              <a:t>problems – invent things</a:t>
            </a:r>
            <a:r>
              <a:rPr lang="en-US" sz="2400" dirty="0" smtClean="0"/>
              <a:t>! </a:t>
            </a:r>
            <a:r>
              <a:rPr lang="en-US" sz="2400" dirty="0"/>
              <a:t>It is believed that as early hominids became more efficient hunters, adding lots of meat to their diet, their brains began to slowly (over 2-3 million years) get larger! </a:t>
            </a:r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48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2. </a:t>
            </a:r>
            <a:r>
              <a:rPr lang="en-US" b="1" u="sng" dirty="0" smtClean="0">
                <a:solidFill>
                  <a:srgbClr val="FF0000"/>
                </a:solidFill>
              </a:rPr>
              <a:t>TOOLS &amp; Technology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/>
              <a:t>Key change: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>
                <a:sym typeface="Wingdings"/>
              </a:rPr>
              <a:t> A lot of animals </a:t>
            </a:r>
            <a:r>
              <a:rPr lang="en-US" b="1" u="sng" dirty="0" smtClean="0">
                <a:sym typeface="Wingdings"/>
              </a:rPr>
              <a:t>u</a:t>
            </a:r>
            <a:r>
              <a:rPr lang="en-US" b="1" u="sng" dirty="0" smtClean="0"/>
              <a:t>se</a:t>
            </a:r>
            <a:r>
              <a:rPr lang="en-US" b="1" dirty="0" smtClean="0"/>
              <a:t> Tools</a:t>
            </a:r>
            <a:r>
              <a:rPr lang="en-US" b="1" dirty="0"/>
              <a:t> </a:t>
            </a:r>
            <a:r>
              <a:rPr lang="en-US" b="1" dirty="0" smtClean="0"/>
              <a:t>but humans can MAKE tools.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450" y="2769833"/>
            <a:ext cx="7894150" cy="3914471"/>
          </a:xfrm>
        </p:spPr>
        <p:txBody>
          <a:bodyPr>
            <a:noAutofit/>
          </a:bodyPr>
          <a:lstStyle/>
          <a:p>
            <a:pPr lvl="0"/>
            <a:r>
              <a:rPr lang="en-US" sz="2400" dirty="0"/>
              <a:t>Now with larger brains early hominids can not only use tools (like modern chimps) but can make their own!</a:t>
            </a:r>
          </a:p>
          <a:p>
            <a:pPr lvl="1">
              <a:buFont typeface="Wingdings" charset="0"/>
              <a:buChar char="à"/>
            </a:pPr>
            <a:r>
              <a:rPr lang="en-US" sz="2400" dirty="0" smtClean="0">
                <a:solidFill>
                  <a:srgbClr val="FF0000"/>
                </a:solidFill>
              </a:rPr>
              <a:t>A </a:t>
            </a:r>
            <a:r>
              <a:rPr lang="en-US" sz="2400" dirty="0">
                <a:solidFill>
                  <a:srgbClr val="FF0000"/>
                </a:solidFill>
              </a:rPr>
              <a:t>TOOL is anything we use which makes our lives </a:t>
            </a:r>
            <a:r>
              <a:rPr lang="en-US" sz="2400" dirty="0" smtClean="0">
                <a:solidFill>
                  <a:srgbClr val="FF0000"/>
                </a:solidFill>
              </a:rPr>
              <a:t>easier</a:t>
            </a:r>
            <a:r>
              <a:rPr lang="en-US" sz="2400" dirty="0" smtClean="0"/>
              <a:t>. (</a:t>
            </a:r>
            <a:r>
              <a:rPr lang="en-US" sz="2400" dirty="0"/>
              <a:t>ex: </a:t>
            </a:r>
            <a:r>
              <a:rPr lang="en-US" sz="2400" dirty="0" smtClean="0"/>
              <a:t>hammer, smart phones, cars, </a:t>
            </a:r>
            <a:r>
              <a:rPr lang="en-US" sz="2400" dirty="0"/>
              <a:t>etc.). </a:t>
            </a:r>
          </a:p>
          <a:p>
            <a:pPr marL="800100" lvl="1" indent="-342900">
              <a:buFont typeface="Wingdings" charset="0"/>
              <a:buChar char="à"/>
            </a:pPr>
            <a:r>
              <a:rPr lang="en-US" sz="2400" dirty="0" smtClean="0"/>
              <a:t>The </a:t>
            </a:r>
            <a:r>
              <a:rPr lang="en-US" sz="2400" dirty="0"/>
              <a:t>first tools were made </a:t>
            </a:r>
            <a:r>
              <a:rPr lang="en-US" sz="2400" dirty="0" smtClean="0"/>
              <a:t>~2.5 </a:t>
            </a:r>
            <a:r>
              <a:rPr lang="en-US" sz="2400" dirty="0"/>
              <a:t>million years ago</a:t>
            </a:r>
            <a:r>
              <a:rPr lang="en-US" sz="2400" dirty="0" smtClean="0"/>
              <a:t>!</a:t>
            </a:r>
          </a:p>
          <a:p>
            <a:pPr marL="800100" lvl="1" indent="-342900">
              <a:buFont typeface="Wingdings" charset="0"/>
              <a:buChar char="à"/>
            </a:pPr>
            <a:r>
              <a:rPr lang="en-US" sz="2400" dirty="0" smtClean="0">
                <a:solidFill>
                  <a:srgbClr val="FF0000"/>
                </a:solidFill>
              </a:rPr>
              <a:t>Bone Needle – tailored clothes – survive the cold!</a:t>
            </a:r>
            <a:endParaRPr lang="en-US" sz="240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sz="2800" b="1" u="sng" dirty="0" smtClean="0">
                <a:solidFill>
                  <a:srgbClr val="FF0000"/>
                </a:solidFill>
              </a:rPr>
              <a:t>Technology</a:t>
            </a:r>
            <a:r>
              <a:rPr lang="en-US" sz="2800" b="1" dirty="0">
                <a:solidFill>
                  <a:srgbClr val="FF0000"/>
                </a:solidFill>
              </a:rPr>
              <a:t>: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ways of applying knowledge, tools and inventions to meet our needs.</a:t>
            </a:r>
          </a:p>
          <a:p>
            <a:pPr marL="457200" lvl="1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59591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3. Use </a:t>
            </a:r>
            <a:r>
              <a:rPr lang="en-US" b="1" dirty="0"/>
              <a:t>of </a:t>
            </a:r>
            <a:r>
              <a:rPr lang="en-US" b="1" u="sng" dirty="0" smtClean="0"/>
              <a:t>Spoken</a:t>
            </a:r>
            <a:r>
              <a:rPr lang="en-US" b="1" dirty="0" smtClean="0"/>
              <a:t> Language (words)</a:t>
            </a:r>
            <a:r>
              <a:rPr lang="en-US" dirty="0" smtClean="0"/>
              <a:t>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u="sng" dirty="0">
                <a:solidFill>
                  <a:srgbClr val="FF0000"/>
                </a:solidFill>
              </a:rPr>
              <a:t>Complex </a:t>
            </a:r>
            <a:r>
              <a:rPr lang="en-US" sz="2800" u="sng" dirty="0" smtClean="0">
                <a:solidFill>
                  <a:srgbClr val="FF0000"/>
                </a:solidFill>
              </a:rPr>
              <a:t>spoken communication </a:t>
            </a:r>
            <a:r>
              <a:rPr lang="en-US" sz="2800" dirty="0"/>
              <a:t>can now take </a:t>
            </a:r>
            <a:r>
              <a:rPr lang="en-US" sz="2800" dirty="0" smtClean="0"/>
              <a:t>place. 	</a:t>
            </a:r>
          </a:p>
          <a:p>
            <a:pPr lvl="0"/>
            <a:r>
              <a:rPr lang="en-US" sz="2800" dirty="0" smtClean="0">
                <a:solidFill>
                  <a:srgbClr val="FF0000"/>
                </a:solidFill>
                <a:sym typeface="Wingdings"/>
              </a:rPr>
              <a:t>Why Important</a:t>
            </a:r>
            <a:r>
              <a:rPr lang="en-US" sz="2800" dirty="0" smtClean="0">
                <a:sym typeface="Wingdings"/>
              </a:rPr>
              <a:t>? </a:t>
            </a:r>
            <a:r>
              <a:rPr lang="en-US" sz="2800" dirty="0" smtClean="0"/>
              <a:t> pass </a:t>
            </a:r>
            <a:r>
              <a:rPr lang="en-US" sz="2800" dirty="0"/>
              <a:t>down knowledge, technology, and survival skills! The First history classes begin!!!!! (~1 million </a:t>
            </a:r>
            <a:r>
              <a:rPr lang="en-US" sz="2800" dirty="0" err="1"/>
              <a:t>yrs</a:t>
            </a:r>
            <a:r>
              <a:rPr lang="en-US" sz="2800" dirty="0" smtClean="0"/>
              <a:t>).</a:t>
            </a:r>
          </a:p>
          <a:p>
            <a:pPr marL="0" lvl="0" indent="0">
              <a:buNone/>
            </a:pPr>
            <a:r>
              <a:rPr lang="en-US" sz="2800" dirty="0"/>
              <a:t>	</a:t>
            </a:r>
            <a:r>
              <a:rPr lang="en-US" sz="2800" dirty="0" smtClean="0">
                <a:sym typeface="Wingdings"/>
              </a:rPr>
              <a:t> </a:t>
            </a:r>
            <a:r>
              <a:rPr lang="en-US" sz="2800" dirty="0"/>
              <a:t>Group coordination on hunts.</a:t>
            </a:r>
            <a:r>
              <a:rPr lang="en-US" sz="2800" dirty="0" smtClean="0">
                <a:effectLst/>
              </a:rPr>
              <a:t> </a:t>
            </a:r>
            <a:endParaRPr lang="en-US" sz="2800" dirty="0" smtClean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2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90618"/>
            <a:ext cx="7315200" cy="1154097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4. FIRE</a:t>
            </a:r>
            <a:r>
              <a:rPr lang="en-US" dirty="0"/>
              <a:t>: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645" y="1631243"/>
            <a:ext cx="8577929" cy="4861396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sz="3200" dirty="0">
                <a:solidFill>
                  <a:srgbClr val="FF0000"/>
                </a:solidFill>
              </a:rPr>
              <a:t>F</a:t>
            </a:r>
            <a:r>
              <a:rPr lang="en-US" sz="3200" dirty="0" smtClean="0">
                <a:solidFill>
                  <a:srgbClr val="FF0000"/>
                </a:solidFill>
              </a:rPr>
              <a:t>ire </a:t>
            </a:r>
            <a:r>
              <a:rPr lang="en-US" sz="3200" dirty="0">
                <a:solidFill>
                  <a:srgbClr val="FF0000"/>
                </a:solidFill>
              </a:rPr>
              <a:t>is a tool, the </a:t>
            </a:r>
            <a:r>
              <a:rPr lang="en-US" sz="3200" u="sng" dirty="0">
                <a:solidFill>
                  <a:srgbClr val="FF0000"/>
                </a:solidFill>
              </a:rPr>
              <a:t>knowledge</a:t>
            </a:r>
            <a:r>
              <a:rPr lang="en-US" sz="3200" dirty="0">
                <a:solidFill>
                  <a:srgbClr val="FF0000"/>
                </a:solidFill>
              </a:rPr>
              <a:t> to create it = </a:t>
            </a:r>
            <a:r>
              <a:rPr lang="en-US" sz="3200" u="sng" dirty="0">
                <a:solidFill>
                  <a:srgbClr val="FF0000"/>
                </a:solidFill>
              </a:rPr>
              <a:t>technology</a:t>
            </a:r>
            <a:r>
              <a:rPr lang="en-US" sz="3200" dirty="0">
                <a:solidFill>
                  <a:srgbClr val="FF0000"/>
                </a:solidFill>
              </a:rPr>
              <a:t>!</a:t>
            </a:r>
          </a:p>
          <a:p>
            <a:pPr marL="571500" lvl="0" indent="-571500">
              <a:buFont typeface="Wingdings" charset="0"/>
              <a:buChar char="à"/>
            </a:pPr>
            <a:r>
              <a:rPr lang="en-US" sz="3200" dirty="0" smtClean="0"/>
              <a:t>discovered </a:t>
            </a:r>
            <a:r>
              <a:rPr lang="en-US" sz="3200" dirty="0"/>
              <a:t>perhaps ~500,000 years </a:t>
            </a:r>
            <a:r>
              <a:rPr lang="en-US" sz="3200" dirty="0" smtClean="0"/>
              <a:t>ago</a:t>
            </a:r>
          </a:p>
          <a:p>
            <a:pPr marL="571500" lvl="0" indent="-571500">
              <a:buFont typeface="Wingdings" charset="0"/>
              <a:buChar char="à"/>
            </a:pPr>
            <a:r>
              <a:rPr lang="en-US" sz="3200" dirty="0" smtClean="0"/>
              <a:t>Cooked </a:t>
            </a:r>
            <a:r>
              <a:rPr lang="en-US" sz="3200" dirty="0"/>
              <a:t>food (healthier </a:t>
            </a:r>
            <a:r>
              <a:rPr lang="en-US" sz="3200" dirty="0">
                <a:sym typeface="Wingdings"/>
              </a:rPr>
              <a:t></a:t>
            </a:r>
            <a:r>
              <a:rPr lang="en-US" sz="3200" dirty="0"/>
              <a:t> kills bacteria), </a:t>
            </a:r>
            <a:r>
              <a:rPr lang="en-US" sz="3200" dirty="0" smtClean="0"/>
              <a:t>keep warm, scare </a:t>
            </a:r>
            <a:r>
              <a:rPr lang="en-US" sz="3200" dirty="0"/>
              <a:t>away dangerous animals</a:t>
            </a:r>
            <a:r>
              <a:rPr lang="en-US" sz="3200" dirty="0" smtClean="0"/>
              <a:t>!</a:t>
            </a:r>
          </a:p>
          <a:p>
            <a:pPr marL="571500" lvl="0" indent="-571500">
              <a:buFont typeface="Wingdings" charset="0"/>
              <a:buChar char="à"/>
            </a:pPr>
            <a:r>
              <a:rPr lang="en-US" sz="3200" dirty="0" smtClean="0"/>
              <a:t>Cooking food helps digestion and allowed the development of larger brains.</a:t>
            </a:r>
            <a:endParaRPr lang="en-US" sz="3200" dirty="0"/>
          </a:p>
          <a:p>
            <a:pPr marL="0" lvl="0" indent="0">
              <a:buNone/>
            </a:pPr>
            <a:endParaRPr lang="en-US" sz="3200" dirty="0"/>
          </a:p>
          <a:p>
            <a:pPr marL="0" lvl="0" indent="0">
              <a:buNone/>
            </a:pPr>
            <a:r>
              <a:rPr lang="en-US" sz="3200" u="sng" dirty="0">
                <a:solidFill>
                  <a:srgbClr val="FF0000"/>
                </a:solidFill>
              </a:rPr>
              <a:t>K</a:t>
            </a:r>
            <a:r>
              <a:rPr lang="en-US" sz="3200" u="sng" dirty="0" smtClean="0">
                <a:solidFill>
                  <a:srgbClr val="FF0000"/>
                </a:solidFill>
              </a:rPr>
              <a:t>nowledge</a:t>
            </a:r>
            <a:r>
              <a:rPr lang="en-US" sz="3200" dirty="0">
                <a:solidFill>
                  <a:srgbClr val="FF0000"/>
                </a:solidFill>
              </a:rPr>
              <a:t>, </a:t>
            </a:r>
            <a:r>
              <a:rPr lang="en-US" sz="3200" dirty="0"/>
              <a:t>like how to make fire, can </a:t>
            </a:r>
            <a:r>
              <a:rPr lang="en-US" sz="3200" dirty="0" smtClean="0"/>
              <a:t>be </a:t>
            </a:r>
            <a:r>
              <a:rPr lang="en-US" sz="3200" dirty="0"/>
              <a:t>passed down through </a:t>
            </a:r>
            <a:r>
              <a:rPr lang="en-US" sz="3200" dirty="0" smtClean="0"/>
              <a:t>generations because we have complex communication (</a:t>
            </a:r>
            <a:r>
              <a:rPr lang="en-US" sz="3200" dirty="0" smtClean="0">
                <a:solidFill>
                  <a:srgbClr val="FF0000"/>
                </a:solidFill>
              </a:rPr>
              <a:t>language</a:t>
            </a:r>
            <a:r>
              <a:rPr lang="en-US" sz="3200" dirty="0" smtClean="0"/>
              <a:t>), </a:t>
            </a:r>
            <a:r>
              <a:rPr lang="en-US" sz="3200" dirty="0"/>
              <a:t>with </a:t>
            </a:r>
            <a:r>
              <a:rPr lang="en-US" sz="3200" dirty="0" smtClean="0"/>
              <a:t>each </a:t>
            </a:r>
            <a:r>
              <a:rPr lang="en-US" sz="3200" dirty="0"/>
              <a:t>generation contributing something new! (</a:t>
            </a:r>
            <a:r>
              <a:rPr lang="en-US" sz="3200" dirty="0">
                <a:solidFill>
                  <a:srgbClr val="FF0000"/>
                </a:solidFill>
              </a:rPr>
              <a:t>building on the </a:t>
            </a:r>
            <a:r>
              <a:rPr lang="en-US" sz="3200" dirty="0" smtClean="0">
                <a:solidFill>
                  <a:srgbClr val="FF0000"/>
                </a:solidFill>
              </a:rPr>
              <a:t>past – history class!</a:t>
            </a:r>
            <a:r>
              <a:rPr lang="en-US" sz="3200" dirty="0" smtClean="0"/>
              <a:t>).</a:t>
            </a:r>
          </a:p>
          <a:p>
            <a:pPr marL="0" indent="0">
              <a:buNone/>
            </a:pPr>
            <a:r>
              <a:rPr lang="en-US" sz="3000" dirty="0"/>
              <a:t>	</a:t>
            </a:r>
            <a:endParaRPr lang="en-US" sz="3000" dirty="0" smtClean="0"/>
          </a:p>
          <a:p>
            <a:pPr marL="0" lv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86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6969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5. Domesticated </a:t>
            </a:r>
            <a:r>
              <a:rPr lang="en-US" dirty="0" smtClean="0">
                <a:solidFill>
                  <a:srgbClr val="FF0000"/>
                </a:solidFill>
              </a:rPr>
              <a:t>(Tamed) Animals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746" y="1689178"/>
            <a:ext cx="7315200" cy="353952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Harvesting the power of animals to do jobs more efficiently than humans can alone.</a:t>
            </a:r>
          </a:p>
          <a:p>
            <a:pPr lvl="1"/>
            <a:r>
              <a:rPr lang="en-US" sz="2800" dirty="0" smtClean="0">
                <a:solidFill>
                  <a:srgbClr val="FF0000"/>
                </a:solidFill>
              </a:rPr>
              <a:t>First Domesticated Animal = The Dog </a:t>
            </a:r>
          </a:p>
          <a:p>
            <a:pPr lvl="2"/>
            <a:r>
              <a:rPr lang="en-US" sz="2600" dirty="0" smtClean="0">
                <a:solidFill>
                  <a:srgbClr val="FF0000"/>
                </a:solidFill>
              </a:rPr>
              <a:t>Tamed</a:t>
            </a:r>
            <a:r>
              <a:rPr lang="en-US" sz="2600" dirty="0" smtClean="0"/>
              <a:t> wolves raised to guard &amp; hunt.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03982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2217737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>
                <a:solidFill>
                  <a:srgbClr val="FF0000"/>
                </a:solidFill>
              </a:rPr>
              <a:t/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B. Why </a:t>
            </a:r>
            <a:r>
              <a:rPr lang="en-US" b="1" dirty="0">
                <a:solidFill>
                  <a:srgbClr val="FF0000"/>
                </a:solidFill>
              </a:rPr>
              <a:t>is being able to adapt to changing circumstances an important human characteristic? 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374"/>
            <a:ext cx="8229600" cy="3633789"/>
          </a:xfrm>
        </p:spPr>
        <p:txBody>
          <a:bodyPr>
            <a:normAutofit lnSpcReduction="10000"/>
          </a:bodyPr>
          <a:lstStyle/>
          <a:p>
            <a:pPr marL="342900" lvl="1" indent="-342900">
              <a:buFont typeface="Arial"/>
              <a:buChar char="•"/>
            </a:pPr>
            <a:r>
              <a:rPr lang="en-US" sz="2800" dirty="0" smtClean="0">
                <a:solidFill>
                  <a:srgbClr val="FF0000"/>
                </a:solidFill>
              </a:rPr>
              <a:t>B/C The World is ALWAYS CHANGING!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You </a:t>
            </a:r>
            <a:r>
              <a:rPr lang="en-US" sz="2800" dirty="0"/>
              <a:t>must be able to adapt to changing environments or you go extinct! (dinosaurs) 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/>
              <a:t>Life = problems </a:t>
            </a:r>
            <a:r>
              <a:rPr lang="en-US" sz="2800" dirty="0">
                <a:sym typeface="Wingdings"/>
              </a:rPr>
              <a:t></a:t>
            </a:r>
            <a:r>
              <a:rPr lang="en-US" sz="2800" dirty="0"/>
              <a:t> need solutions </a:t>
            </a:r>
            <a:r>
              <a:rPr lang="en-US" sz="2800" dirty="0">
                <a:sym typeface="Wingdings"/>
              </a:rPr>
              <a:t></a:t>
            </a:r>
            <a:r>
              <a:rPr lang="en-US" sz="2800" dirty="0"/>
              <a:t> IF you </a:t>
            </a:r>
            <a:r>
              <a:rPr lang="en-US" sz="2800" u="sng" dirty="0"/>
              <a:t>solve</a:t>
            </a:r>
            <a:r>
              <a:rPr lang="en-US" sz="2800" dirty="0"/>
              <a:t> the problem you SURVIVE </a:t>
            </a:r>
            <a:r>
              <a:rPr lang="en-US" sz="2800" dirty="0">
                <a:sym typeface="Wingdings"/>
              </a:rPr>
              <a:t></a:t>
            </a:r>
            <a:r>
              <a:rPr lang="en-US" sz="2800" dirty="0"/>
              <a:t> IF you </a:t>
            </a:r>
            <a:r>
              <a:rPr lang="en-US" sz="2800" u="sng" dirty="0"/>
              <a:t>don’t</a:t>
            </a:r>
            <a:r>
              <a:rPr lang="en-US" sz="2800" dirty="0"/>
              <a:t> you may not!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/>
              <a:t>School = a new environment where you’ll need to adapt to be successful!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7566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90618"/>
            <a:ext cx="7467600" cy="215861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New Title: Map </a:t>
            </a:r>
            <a:r>
              <a:rPr lang="en-US" dirty="0" err="1" smtClean="0"/>
              <a:t>Skillbuilder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b="1" dirty="0" smtClean="0">
                <a:solidFill>
                  <a:srgbClr val="FF0000"/>
                </a:solidFill>
              </a:rPr>
              <a:t>Early Human Migration: 1.6 M – 10,000 B.C.</a:t>
            </a:r>
            <a:br>
              <a:rPr lang="en-US" sz="3100" b="1" dirty="0" smtClean="0">
                <a:solidFill>
                  <a:srgbClr val="FF0000"/>
                </a:solidFill>
              </a:rPr>
            </a:br>
            <a:r>
              <a:rPr lang="en-US" sz="2700" dirty="0" smtClean="0">
                <a:solidFill>
                  <a:schemeClr val="tx1"/>
                </a:solidFill>
              </a:rPr>
              <a:t>Directions: Use the map in 1.1 (p 10) to answer the </a:t>
            </a:r>
            <a:r>
              <a:rPr lang="en-US" sz="2700" dirty="0" err="1" smtClean="0">
                <a:solidFill>
                  <a:schemeClr val="tx1"/>
                </a:solidFill>
              </a:rPr>
              <a:t>skillbuilder</a:t>
            </a:r>
            <a:r>
              <a:rPr lang="en-US" sz="2700" dirty="0" smtClean="0">
                <a:solidFill>
                  <a:schemeClr val="tx1"/>
                </a:solidFill>
              </a:rPr>
              <a:t> Qs 1-2 – use complete sentences!</a:t>
            </a:r>
            <a:endParaRPr lang="en-US" sz="2700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images.classwell.com/mcd_xhtml_ebooks/2005_world_history/images/mcd_whs05_0618376798_p10_f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637" y="2549236"/>
            <a:ext cx="5624945" cy="445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36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images.classwell.com/mcd_xhtml_ebooks/2005_world_history/images/mcd_whs05_0618376798_p10_f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60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 </a:t>
            </a:r>
            <a:r>
              <a:rPr lang="en-US" dirty="0" err="1" smtClean="0"/>
              <a:t>Skillbuilder</a:t>
            </a:r>
            <a:r>
              <a:rPr lang="en-US" dirty="0" smtClean="0"/>
              <a:t>: 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02920" indent="-457200">
              <a:buAutoNum type="arabicPeriod"/>
            </a:pPr>
            <a:r>
              <a:rPr lang="en-US" sz="2400" dirty="0" smtClean="0"/>
              <a:t>Homo erectus groups migrated to </a:t>
            </a:r>
            <a:r>
              <a:rPr lang="en-US" sz="2400" dirty="0" smtClean="0">
                <a:solidFill>
                  <a:srgbClr val="FF0000"/>
                </a:solidFill>
              </a:rPr>
              <a:t>Europe &amp; Asia </a:t>
            </a:r>
            <a:r>
              <a:rPr lang="en-US" sz="2400" dirty="0" smtClean="0"/>
              <a:t>after leaving Africa.</a:t>
            </a:r>
          </a:p>
          <a:p>
            <a:pPr marL="45720" indent="0">
              <a:buNone/>
            </a:pPr>
            <a:endParaRPr lang="en-US" sz="2400" dirty="0" smtClean="0"/>
          </a:p>
          <a:p>
            <a:pPr marL="45720" indent="0">
              <a:buNone/>
            </a:pPr>
            <a:r>
              <a:rPr lang="en-US" sz="2400" dirty="0" smtClean="0"/>
              <a:t>2. </a:t>
            </a:r>
            <a:r>
              <a:rPr lang="en-US" sz="2400" dirty="0" smtClean="0">
                <a:solidFill>
                  <a:srgbClr val="FF0000"/>
                </a:solidFill>
              </a:rPr>
              <a:t>Homo sapiens</a:t>
            </a:r>
            <a:r>
              <a:rPr lang="en-US" sz="2400" dirty="0" smtClean="0"/>
              <a:t>’ migration routes reveal that their </a:t>
            </a:r>
          </a:p>
          <a:p>
            <a:pPr marL="4572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survival skills and ability to adapt were </a:t>
            </a:r>
            <a:r>
              <a:rPr lang="en-US" sz="2400" dirty="0" smtClean="0">
                <a:solidFill>
                  <a:srgbClr val="FF0000"/>
                </a:solidFill>
              </a:rPr>
              <a:t>superior</a:t>
            </a:r>
            <a:r>
              <a:rPr lang="en-US" sz="2400" dirty="0" smtClean="0"/>
              <a:t>.</a:t>
            </a:r>
          </a:p>
          <a:p>
            <a:pPr marL="320040" lvl="1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Why?</a:t>
            </a:r>
            <a:r>
              <a:rPr lang="en-US" sz="2400" dirty="0" smtClean="0"/>
              <a:t> B/C Homo Sapiens were able to travel through </a:t>
            </a:r>
            <a:r>
              <a:rPr lang="en-US" sz="2400" dirty="0" smtClean="0">
                <a:solidFill>
                  <a:srgbClr val="FF0000"/>
                </a:solidFill>
              </a:rPr>
              <a:t>areas of greater extremes </a:t>
            </a:r>
            <a:r>
              <a:rPr lang="en-US" sz="2400" dirty="0" smtClean="0"/>
              <a:t>like in the </a:t>
            </a:r>
            <a:r>
              <a:rPr lang="en-US" sz="2400" dirty="0" smtClean="0">
                <a:solidFill>
                  <a:srgbClr val="FF0000"/>
                </a:solidFill>
              </a:rPr>
              <a:t>Glacier</a:t>
            </a:r>
            <a:r>
              <a:rPr lang="en-US" sz="2400" dirty="0" smtClean="0"/>
              <a:t> covered north (cold weather) or </a:t>
            </a:r>
            <a:r>
              <a:rPr lang="en-US" sz="2400" dirty="0" smtClean="0">
                <a:solidFill>
                  <a:srgbClr val="FF0000"/>
                </a:solidFill>
              </a:rPr>
              <a:t>across oceans</a:t>
            </a:r>
            <a:r>
              <a:rPr lang="en-US" sz="2400" dirty="0" smtClean="0"/>
              <a:t> (need boats) when migrating to Australia!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55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0739"/>
            <a:ext cx="7315200" cy="1154097"/>
          </a:xfrm>
        </p:spPr>
        <p:txBody>
          <a:bodyPr/>
          <a:lstStyle/>
          <a:p>
            <a:r>
              <a:rPr lang="en-US" dirty="0" smtClean="0"/>
              <a:t>9/19    Title: Cave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124" y="1599451"/>
            <a:ext cx="7850476" cy="5120004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sz="3200" dirty="0" smtClean="0"/>
              <a:t>Directions: Copy the following Q’s in your notebook under the above title.</a:t>
            </a:r>
          </a:p>
          <a:p>
            <a:pPr marL="45720" indent="0">
              <a:buNone/>
            </a:pPr>
            <a:r>
              <a:rPr lang="en-US" sz="3200" dirty="0" smtClean="0">
                <a:solidFill>
                  <a:schemeClr val="tx2"/>
                </a:solidFill>
              </a:rPr>
              <a:t>1. </a:t>
            </a:r>
            <a:r>
              <a:rPr lang="en-US" sz="3200" dirty="0">
                <a:solidFill>
                  <a:schemeClr val="tx2"/>
                </a:solidFill>
              </a:rPr>
              <a:t>What can we learn about a group of people from the art they have left behind</a:t>
            </a:r>
            <a:r>
              <a:rPr lang="en-US" sz="3200" dirty="0" smtClean="0">
                <a:solidFill>
                  <a:schemeClr val="tx2"/>
                </a:solidFill>
              </a:rPr>
              <a:t>?</a:t>
            </a:r>
          </a:p>
          <a:p>
            <a:pPr marL="320040" lvl="1" indent="0">
              <a:buNone/>
            </a:pPr>
            <a:r>
              <a:rPr lang="en-US" sz="3000" dirty="0" smtClean="0">
                <a:solidFill>
                  <a:schemeClr val="tx2"/>
                </a:solidFill>
              </a:rPr>
              <a:t>		</a:t>
            </a:r>
            <a:r>
              <a:rPr lang="en-US" sz="3000" dirty="0" smtClean="0">
                <a:solidFill>
                  <a:srgbClr val="FF0000"/>
                </a:solidFill>
              </a:rPr>
              <a:t>(skip about 5 Lines)</a:t>
            </a:r>
            <a:endParaRPr lang="en-US" sz="3000" dirty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n-US" sz="3200" dirty="0">
                <a:solidFill>
                  <a:schemeClr val="tx2"/>
                </a:solidFill>
              </a:rPr>
              <a:t>2. Why was Art an Important Human Achievement</a:t>
            </a:r>
            <a:r>
              <a:rPr lang="en-US" sz="3200" dirty="0" smtClean="0">
                <a:solidFill>
                  <a:schemeClr val="tx2"/>
                </a:solidFill>
              </a:rPr>
              <a:t>?</a:t>
            </a:r>
          </a:p>
          <a:p>
            <a:pPr marL="45720" indent="0"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As you watch the virtual tour of the cave at Lascaux – try to answer question 1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err="1" smtClean="0"/>
              <a:t>Youtube</a:t>
            </a:r>
            <a:r>
              <a:rPr lang="en-US" dirty="0" smtClean="0"/>
              <a:t>: https</a:t>
            </a:r>
            <a:r>
              <a:rPr lang="en-US" dirty="0"/>
              <a:t>://www.youtube.com/watch?v=3_aTEcsksZI</a:t>
            </a:r>
          </a:p>
          <a:p>
            <a:pPr marL="45720" indent="0">
              <a:buNone/>
            </a:pP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09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07253"/>
            <a:ext cx="7315200" cy="857764"/>
          </a:xfrm>
        </p:spPr>
        <p:txBody>
          <a:bodyPr>
            <a:normAutofit/>
          </a:bodyPr>
          <a:lstStyle/>
          <a:p>
            <a:r>
              <a:rPr lang="en-US" dirty="0" smtClean="0"/>
              <a:t>Cave Art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061937"/>
            <a:ext cx="7893530" cy="4247424"/>
          </a:xfrm>
        </p:spPr>
        <p:txBody>
          <a:bodyPr/>
          <a:lstStyle/>
          <a:p>
            <a:pPr marL="502920" indent="-457200">
              <a:buAutoNum type="arabicPeriod"/>
            </a:pPr>
            <a:r>
              <a:rPr lang="en-US" sz="3200" dirty="0" smtClean="0">
                <a:solidFill>
                  <a:srgbClr val="FF0000"/>
                </a:solidFill>
              </a:rPr>
              <a:t>What can we learn? About CULTURE!</a:t>
            </a:r>
            <a:endParaRPr lang="en-US" dirty="0" smtClean="0"/>
          </a:p>
          <a:p>
            <a:pPr marL="4572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	</a:t>
            </a:r>
            <a:r>
              <a:rPr lang="en-US" sz="2800" dirty="0" smtClean="0">
                <a:solidFill>
                  <a:schemeClr val="tx2"/>
                </a:solidFill>
                <a:sym typeface="Wingdings"/>
              </a:rPr>
              <a:t> A people’s art reflects their values, 	    	    what they believe is important.</a:t>
            </a:r>
          </a:p>
          <a:p>
            <a:pPr marL="45720" indent="0">
              <a:buNone/>
            </a:pPr>
            <a:r>
              <a:rPr lang="en-US" sz="2800" dirty="0">
                <a:sym typeface="Wingdings"/>
              </a:rPr>
              <a:t>	</a:t>
            </a:r>
            <a:r>
              <a:rPr lang="en-US" sz="2800" dirty="0" smtClean="0">
                <a:sym typeface="Wingdings"/>
              </a:rPr>
              <a:t> Examples: religious beliefs, lifestyle, 	  	     environment, &amp; economic status.</a:t>
            </a:r>
          </a:p>
          <a:p>
            <a:pPr marL="4572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25402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Why was Art an Important Human Achievement?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2920" indent="-457200">
              <a:buAutoNum type="alphaUcPeriod"/>
            </a:pPr>
            <a:r>
              <a:rPr lang="en-US" sz="2800" dirty="0" smtClean="0">
                <a:solidFill>
                  <a:srgbClr val="FF0000"/>
                </a:solidFill>
              </a:rPr>
              <a:t>Art is symbolic </a:t>
            </a:r>
            <a:r>
              <a:rPr lang="en-US" sz="2800" dirty="0" smtClean="0"/>
              <a:t>and a record of events (you can pass down knowledge.</a:t>
            </a:r>
          </a:p>
          <a:p>
            <a:pPr marL="502920" indent="-457200">
              <a:buAutoNum type="alphaUcPeriod"/>
            </a:pPr>
            <a:r>
              <a:rPr lang="en-US" sz="2800" dirty="0" smtClean="0">
                <a:solidFill>
                  <a:srgbClr val="FF0000"/>
                </a:solidFill>
              </a:rPr>
              <a:t>Art is the 1</a:t>
            </a:r>
            <a:r>
              <a:rPr lang="en-US" sz="2800" baseline="30000" dirty="0" smtClean="0">
                <a:solidFill>
                  <a:srgbClr val="FF0000"/>
                </a:solidFill>
              </a:rPr>
              <a:t>st</a:t>
            </a:r>
            <a:r>
              <a:rPr lang="en-US" sz="2800" dirty="0" smtClean="0">
                <a:solidFill>
                  <a:srgbClr val="FF0000"/>
                </a:solidFill>
              </a:rPr>
              <a:t> Step in the development of writing!</a:t>
            </a:r>
          </a:p>
          <a:p>
            <a:pPr marL="502920" indent="-457200">
              <a:buAutoNum type="alphaUcPeriod"/>
            </a:pPr>
            <a:r>
              <a:rPr lang="en-US" sz="2800" dirty="0" smtClean="0"/>
              <a:t>The Letters of our alphabet are just standardized artistic symbols.</a:t>
            </a:r>
          </a:p>
          <a:p>
            <a:pPr marL="45720" indent="0">
              <a:buNone/>
            </a:pPr>
            <a:r>
              <a:rPr lang="en-US" sz="2800" dirty="0" smtClean="0"/>
              <a:t>     </a:t>
            </a:r>
            <a:r>
              <a:rPr lang="en-US" sz="2800" dirty="0" smtClean="0">
                <a:solidFill>
                  <a:srgbClr val="FF0000"/>
                </a:solidFill>
              </a:rPr>
              <a:t>ART= the FIRST WRITING!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69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Perspective.thmx</Template>
  <TotalTime>3315</TotalTime>
  <Words>671</Words>
  <Application>Microsoft Office PowerPoint</Application>
  <PresentationFormat>On-screen Show (4:3)</PresentationFormat>
  <Paragraphs>63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Perspective</vt:lpstr>
      <vt:lpstr>Title: Early Man Adapts! (Video Notes)</vt:lpstr>
      <vt:lpstr>What did you learn?</vt:lpstr>
      <vt:lpstr>Class Notes 9/11 Title: Early Humans Adapt</vt:lpstr>
      <vt:lpstr> 1. Physical Adaptations –  developed over many millions   of years! (pick two examples):</vt:lpstr>
      <vt:lpstr>2. TOOLS &amp; Technology Key change:  A lot of animals use Tools but humans can MAKE tools.</vt:lpstr>
      <vt:lpstr>3. Use of Spoken Language (words): </vt:lpstr>
      <vt:lpstr>4. FIRE: </vt:lpstr>
      <vt:lpstr>5. Domesticated (Tamed) Animals</vt:lpstr>
      <vt:lpstr> B. Why is being able to adapt to changing circumstances an important human characteristic?  </vt:lpstr>
      <vt:lpstr>New Title: Map Skillbuilder Early Human Migration: 1.6 M – 10,000 B.C. Directions: Use the map in 1.1 (p 10) to answer the skillbuilder Qs 1-2 – use complete sentences!</vt:lpstr>
      <vt:lpstr>PowerPoint Presentation</vt:lpstr>
      <vt:lpstr>Geo Skillbuilder: Answers</vt:lpstr>
      <vt:lpstr>9/19    Title: Cave Art</vt:lpstr>
      <vt:lpstr>Cave Art (continued)</vt:lpstr>
      <vt:lpstr>2. Why was Art an Important Human Achievement?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HUMANS DOMINATE THE WORLD!</dc:title>
  <dc:creator>Joe</dc:creator>
  <cp:lastModifiedBy>GV/WFL Edutech</cp:lastModifiedBy>
  <cp:revision>38</cp:revision>
  <cp:lastPrinted>2018-09-19T12:00:02Z</cp:lastPrinted>
  <dcterms:created xsi:type="dcterms:W3CDTF">2014-09-10T11:42:26Z</dcterms:created>
  <dcterms:modified xsi:type="dcterms:W3CDTF">2019-09-12T14:28:24Z</dcterms:modified>
</cp:coreProperties>
</file>